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5.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6.xml" ContentType="application/vnd.openxmlformats-officedocument.them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7.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8.xml" ContentType="application/vnd.openxmlformats-officedocument.theme+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9.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10.xml" ContentType="application/vnd.openxmlformats-officedocument.them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11.xml" ContentType="application/vnd.openxmlformats-officedocument.them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2.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theme/theme13.xml" ContentType="application/vnd.openxmlformats-officedocument.theme+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14.xml" ContentType="application/vnd.openxmlformats-officedocument.theme+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theme/theme15.xml" ContentType="application/vnd.openxmlformats-officedocument.them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16.xml" ContentType="application/vnd.openxmlformats-officedocument.theme+xml"/>
  <Override PartName="/ppt/theme/theme1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14.xml" ContentType="application/vnd.openxmlformats-officedocument.presentationml.notesSlide+xml"/>
  <Override PartName="/ppt/tags/tag25.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7b8273dd61f5437a" Type="http://schemas.microsoft.com/office/2007/relationships/ui/extensibility" Target="customUI/customUI14.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768" r:id="rId1"/>
    <p:sldMasterId id="2147483785" r:id="rId2"/>
    <p:sldMasterId id="2147483796" r:id="rId3"/>
    <p:sldMasterId id="2147483810" r:id="rId4"/>
    <p:sldMasterId id="2147483817" r:id="rId5"/>
    <p:sldMasterId id="2147483828" r:id="rId6"/>
    <p:sldMasterId id="2147483836" r:id="rId7"/>
    <p:sldMasterId id="2147483847" r:id="rId8"/>
    <p:sldMasterId id="2147483861" r:id="rId9"/>
    <p:sldMasterId id="2147483875" r:id="rId10"/>
    <p:sldMasterId id="2147483882" r:id="rId11"/>
    <p:sldMasterId id="2147483892" r:id="rId12"/>
    <p:sldMasterId id="2147483903" r:id="rId13"/>
    <p:sldMasterId id="2147483917" r:id="rId14"/>
    <p:sldMasterId id="2147483932" r:id="rId15"/>
  </p:sldMasterIdLst>
  <p:notesMasterIdLst>
    <p:notesMasterId r:id="rId157"/>
  </p:notesMasterIdLst>
  <p:handoutMasterIdLst>
    <p:handoutMasterId r:id="rId158"/>
  </p:handoutMasterIdLst>
  <p:sldIdLst>
    <p:sldId id="700" r:id="rId16"/>
    <p:sldId id="701" r:id="rId17"/>
    <p:sldId id="932" r:id="rId18"/>
    <p:sldId id="933" r:id="rId19"/>
    <p:sldId id="934" r:id="rId20"/>
    <p:sldId id="935" r:id="rId21"/>
    <p:sldId id="936" r:id="rId22"/>
    <p:sldId id="937" r:id="rId23"/>
    <p:sldId id="938" r:id="rId24"/>
    <p:sldId id="939" r:id="rId25"/>
    <p:sldId id="940" r:id="rId26"/>
    <p:sldId id="941" r:id="rId27"/>
    <p:sldId id="942" r:id="rId28"/>
    <p:sldId id="943" r:id="rId29"/>
    <p:sldId id="944" r:id="rId30"/>
    <p:sldId id="945" r:id="rId31"/>
    <p:sldId id="946" r:id="rId32"/>
    <p:sldId id="947" r:id="rId33"/>
    <p:sldId id="948" r:id="rId34"/>
    <p:sldId id="949" r:id="rId35"/>
    <p:sldId id="950" r:id="rId36"/>
    <p:sldId id="951" r:id="rId37"/>
    <p:sldId id="952" r:id="rId38"/>
    <p:sldId id="953" r:id="rId39"/>
    <p:sldId id="954" r:id="rId40"/>
    <p:sldId id="955" r:id="rId41"/>
    <p:sldId id="956" r:id="rId42"/>
    <p:sldId id="957" r:id="rId43"/>
    <p:sldId id="958" r:id="rId44"/>
    <p:sldId id="959" r:id="rId45"/>
    <p:sldId id="960" r:id="rId46"/>
    <p:sldId id="961" r:id="rId47"/>
    <p:sldId id="962" r:id="rId48"/>
    <p:sldId id="904" r:id="rId49"/>
    <p:sldId id="905" r:id="rId50"/>
    <p:sldId id="906" r:id="rId51"/>
    <p:sldId id="907" r:id="rId52"/>
    <p:sldId id="908" r:id="rId53"/>
    <p:sldId id="909" r:id="rId54"/>
    <p:sldId id="910" r:id="rId55"/>
    <p:sldId id="911" r:id="rId56"/>
    <p:sldId id="912" r:id="rId57"/>
    <p:sldId id="913" r:id="rId58"/>
    <p:sldId id="914" r:id="rId59"/>
    <p:sldId id="915" r:id="rId60"/>
    <p:sldId id="916" r:id="rId61"/>
    <p:sldId id="917" r:id="rId62"/>
    <p:sldId id="918" r:id="rId63"/>
    <p:sldId id="919" r:id="rId64"/>
    <p:sldId id="920" r:id="rId65"/>
    <p:sldId id="921" r:id="rId66"/>
    <p:sldId id="922" r:id="rId67"/>
    <p:sldId id="923" r:id="rId68"/>
    <p:sldId id="924" r:id="rId69"/>
    <p:sldId id="925" r:id="rId70"/>
    <p:sldId id="926" r:id="rId71"/>
    <p:sldId id="927" r:id="rId72"/>
    <p:sldId id="928" r:id="rId73"/>
    <p:sldId id="929" r:id="rId74"/>
    <p:sldId id="930" r:id="rId75"/>
    <p:sldId id="931" r:id="rId76"/>
    <p:sldId id="854" r:id="rId77"/>
    <p:sldId id="855" r:id="rId78"/>
    <p:sldId id="856" r:id="rId79"/>
    <p:sldId id="857" r:id="rId80"/>
    <p:sldId id="858" r:id="rId81"/>
    <p:sldId id="859" r:id="rId82"/>
    <p:sldId id="860" r:id="rId83"/>
    <p:sldId id="861" r:id="rId84"/>
    <p:sldId id="862" r:id="rId85"/>
    <p:sldId id="863" r:id="rId86"/>
    <p:sldId id="864" r:id="rId87"/>
    <p:sldId id="865" r:id="rId88"/>
    <p:sldId id="866" r:id="rId89"/>
    <p:sldId id="867" r:id="rId90"/>
    <p:sldId id="868" r:id="rId91"/>
    <p:sldId id="869" r:id="rId92"/>
    <p:sldId id="870" r:id="rId93"/>
    <p:sldId id="871" r:id="rId94"/>
    <p:sldId id="872" r:id="rId95"/>
    <p:sldId id="780" r:id="rId96"/>
    <p:sldId id="781" r:id="rId97"/>
    <p:sldId id="782" r:id="rId98"/>
    <p:sldId id="783" r:id="rId99"/>
    <p:sldId id="784" r:id="rId100"/>
    <p:sldId id="785" r:id="rId101"/>
    <p:sldId id="786" r:id="rId102"/>
    <p:sldId id="787" r:id="rId103"/>
    <p:sldId id="788" r:id="rId104"/>
    <p:sldId id="789" r:id="rId105"/>
    <p:sldId id="790" r:id="rId106"/>
    <p:sldId id="791" r:id="rId107"/>
    <p:sldId id="792" r:id="rId108"/>
    <p:sldId id="793" r:id="rId109"/>
    <p:sldId id="794" r:id="rId110"/>
    <p:sldId id="795" r:id="rId111"/>
    <p:sldId id="796" r:id="rId112"/>
    <p:sldId id="797" r:id="rId113"/>
    <p:sldId id="798" r:id="rId114"/>
    <p:sldId id="799" r:id="rId115"/>
    <p:sldId id="800" r:id="rId116"/>
    <p:sldId id="801" r:id="rId117"/>
    <p:sldId id="802" r:id="rId118"/>
    <p:sldId id="803" r:id="rId119"/>
    <p:sldId id="804" r:id="rId120"/>
    <p:sldId id="805" r:id="rId121"/>
    <p:sldId id="806" r:id="rId122"/>
    <p:sldId id="807" r:id="rId123"/>
    <p:sldId id="808" r:id="rId124"/>
    <p:sldId id="809" r:id="rId125"/>
    <p:sldId id="810" r:id="rId126"/>
    <p:sldId id="811" r:id="rId127"/>
    <p:sldId id="812" r:id="rId128"/>
    <p:sldId id="813" r:id="rId129"/>
    <p:sldId id="814" r:id="rId130"/>
    <p:sldId id="815" r:id="rId131"/>
    <p:sldId id="816" r:id="rId132"/>
    <p:sldId id="817" r:id="rId133"/>
    <p:sldId id="818" r:id="rId134"/>
    <p:sldId id="819" r:id="rId135"/>
    <p:sldId id="820" r:id="rId136"/>
    <p:sldId id="821" r:id="rId137"/>
    <p:sldId id="822" r:id="rId138"/>
    <p:sldId id="823" r:id="rId139"/>
    <p:sldId id="824" r:id="rId140"/>
    <p:sldId id="825" r:id="rId141"/>
    <p:sldId id="684" r:id="rId142"/>
    <p:sldId id="685" r:id="rId143"/>
    <p:sldId id="686" r:id="rId144"/>
    <p:sldId id="687" r:id="rId145"/>
    <p:sldId id="688" r:id="rId146"/>
    <p:sldId id="698" r:id="rId147"/>
    <p:sldId id="699" r:id="rId148"/>
    <p:sldId id="689" r:id="rId149"/>
    <p:sldId id="690" r:id="rId150"/>
    <p:sldId id="691" r:id="rId151"/>
    <p:sldId id="692" r:id="rId152"/>
    <p:sldId id="693" r:id="rId153"/>
    <p:sldId id="694" r:id="rId154"/>
    <p:sldId id="695" r:id="rId155"/>
    <p:sldId id="696" r:id="rId156"/>
  </p:sldIdLst>
  <p:sldSz cx="9602788" cy="6858000"/>
  <p:notesSz cx="7010400" cy="9296400"/>
  <p:custDataLst>
    <p:tags r:id="rId159"/>
  </p:custDataLst>
  <p:defaultTextStyle>
    <a:defPPr>
      <a:defRPr lang="en-GB"/>
    </a:defPPr>
    <a:lvl1pPr algn="ctr" rtl="0" fontAlgn="base">
      <a:lnSpc>
        <a:spcPct val="86000"/>
      </a:lnSpc>
      <a:spcBef>
        <a:spcPct val="0"/>
      </a:spcBef>
      <a:spcAft>
        <a:spcPct val="0"/>
      </a:spcAft>
      <a:defRPr sz="1000" kern="1200">
        <a:solidFill>
          <a:schemeClr val="tx1"/>
        </a:solidFill>
        <a:latin typeface="Arial" charset="0"/>
        <a:ea typeface="+mn-ea"/>
        <a:cs typeface="+mn-cs"/>
      </a:defRPr>
    </a:lvl1pPr>
    <a:lvl2pPr marL="457200" algn="ctr" rtl="0" fontAlgn="base">
      <a:lnSpc>
        <a:spcPct val="86000"/>
      </a:lnSpc>
      <a:spcBef>
        <a:spcPct val="0"/>
      </a:spcBef>
      <a:spcAft>
        <a:spcPct val="0"/>
      </a:spcAft>
      <a:defRPr sz="1000" kern="1200">
        <a:solidFill>
          <a:schemeClr val="tx1"/>
        </a:solidFill>
        <a:latin typeface="Arial" charset="0"/>
        <a:ea typeface="+mn-ea"/>
        <a:cs typeface="+mn-cs"/>
      </a:defRPr>
    </a:lvl2pPr>
    <a:lvl3pPr marL="914400" algn="ctr" rtl="0" fontAlgn="base">
      <a:lnSpc>
        <a:spcPct val="86000"/>
      </a:lnSpc>
      <a:spcBef>
        <a:spcPct val="0"/>
      </a:spcBef>
      <a:spcAft>
        <a:spcPct val="0"/>
      </a:spcAft>
      <a:defRPr sz="1000" kern="1200">
        <a:solidFill>
          <a:schemeClr val="tx1"/>
        </a:solidFill>
        <a:latin typeface="Arial" charset="0"/>
        <a:ea typeface="+mn-ea"/>
        <a:cs typeface="+mn-cs"/>
      </a:defRPr>
    </a:lvl3pPr>
    <a:lvl4pPr marL="1371600" algn="ctr" rtl="0" fontAlgn="base">
      <a:lnSpc>
        <a:spcPct val="86000"/>
      </a:lnSpc>
      <a:spcBef>
        <a:spcPct val="0"/>
      </a:spcBef>
      <a:spcAft>
        <a:spcPct val="0"/>
      </a:spcAft>
      <a:defRPr sz="1000" kern="1200">
        <a:solidFill>
          <a:schemeClr val="tx1"/>
        </a:solidFill>
        <a:latin typeface="Arial" charset="0"/>
        <a:ea typeface="+mn-ea"/>
        <a:cs typeface="+mn-cs"/>
      </a:defRPr>
    </a:lvl4pPr>
    <a:lvl5pPr marL="1828800" algn="ctr" rtl="0" fontAlgn="base">
      <a:lnSpc>
        <a:spcPct val="86000"/>
      </a:lnSpc>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p:defaultTextStyle>
  <p:extLst>
    <p:ext uri="{521415D9-36F7-43E2-AB2F-B90AF26B5E84}">
      <p14:sectionLst xmlns:p14="http://schemas.microsoft.com/office/powerpoint/2010/main">
        <p14:section name="Default Section" id="{CFB62972-632E-4A48-AF62-9EA730C68F53}">
          <p14:sldIdLst>
            <p14:sldId id="700"/>
            <p14:sldId id="701"/>
          </p14:sldIdLst>
        </p14:section>
        <p14:section name="Untitled Section" id="{2B82FE6D-0EBD-404D-B334-C5CA42C05F53}">
          <p14:sldIdLst>
            <p14:sldId id="932"/>
            <p14:sldId id="933"/>
            <p14:sldId id="934"/>
            <p14:sldId id="935"/>
            <p14:sldId id="936"/>
            <p14:sldId id="937"/>
            <p14:sldId id="938"/>
            <p14:sldId id="939"/>
            <p14:sldId id="940"/>
            <p14:sldId id="941"/>
            <p14:sldId id="942"/>
            <p14:sldId id="943"/>
            <p14:sldId id="944"/>
            <p14:sldId id="945"/>
            <p14:sldId id="946"/>
            <p14:sldId id="947"/>
            <p14:sldId id="948"/>
            <p14:sldId id="949"/>
            <p14:sldId id="950"/>
            <p14:sldId id="951"/>
            <p14:sldId id="952"/>
            <p14:sldId id="953"/>
            <p14:sldId id="954"/>
            <p14:sldId id="955"/>
            <p14:sldId id="956"/>
            <p14:sldId id="957"/>
            <p14:sldId id="958"/>
            <p14:sldId id="959"/>
            <p14:sldId id="960"/>
            <p14:sldId id="961"/>
            <p14:sldId id="962"/>
            <p14:sldId id="904"/>
            <p14:sldId id="905"/>
            <p14:sldId id="906"/>
            <p14:sldId id="907"/>
            <p14:sldId id="908"/>
            <p14:sldId id="909"/>
            <p14:sldId id="910"/>
            <p14:sldId id="911"/>
            <p14:sldId id="912"/>
            <p14:sldId id="913"/>
            <p14:sldId id="914"/>
            <p14:sldId id="915"/>
            <p14:sldId id="916"/>
            <p14:sldId id="917"/>
            <p14:sldId id="918"/>
            <p14:sldId id="919"/>
            <p14:sldId id="920"/>
            <p14:sldId id="921"/>
            <p14:sldId id="922"/>
            <p14:sldId id="923"/>
            <p14:sldId id="924"/>
            <p14:sldId id="925"/>
            <p14:sldId id="926"/>
            <p14:sldId id="927"/>
            <p14:sldId id="928"/>
            <p14:sldId id="929"/>
            <p14:sldId id="930"/>
            <p14:sldId id="931"/>
            <p14:sldId id="854"/>
            <p14:sldId id="855"/>
            <p14:sldId id="856"/>
            <p14:sldId id="857"/>
            <p14:sldId id="858"/>
            <p14:sldId id="859"/>
            <p14:sldId id="860"/>
            <p14:sldId id="861"/>
            <p14:sldId id="862"/>
            <p14:sldId id="863"/>
            <p14:sldId id="864"/>
            <p14:sldId id="865"/>
            <p14:sldId id="866"/>
            <p14:sldId id="867"/>
            <p14:sldId id="868"/>
            <p14:sldId id="869"/>
            <p14:sldId id="870"/>
            <p14:sldId id="871"/>
            <p14:sldId id="872"/>
            <p14:sldId id="780"/>
            <p14:sldId id="781"/>
            <p14:sldId id="782"/>
            <p14:sldId id="783"/>
            <p14:sldId id="784"/>
            <p14:sldId id="785"/>
            <p14:sldId id="786"/>
            <p14:sldId id="787"/>
            <p14:sldId id="788"/>
            <p14:sldId id="789"/>
            <p14:sldId id="790"/>
            <p14:sldId id="791"/>
            <p14:sldId id="792"/>
            <p14:sldId id="793"/>
            <p14:sldId id="794"/>
            <p14:sldId id="795"/>
            <p14:sldId id="796"/>
            <p14:sldId id="797"/>
            <p14:sldId id="798"/>
            <p14:sldId id="799"/>
            <p14:sldId id="800"/>
            <p14:sldId id="801"/>
            <p14:sldId id="802"/>
            <p14:sldId id="803"/>
            <p14:sldId id="804"/>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824"/>
            <p14:sldId id="825"/>
          </p14:sldIdLst>
        </p14:section>
        <p14:section name="Untitled Section" id="{DEE4B14A-EF70-471F-95FC-A25F6951790B}">
          <p14:sldIdLst>
            <p14:sldId id="684"/>
            <p14:sldId id="685"/>
            <p14:sldId id="686"/>
            <p14:sldId id="687"/>
            <p14:sldId id="688"/>
            <p14:sldId id="698"/>
            <p14:sldId id="699"/>
            <p14:sldId id="689"/>
          </p14:sldIdLst>
        </p14:section>
        <p14:section name="Untitled Section" id="{FB65379F-B79D-4887-947F-11A00B69B0B8}">
          <p14:sldIdLst>
            <p14:sldId id="690"/>
            <p14:sldId id="691"/>
            <p14:sldId id="692"/>
            <p14:sldId id="693"/>
            <p14:sldId id="694"/>
            <p14:sldId id="695"/>
            <p14:sldId id="696"/>
          </p14:sldIdLst>
        </p14:section>
      </p14:sectionLst>
    </p:ext>
    <p:ext uri="{EFAFB233-063F-42B5-8137-9DF3F51BA10A}">
      <p15:sldGuideLst xmlns="" xmlns:p15="http://schemas.microsoft.com/office/powerpoint/2012/main">
        <p15:guide id="1" orient="horz" pos="236" userDrawn="1">
          <p15:clr>
            <a:srgbClr val="A4A3A4"/>
          </p15:clr>
        </p15:guide>
        <p15:guide id="2" orient="horz" pos="881" userDrawn="1">
          <p15:clr>
            <a:srgbClr val="A4A3A4"/>
          </p15:clr>
        </p15:guide>
        <p15:guide id="3" orient="horz" pos="3992" userDrawn="1">
          <p15:clr>
            <a:srgbClr val="A4A3A4"/>
          </p15:clr>
        </p15:guide>
        <p15:guide id="4" orient="horz" pos="4319">
          <p15:clr>
            <a:srgbClr val="A4A3A4"/>
          </p15:clr>
        </p15:guide>
        <p15:guide id="5" pos="288">
          <p15:clr>
            <a:srgbClr val="A4A3A4"/>
          </p15:clr>
        </p15:guide>
        <p15:guide id="6" pos="5765" userDrawn="1">
          <p15:clr>
            <a:srgbClr val="A4A3A4"/>
          </p15:clr>
        </p15:guide>
        <p15:guide id="7" orient="horz" pos="2024" userDrawn="1">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ames Bathon" initials="JB"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F6E6"/>
    <a:srgbClr val="FFCCCC"/>
    <a:srgbClr val="FCE0E2"/>
    <a:srgbClr val="A6E2EF"/>
    <a:srgbClr val="008AB3"/>
    <a:srgbClr val="FFFFCC"/>
    <a:srgbClr val="BFBFBF"/>
    <a:srgbClr val="CCFFCC"/>
    <a:srgbClr val="00A8C8"/>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839DD9DD-9E6C-4910-8AC0-68ADFF6A6AFC}">
  <a:tblStyle styleId="{839DD9DD-9E6C-4910-8AC0-68ADFF6A6AFC}" styleName="Oliver Wyman - default">
    <a:wholeTbl>
      <a:tcTxStyle>
        <a:fontRef idx="minor">
          <a:scrgbClr r="0" g="0" b="0"/>
        </a:fontRef>
        <a:schemeClr val="tx1"/>
      </a:tcTxStyle>
      <a:tcStyle>
        <a:tcBdr>
          <a:left>
            <a:ln>
              <a:noFill/>
            </a:ln>
          </a:left>
          <a:right>
            <a:ln>
              <a:noFill/>
            </a:ln>
          </a:right>
          <a:top>
            <a:ln>
              <a:noFill/>
            </a:ln>
          </a:top>
          <a:bottom>
            <a:ln w="9525" cap="flat" cmpd="sng" algn="ctr">
              <a:solidFill>
                <a:schemeClr val="accent4"/>
              </a:solidFill>
            </a:ln>
          </a:bottom>
          <a:insideH>
            <a:ln w="9525" cap="flat" cmpd="sng" algn="ctr">
              <a:solidFill>
                <a:schemeClr val="accent4"/>
              </a:solidFill>
            </a:ln>
          </a:insideH>
          <a:insideV>
            <a:ln>
              <a:noFill/>
            </a:ln>
          </a:insideV>
        </a:tcBdr>
        <a:fill>
          <a:noFill/>
        </a:fill>
      </a:tcStyle>
    </a:wholeTbl>
    <a:band1H>
      <a:tcStyle>
        <a:tcBdr/>
        <a:fill>
          <a:noFill/>
        </a:fill>
      </a:tcStyle>
    </a:band1H>
    <a:band2H>
      <a:tcStyle>
        <a:tcBdr/>
      </a:tcStyle>
    </a:band2H>
    <a:band1V>
      <a:tcStyle>
        <a:tcBdr/>
        <a:fill>
          <a:noFill/>
        </a:fill>
      </a:tcStyle>
    </a:band1V>
    <a:lastCol>
      <a:tcTxStyle b="on"/>
      <a:tcStyle>
        <a:tcBdr/>
      </a:tcStyle>
    </a:lastCol>
    <a:firstCol>
      <a:tcTxStyle b="on"/>
      <a:tcStyle>
        <a:tcBdr/>
      </a:tcStyle>
    </a:firstCol>
    <a:lastRow>
      <a:tcTxStyle b="on"/>
      <a:tcStyle>
        <a:tcBdr/>
        <a:fill>
          <a:noFill/>
        </a:fill>
      </a:tcStyle>
    </a:lastRow>
    <a:firstRow>
      <a:tcTxStyle b="on"/>
      <a:tcStyle>
        <a:tcBdr>
          <a:bottom>
            <a:ln w="9525" cap="flat" cmpd="sng" algn="ctr">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61" autoAdjust="0"/>
    <p:restoredTop sz="99858" autoAdjust="0"/>
  </p:normalViewPr>
  <p:slideViewPr>
    <p:cSldViewPr snapToGrid="0" showGuides="1">
      <p:cViewPr>
        <p:scale>
          <a:sx n="83" d="100"/>
          <a:sy n="83" d="100"/>
        </p:scale>
        <p:origin x="-1182" y="-72"/>
      </p:cViewPr>
      <p:guideLst>
        <p:guide orient="horz" pos="242"/>
        <p:guide orient="horz" pos="1662"/>
        <p:guide orient="horz" pos="3989"/>
        <p:guide orient="horz" pos="1445"/>
        <p:guide orient="horz" pos="1113"/>
        <p:guide orient="horz" pos="926"/>
        <p:guide pos="221"/>
        <p:guide pos="5825"/>
        <p:guide pos="3021"/>
        <p:guide pos="3252"/>
        <p:guide pos="2811"/>
        <p:guide pos="38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p:scale>
          <a:sx n="75" d="100"/>
          <a:sy n="75" d="100"/>
        </p:scale>
        <p:origin x="-2802" y="-72"/>
      </p:cViewPr>
      <p:guideLst>
        <p:guide orient="horz" pos="2928"/>
        <p:guide pos="2209"/>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1.xml"/><Relationship Id="rId117" Type="http://schemas.openxmlformats.org/officeDocument/2006/relationships/slide" Target="slides/slide102.xml"/><Relationship Id="rId21" Type="http://schemas.openxmlformats.org/officeDocument/2006/relationships/slide" Target="slides/slide6.xml"/><Relationship Id="rId42" Type="http://schemas.openxmlformats.org/officeDocument/2006/relationships/slide" Target="slides/slide27.xml"/><Relationship Id="rId47" Type="http://schemas.openxmlformats.org/officeDocument/2006/relationships/slide" Target="slides/slide32.xml"/><Relationship Id="rId63" Type="http://schemas.openxmlformats.org/officeDocument/2006/relationships/slide" Target="slides/slide48.xml"/><Relationship Id="rId68" Type="http://schemas.openxmlformats.org/officeDocument/2006/relationships/slide" Target="slides/slide53.xml"/><Relationship Id="rId84" Type="http://schemas.openxmlformats.org/officeDocument/2006/relationships/slide" Target="slides/slide69.xml"/><Relationship Id="rId89" Type="http://schemas.openxmlformats.org/officeDocument/2006/relationships/slide" Target="slides/slide74.xml"/><Relationship Id="rId112" Type="http://schemas.openxmlformats.org/officeDocument/2006/relationships/slide" Target="slides/slide97.xml"/><Relationship Id="rId133" Type="http://schemas.openxmlformats.org/officeDocument/2006/relationships/slide" Target="slides/slide118.xml"/><Relationship Id="rId138" Type="http://schemas.openxmlformats.org/officeDocument/2006/relationships/slide" Target="slides/slide123.xml"/><Relationship Id="rId154" Type="http://schemas.openxmlformats.org/officeDocument/2006/relationships/slide" Target="slides/slide139.xml"/><Relationship Id="rId159" Type="http://schemas.openxmlformats.org/officeDocument/2006/relationships/tags" Target="tags/tag1.xml"/><Relationship Id="rId16" Type="http://schemas.openxmlformats.org/officeDocument/2006/relationships/slide" Target="slides/slide1.xml"/><Relationship Id="rId107" Type="http://schemas.openxmlformats.org/officeDocument/2006/relationships/slide" Target="slides/slide92.xml"/><Relationship Id="rId11" Type="http://schemas.openxmlformats.org/officeDocument/2006/relationships/slideMaster" Target="slideMasters/slideMaster11.xml"/><Relationship Id="rId32" Type="http://schemas.openxmlformats.org/officeDocument/2006/relationships/slide" Target="slides/slide17.xml"/><Relationship Id="rId37" Type="http://schemas.openxmlformats.org/officeDocument/2006/relationships/slide" Target="slides/slide22.xml"/><Relationship Id="rId53" Type="http://schemas.openxmlformats.org/officeDocument/2006/relationships/slide" Target="slides/slide38.xml"/><Relationship Id="rId58" Type="http://schemas.openxmlformats.org/officeDocument/2006/relationships/slide" Target="slides/slide43.xml"/><Relationship Id="rId74" Type="http://schemas.openxmlformats.org/officeDocument/2006/relationships/slide" Target="slides/slide59.xml"/><Relationship Id="rId79" Type="http://schemas.openxmlformats.org/officeDocument/2006/relationships/slide" Target="slides/slide64.xml"/><Relationship Id="rId102" Type="http://schemas.openxmlformats.org/officeDocument/2006/relationships/slide" Target="slides/slide87.xml"/><Relationship Id="rId123" Type="http://schemas.openxmlformats.org/officeDocument/2006/relationships/slide" Target="slides/slide108.xml"/><Relationship Id="rId128" Type="http://schemas.openxmlformats.org/officeDocument/2006/relationships/slide" Target="slides/slide113.xml"/><Relationship Id="rId144" Type="http://schemas.openxmlformats.org/officeDocument/2006/relationships/slide" Target="slides/slide129.xml"/><Relationship Id="rId149" Type="http://schemas.openxmlformats.org/officeDocument/2006/relationships/slide" Target="slides/slide134.xml"/><Relationship Id="rId5" Type="http://schemas.openxmlformats.org/officeDocument/2006/relationships/slideMaster" Target="slideMasters/slideMaster5.xml"/><Relationship Id="rId90" Type="http://schemas.openxmlformats.org/officeDocument/2006/relationships/slide" Target="slides/slide75.xml"/><Relationship Id="rId95" Type="http://schemas.openxmlformats.org/officeDocument/2006/relationships/slide" Target="slides/slide80.xml"/><Relationship Id="rId160" Type="http://schemas.openxmlformats.org/officeDocument/2006/relationships/commentAuthors" Target="commentAuthors.xml"/><Relationship Id="rId22" Type="http://schemas.openxmlformats.org/officeDocument/2006/relationships/slide" Target="slides/slide7.xml"/><Relationship Id="rId27" Type="http://schemas.openxmlformats.org/officeDocument/2006/relationships/slide" Target="slides/slide12.xml"/><Relationship Id="rId43" Type="http://schemas.openxmlformats.org/officeDocument/2006/relationships/slide" Target="slides/slide28.xml"/><Relationship Id="rId48" Type="http://schemas.openxmlformats.org/officeDocument/2006/relationships/slide" Target="slides/slide33.xml"/><Relationship Id="rId64" Type="http://schemas.openxmlformats.org/officeDocument/2006/relationships/slide" Target="slides/slide49.xml"/><Relationship Id="rId69" Type="http://schemas.openxmlformats.org/officeDocument/2006/relationships/slide" Target="slides/slide54.xml"/><Relationship Id="rId113" Type="http://schemas.openxmlformats.org/officeDocument/2006/relationships/slide" Target="slides/slide98.xml"/><Relationship Id="rId118" Type="http://schemas.openxmlformats.org/officeDocument/2006/relationships/slide" Target="slides/slide103.xml"/><Relationship Id="rId134" Type="http://schemas.openxmlformats.org/officeDocument/2006/relationships/slide" Target="slides/slide119.xml"/><Relationship Id="rId139" Type="http://schemas.openxmlformats.org/officeDocument/2006/relationships/slide" Target="slides/slide124.xml"/><Relationship Id="rId80" Type="http://schemas.openxmlformats.org/officeDocument/2006/relationships/slide" Target="slides/slide65.xml"/><Relationship Id="rId85" Type="http://schemas.openxmlformats.org/officeDocument/2006/relationships/slide" Target="slides/slide70.xml"/><Relationship Id="rId150" Type="http://schemas.openxmlformats.org/officeDocument/2006/relationships/slide" Target="slides/slide135.xml"/><Relationship Id="rId155" Type="http://schemas.openxmlformats.org/officeDocument/2006/relationships/slide" Target="slides/slide140.xml"/><Relationship Id="rId12" Type="http://schemas.openxmlformats.org/officeDocument/2006/relationships/slideMaster" Target="slideMasters/slideMaster12.xml"/><Relationship Id="rId17" Type="http://schemas.openxmlformats.org/officeDocument/2006/relationships/slide" Target="slides/slide2.xml"/><Relationship Id="rId33" Type="http://schemas.openxmlformats.org/officeDocument/2006/relationships/slide" Target="slides/slide18.xml"/><Relationship Id="rId38" Type="http://schemas.openxmlformats.org/officeDocument/2006/relationships/slide" Target="slides/slide23.xml"/><Relationship Id="rId59" Type="http://schemas.openxmlformats.org/officeDocument/2006/relationships/slide" Target="slides/slide44.xml"/><Relationship Id="rId103" Type="http://schemas.openxmlformats.org/officeDocument/2006/relationships/slide" Target="slides/slide88.xml"/><Relationship Id="rId108" Type="http://schemas.openxmlformats.org/officeDocument/2006/relationships/slide" Target="slides/slide93.xml"/><Relationship Id="rId124" Type="http://schemas.openxmlformats.org/officeDocument/2006/relationships/slide" Target="slides/slide109.xml"/><Relationship Id="rId129" Type="http://schemas.openxmlformats.org/officeDocument/2006/relationships/slide" Target="slides/slide114.xml"/><Relationship Id="rId54" Type="http://schemas.openxmlformats.org/officeDocument/2006/relationships/slide" Target="slides/slide39.xml"/><Relationship Id="rId70" Type="http://schemas.openxmlformats.org/officeDocument/2006/relationships/slide" Target="slides/slide55.xml"/><Relationship Id="rId75" Type="http://schemas.openxmlformats.org/officeDocument/2006/relationships/slide" Target="slides/slide60.xml"/><Relationship Id="rId91" Type="http://schemas.openxmlformats.org/officeDocument/2006/relationships/slide" Target="slides/slide76.xml"/><Relationship Id="rId96" Type="http://schemas.openxmlformats.org/officeDocument/2006/relationships/slide" Target="slides/slide81.xml"/><Relationship Id="rId140" Type="http://schemas.openxmlformats.org/officeDocument/2006/relationships/slide" Target="slides/slide125.xml"/><Relationship Id="rId145" Type="http://schemas.openxmlformats.org/officeDocument/2006/relationships/slide" Target="slides/slide130.xml"/><Relationship Id="rId16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 Target="slides/slide8.xml"/><Relationship Id="rId28" Type="http://schemas.openxmlformats.org/officeDocument/2006/relationships/slide" Target="slides/slide13.xml"/><Relationship Id="rId36" Type="http://schemas.openxmlformats.org/officeDocument/2006/relationships/slide" Target="slides/slide21.xml"/><Relationship Id="rId49" Type="http://schemas.openxmlformats.org/officeDocument/2006/relationships/slide" Target="slides/slide34.xml"/><Relationship Id="rId57" Type="http://schemas.openxmlformats.org/officeDocument/2006/relationships/slide" Target="slides/slide42.xml"/><Relationship Id="rId106" Type="http://schemas.openxmlformats.org/officeDocument/2006/relationships/slide" Target="slides/slide91.xml"/><Relationship Id="rId114" Type="http://schemas.openxmlformats.org/officeDocument/2006/relationships/slide" Target="slides/slide99.xml"/><Relationship Id="rId119" Type="http://schemas.openxmlformats.org/officeDocument/2006/relationships/slide" Target="slides/slide104.xml"/><Relationship Id="rId127" Type="http://schemas.openxmlformats.org/officeDocument/2006/relationships/slide" Target="slides/slide112.xml"/><Relationship Id="rId10" Type="http://schemas.openxmlformats.org/officeDocument/2006/relationships/slideMaster" Target="slideMasters/slideMaster10.xml"/><Relationship Id="rId31" Type="http://schemas.openxmlformats.org/officeDocument/2006/relationships/slide" Target="slides/slide16.xml"/><Relationship Id="rId44" Type="http://schemas.openxmlformats.org/officeDocument/2006/relationships/slide" Target="slides/slide29.xml"/><Relationship Id="rId52" Type="http://schemas.openxmlformats.org/officeDocument/2006/relationships/slide" Target="slides/slide37.xml"/><Relationship Id="rId60" Type="http://schemas.openxmlformats.org/officeDocument/2006/relationships/slide" Target="slides/slide45.xml"/><Relationship Id="rId65" Type="http://schemas.openxmlformats.org/officeDocument/2006/relationships/slide" Target="slides/slide50.xml"/><Relationship Id="rId73" Type="http://schemas.openxmlformats.org/officeDocument/2006/relationships/slide" Target="slides/slide58.xml"/><Relationship Id="rId78" Type="http://schemas.openxmlformats.org/officeDocument/2006/relationships/slide" Target="slides/slide63.xml"/><Relationship Id="rId81" Type="http://schemas.openxmlformats.org/officeDocument/2006/relationships/slide" Target="slides/slide66.xml"/><Relationship Id="rId86" Type="http://schemas.openxmlformats.org/officeDocument/2006/relationships/slide" Target="slides/slide71.xml"/><Relationship Id="rId94" Type="http://schemas.openxmlformats.org/officeDocument/2006/relationships/slide" Target="slides/slide79.xml"/><Relationship Id="rId99" Type="http://schemas.openxmlformats.org/officeDocument/2006/relationships/slide" Target="slides/slide84.xml"/><Relationship Id="rId101" Type="http://schemas.openxmlformats.org/officeDocument/2006/relationships/slide" Target="slides/slide86.xml"/><Relationship Id="rId122" Type="http://schemas.openxmlformats.org/officeDocument/2006/relationships/slide" Target="slides/slide107.xml"/><Relationship Id="rId130" Type="http://schemas.openxmlformats.org/officeDocument/2006/relationships/slide" Target="slides/slide115.xml"/><Relationship Id="rId135" Type="http://schemas.openxmlformats.org/officeDocument/2006/relationships/slide" Target="slides/slide120.xml"/><Relationship Id="rId143" Type="http://schemas.openxmlformats.org/officeDocument/2006/relationships/slide" Target="slides/slide128.xml"/><Relationship Id="rId148" Type="http://schemas.openxmlformats.org/officeDocument/2006/relationships/slide" Target="slides/slide133.xml"/><Relationship Id="rId151" Type="http://schemas.openxmlformats.org/officeDocument/2006/relationships/slide" Target="slides/slide136.xml"/><Relationship Id="rId156" Type="http://schemas.openxmlformats.org/officeDocument/2006/relationships/slide" Target="slides/slide141.xml"/><Relationship Id="rId16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3.xml"/><Relationship Id="rId39" Type="http://schemas.openxmlformats.org/officeDocument/2006/relationships/slide" Target="slides/slide24.xml"/><Relationship Id="rId109" Type="http://schemas.openxmlformats.org/officeDocument/2006/relationships/slide" Target="slides/slide94.xml"/><Relationship Id="rId34" Type="http://schemas.openxmlformats.org/officeDocument/2006/relationships/slide" Target="slides/slide19.xml"/><Relationship Id="rId50" Type="http://schemas.openxmlformats.org/officeDocument/2006/relationships/slide" Target="slides/slide35.xml"/><Relationship Id="rId55" Type="http://schemas.openxmlformats.org/officeDocument/2006/relationships/slide" Target="slides/slide40.xml"/><Relationship Id="rId76" Type="http://schemas.openxmlformats.org/officeDocument/2006/relationships/slide" Target="slides/slide61.xml"/><Relationship Id="rId97" Type="http://schemas.openxmlformats.org/officeDocument/2006/relationships/slide" Target="slides/slide82.xml"/><Relationship Id="rId104" Type="http://schemas.openxmlformats.org/officeDocument/2006/relationships/slide" Target="slides/slide89.xml"/><Relationship Id="rId120" Type="http://schemas.openxmlformats.org/officeDocument/2006/relationships/slide" Target="slides/slide105.xml"/><Relationship Id="rId125" Type="http://schemas.openxmlformats.org/officeDocument/2006/relationships/slide" Target="slides/slide110.xml"/><Relationship Id="rId141" Type="http://schemas.openxmlformats.org/officeDocument/2006/relationships/slide" Target="slides/slide126.xml"/><Relationship Id="rId146" Type="http://schemas.openxmlformats.org/officeDocument/2006/relationships/slide" Target="slides/slide131.xml"/><Relationship Id="rId7" Type="http://schemas.openxmlformats.org/officeDocument/2006/relationships/slideMaster" Target="slideMasters/slideMaster7.xml"/><Relationship Id="rId71" Type="http://schemas.openxmlformats.org/officeDocument/2006/relationships/slide" Target="slides/slide56.xml"/><Relationship Id="rId92" Type="http://schemas.openxmlformats.org/officeDocument/2006/relationships/slide" Target="slides/slide77.xml"/><Relationship Id="rId16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14.xml"/><Relationship Id="rId24" Type="http://schemas.openxmlformats.org/officeDocument/2006/relationships/slide" Target="slides/slide9.xml"/><Relationship Id="rId40" Type="http://schemas.openxmlformats.org/officeDocument/2006/relationships/slide" Target="slides/slide25.xml"/><Relationship Id="rId45" Type="http://schemas.openxmlformats.org/officeDocument/2006/relationships/slide" Target="slides/slide30.xml"/><Relationship Id="rId66" Type="http://schemas.openxmlformats.org/officeDocument/2006/relationships/slide" Target="slides/slide51.xml"/><Relationship Id="rId87" Type="http://schemas.openxmlformats.org/officeDocument/2006/relationships/slide" Target="slides/slide72.xml"/><Relationship Id="rId110" Type="http://schemas.openxmlformats.org/officeDocument/2006/relationships/slide" Target="slides/slide95.xml"/><Relationship Id="rId115" Type="http://schemas.openxmlformats.org/officeDocument/2006/relationships/slide" Target="slides/slide100.xml"/><Relationship Id="rId131" Type="http://schemas.openxmlformats.org/officeDocument/2006/relationships/slide" Target="slides/slide116.xml"/><Relationship Id="rId136" Type="http://schemas.openxmlformats.org/officeDocument/2006/relationships/slide" Target="slides/slide121.xml"/><Relationship Id="rId157" Type="http://schemas.openxmlformats.org/officeDocument/2006/relationships/notesMaster" Target="notesMasters/notesMaster1.xml"/><Relationship Id="rId61" Type="http://schemas.openxmlformats.org/officeDocument/2006/relationships/slide" Target="slides/slide46.xml"/><Relationship Id="rId82" Type="http://schemas.openxmlformats.org/officeDocument/2006/relationships/slide" Target="slides/slide67.xml"/><Relationship Id="rId152" Type="http://schemas.openxmlformats.org/officeDocument/2006/relationships/slide" Target="slides/slide137.xml"/><Relationship Id="rId19" Type="http://schemas.openxmlformats.org/officeDocument/2006/relationships/slide" Target="slides/slide4.xml"/><Relationship Id="rId14" Type="http://schemas.openxmlformats.org/officeDocument/2006/relationships/slideMaster" Target="slideMasters/slideMaster14.xml"/><Relationship Id="rId30" Type="http://schemas.openxmlformats.org/officeDocument/2006/relationships/slide" Target="slides/slide15.xml"/><Relationship Id="rId35" Type="http://schemas.openxmlformats.org/officeDocument/2006/relationships/slide" Target="slides/slide20.xml"/><Relationship Id="rId56" Type="http://schemas.openxmlformats.org/officeDocument/2006/relationships/slide" Target="slides/slide41.xml"/><Relationship Id="rId77" Type="http://schemas.openxmlformats.org/officeDocument/2006/relationships/slide" Target="slides/slide62.xml"/><Relationship Id="rId100" Type="http://schemas.openxmlformats.org/officeDocument/2006/relationships/slide" Target="slides/slide85.xml"/><Relationship Id="rId105" Type="http://schemas.openxmlformats.org/officeDocument/2006/relationships/slide" Target="slides/slide90.xml"/><Relationship Id="rId126" Type="http://schemas.openxmlformats.org/officeDocument/2006/relationships/slide" Target="slides/slide111.xml"/><Relationship Id="rId147" Type="http://schemas.openxmlformats.org/officeDocument/2006/relationships/slide" Target="slides/slide132.xml"/><Relationship Id="rId8" Type="http://schemas.openxmlformats.org/officeDocument/2006/relationships/slideMaster" Target="slideMasters/slideMaster8.xml"/><Relationship Id="rId51" Type="http://schemas.openxmlformats.org/officeDocument/2006/relationships/slide" Target="slides/slide36.xml"/><Relationship Id="rId72" Type="http://schemas.openxmlformats.org/officeDocument/2006/relationships/slide" Target="slides/slide57.xml"/><Relationship Id="rId93" Type="http://schemas.openxmlformats.org/officeDocument/2006/relationships/slide" Target="slides/slide78.xml"/><Relationship Id="rId98" Type="http://schemas.openxmlformats.org/officeDocument/2006/relationships/slide" Target="slides/slide83.xml"/><Relationship Id="rId121" Type="http://schemas.openxmlformats.org/officeDocument/2006/relationships/slide" Target="slides/slide106.xml"/><Relationship Id="rId142" Type="http://schemas.openxmlformats.org/officeDocument/2006/relationships/slide" Target="slides/slide127.xml"/><Relationship Id="rId163" Type="http://schemas.openxmlformats.org/officeDocument/2006/relationships/theme" Target="theme/theme1.xml"/><Relationship Id="rId3" Type="http://schemas.openxmlformats.org/officeDocument/2006/relationships/slideMaster" Target="slideMasters/slideMaster3.xml"/><Relationship Id="rId25" Type="http://schemas.openxmlformats.org/officeDocument/2006/relationships/slide" Target="slides/slide10.xml"/><Relationship Id="rId46" Type="http://schemas.openxmlformats.org/officeDocument/2006/relationships/slide" Target="slides/slide31.xml"/><Relationship Id="rId67" Type="http://schemas.openxmlformats.org/officeDocument/2006/relationships/slide" Target="slides/slide52.xml"/><Relationship Id="rId116" Type="http://schemas.openxmlformats.org/officeDocument/2006/relationships/slide" Target="slides/slide101.xml"/><Relationship Id="rId137" Type="http://schemas.openxmlformats.org/officeDocument/2006/relationships/slide" Target="slides/slide122.xml"/><Relationship Id="rId158" Type="http://schemas.openxmlformats.org/officeDocument/2006/relationships/handoutMaster" Target="handoutMasters/handoutMaster1.xml"/><Relationship Id="rId20" Type="http://schemas.openxmlformats.org/officeDocument/2006/relationships/slide" Target="slides/slide5.xml"/><Relationship Id="rId41" Type="http://schemas.openxmlformats.org/officeDocument/2006/relationships/slide" Target="slides/slide26.xml"/><Relationship Id="rId62" Type="http://schemas.openxmlformats.org/officeDocument/2006/relationships/slide" Target="slides/slide47.xml"/><Relationship Id="rId83" Type="http://schemas.openxmlformats.org/officeDocument/2006/relationships/slide" Target="slides/slide68.xml"/><Relationship Id="rId88" Type="http://schemas.openxmlformats.org/officeDocument/2006/relationships/slide" Target="slides/slide73.xml"/><Relationship Id="rId111" Type="http://schemas.openxmlformats.org/officeDocument/2006/relationships/slide" Target="slides/slide96.xml"/><Relationship Id="rId132" Type="http://schemas.openxmlformats.org/officeDocument/2006/relationships/slide" Target="slides/slide117.xml"/><Relationship Id="rId153" Type="http://schemas.openxmlformats.org/officeDocument/2006/relationships/slide" Target="slides/slide138.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a:t>Total Capital Ratio - Base </a:t>
            </a:r>
          </a:p>
        </c:rich>
      </c:tx>
      <c:layout/>
      <c:overlay val="0"/>
      <c:spPr>
        <a:noFill/>
        <a:ln>
          <a:noFill/>
        </a:ln>
        <a:effectLst/>
      </c:spPr>
    </c:title>
    <c:autoTitleDeleted val="0"/>
    <c:plotArea>
      <c:layout>
        <c:manualLayout>
          <c:layoutTarget val="inner"/>
          <c:xMode val="edge"/>
          <c:yMode val="edge"/>
          <c:x val="0.1235052400364848"/>
          <c:y val="0.1874465811965812"/>
          <c:w val="0.85580918076729762"/>
          <c:h val="0.57511482939632541"/>
        </c:manualLayout>
      </c:layout>
      <c:lineChart>
        <c:grouping val="standard"/>
        <c:varyColors val="0"/>
        <c:ser>
          <c:idx val="0"/>
          <c:order val="0"/>
          <c:tx>
            <c:strRef>
              <c:f>TCR!$B$3</c:f>
              <c:strCache>
                <c:ptCount val="1"/>
                <c:pt idx="0">
                  <c:v>Total Capital Ratio</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TCR!$G$2:$U$2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TCR!$G$3:$U$3</c:f>
              <c:numCache>
                <c:formatCode>0.00%</c:formatCode>
                <c:ptCount val="8"/>
                <c:pt idx="0">
                  <c:v>0.11549073350973234</c:v>
                </c:pt>
                <c:pt idx="1">
                  <c:v>0.11450451008776283</c:v>
                </c:pt>
                <c:pt idx="2">
                  <c:v>0.12094920684226208</c:v>
                </c:pt>
                <c:pt idx="3">
                  <c:v>0.12028687348049819</c:v>
                </c:pt>
                <c:pt idx="4">
                  <c:v>0.12563807618624409</c:v>
                </c:pt>
                <c:pt idx="5">
                  <c:v>0.129937928130927</c:v>
                </c:pt>
                <c:pt idx="6">
                  <c:v>0.1239767675999609</c:v>
                </c:pt>
                <c:pt idx="7">
                  <c:v>0.13395812724219561</c:v>
                </c:pt>
              </c:numCache>
            </c:numRef>
          </c:val>
          <c:smooth val="0"/>
        </c:ser>
        <c:ser>
          <c:idx val="1"/>
          <c:order val="1"/>
          <c:tx>
            <c:strRef>
              <c:f>TCR!$F$35</c:f>
              <c:strCache>
                <c:ptCount val="1"/>
                <c:pt idx="0">
                  <c:v>Amber Trigger</c:v>
                </c:pt>
              </c:strCache>
            </c:strRef>
          </c:tx>
          <c:spPr>
            <a:ln w="28575" cap="rnd">
              <a:solidFill>
                <a:srgbClr val="FFC000"/>
              </a:solidFill>
              <a:prstDash val="sysDash"/>
              <a:round/>
            </a:ln>
            <a:effectLst/>
          </c:spPr>
          <c:marker>
            <c:symbol val="none"/>
          </c:marker>
          <c:dLbls>
            <c:delete val="1"/>
          </c:dLbls>
          <c:cat>
            <c:numRef>
              <c:f>TCR!$G$2:$U$2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TCR!$G$35:$U$35</c:f>
              <c:numCache>
                <c:formatCode>0.00%</c:formatCode>
                <c:ptCount val="8"/>
                <c:pt idx="0">
                  <c:v>0.125</c:v>
                </c:pt>
                <c:pt idx="1">
                  <c:v>0.125</c:v>
                </c:pt>
                <c:pt idx="2">
                  <c:v>0.125</c:v>
                </c:pt>
                <c:pt idx="3">
                  <c:v>0.125</c:v>
                </c:pt>
                <c:pt idx="4">
                  <c:v>0.125</c:v>
                </c:pt>
                <c:pt idx="5">
                  <c:v>0.125</c:v>
                </c:pt>
                <c:pt idx="6">
                  <c:v>0.125</c:v>
                </c:pt>
                <c:pt idx="7">
                  <c:v>0.125</c:v>
                </c:pt>
              </c:numCache>
            </c:numRef>
          </c:val>
          <c:smooth val="0"/>
        </c:ser>
        <c:ser>
          <c:idx val="2"/>
          <c:order val="2"/>
          <c:tx>
            <c:strRef>
              <c:f>TCR!$F$36</c:f>
              <c:strCache>
                <c:ptCount val="1"/>
                <c:pt idx="0">
                  <c:v>Red Limit</c:v>
                </c:pt>
              </c:strCache>
            </c:strRef>
          </c:tx>
          <c:spPr>
            <a:ln w="28575" cap="rnd">
              <a:solidFill>
                <a:srgbClr val="FF0000"/>
              </a:solidFill>
              <a:prstDash val="dash"/>
              <a:round/>
            </a:ln>
            <a:effectLst/>
          </c:spPr>
          <c:marker>
            <c:symbol val="none"/>
          </c:marker>
          <c:dLbls>
            <c:delete val="1"/>
          </c:dLbls>
          <c:cat>
            <c:numRef>
              <c:f>TCR!$G$2:$U$2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TCR!$G$36:$U$36</c:f>
              <c:numCache>
                <c:formatCode>0.00%</c:formatCode>
                <c:ptCount val="8"/>
                <c:pt idx="0">
                  <c:v>0.1125</c:v>
                </c:pt>
                <c:pt idx="1">
                  <c:v>0.1125</c:v>
                </c:pt>
                <c:pt idx="2">
                  <c:v>0.1125</c:v>
                </c:pt>
                <c:pt idx="3">
                  <c:v>0.1125</c:v>
                </c:pt>
                <c:pt idx="4">
                  <c:v>0.1125</c:v>
                </c:pt>
                <c:pt idx="5">
                  <c:v>0.1125</c:v>
                </c:pt>
                <c:pt idx="6">
                  <c:v>0.1125</c:v>
                </c:pt>
                <c:pt idx="7">
                  <c:v>0.1125</c:v>
                </c:pt>
              </c:numCache>
            </c:numRef>
          </c:val>
          <c:smooth val="0"/>
        </c:ser>
        <c:dLbls>
          <c:dLblPos val="t"/>
          <c:showLegendKey val="0"/>
          <c:showVal val="1"/>
          <c:showCatName val="0"/>
          <c:showSerName val="0"/>
          <c:showPercent val="0"/>
          <c:showBubbleSize val="0"/>
        </c:dLbls>
        <c:marker val="1"/>
        <c:smooth val="0"/>
        <c:axId val="212495360"/>
        <c:axId val="212497152"/>
      </c:lineChart>
      <c:dateAx>
        <c:axId val="212495360"/>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2497152"/>
        <c:crosses val="autoZero"/>
        <c:auto val="1"/>
        <c:lblOffset val="100"/>
        <c:baseTimeUnit val="months"/>
      </c:dateAx>
      <c:valAx>
        <c:axId val="212497152"/>
        <c:scaling>
          <c:orientation val="minMax"/>
          <c:min val="8.500000000000002E-2"/>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2495360"/>
        <c:crosses val="autoZero"/>
        <c:crossBetween val="between"/>
      </c:valAx>
      <c:spPr>
        <a:noFill/>
        <a:ln>
          <a:noFill/>
        </a:ln>
        <a:effectLst/>
      </c:spPr>
    </c:plotArea>
    <c:legend>
      <c:legendPos val="b"/>
      <c:layout>
        <c:manualLayout>
          <c:xMode val="edge"/>
          <c:yMode val="edge"/>
          <c:x val="1.2305941810465182E-2"/>
          <c:y val="0.90361600818448218"/>
          <c:w val="0.96968939220556127"/>
          <c:h val="9.6383991815517669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900"/>
              <a:t>Gross Operational Risk Losses / Gross Margin</a:t>
            </a:r>
          </a:p>
        </c:rich>
      </c:tx>
      <c:layout/>
      <c:overlay val="0"/>
      <c:spPr>
        <a:noFill/>
        <a:ln>
          <a:noFill/>
        </a:ln>
        <a:effectLst/>
      </c:spPr>
    </c:title>
    <c:autoTitleDeleted val="0"/>
    <c:plotArea>
      <c:layout>
        <c:manualLayout>
          <c:layoutTarget val="inner"/>
          <c:xMode val="edge"/>
          <c:yMode val="edge"/>
          <c:x val="7.5295761640905998E-2"/>
          <c:y val="0.15862602401972481"/>
          <c:w val="0.90584864391950992"/>
          <c:h val="0.50539370078740153"/>
        </c:manualLayout>
      </c:layout>
      <c:lineChart>
        <c:grouping val="standard"/>
        <c:varyColors val="0"/>
        <c:ser>
          <c:idx val="0"/>
          <c:order val="0"/>
          <c:tx>
            <c:strRef>
              <c:f>'Ops Loss to Margin'!$B$8:$C$8</c:f>
              <c:strCache>
                <c:ptCount val="2"/>
                <c:pt idx="0">
                  <c:v>Gross Operational Risk Losses / Gross Margin (Quarterly)</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'Ops Loss to Margin'!$G$2:$Z$2</c:f>
              <c:strCache>
                <c:ptCount val="5"/>
                <c:pt idx="0">
                  <c:v>Q1 - 2015</c:v>
                </c:pt>
                <c:pt idx="1">
                  <c:v>Q2 - 2015</c:v>
                </c:pt>
                <c:pt idx="2">
                  <c:v>Q3 - 2015</c:v>
                </c:pt>
                <c:pt idx="3">
                  <c:v>Q4 - 2015</c:v>
                </c:pt>
                <c:pt idx="4">
                  <c:v>Q1 - 2016</c:v>
                </c:pt>
              </c:strCache>
            </c:strRef>
          </c:cat>
          <c:val>
            <c:numRef>
              <c:f>'Ops Loss to Margin'!$G$8:$Z$8</c:f>
              <c:numCache>
                <c:formatCode>0.00%</c:formatCode>
                <c:ptCount val="5"/>
                <c:pt idx="0">
                  <c:v>3.5442029775724943E-2</c:v>
                </c:pt>
                <c:pt idx="1">
                  <c:v>8.1090652242835851E-4</c:v>
                </c:pt>
                <c:pt idx="2">
                  <c:v>8.0363654609229961E-3</c:v>
                </c:pt>
                <c:pt idx="3">
                  <c:v>5.6541943052657116E-3</c:v>
                </c:pt>
                <c:pt idx="4">
                  <c:v>5.2860529946116563E-3</c:v>
                </c:pt>
              </c:numCache>
            </c:numRef>
          </c:val>
          <c:smooth val="0"/>
        </c:ser>
        <c:ser>
          <c:idx val="1"/>
          <c:order val="1"/>
          <c:tx>
            <c:strRef>
              <c:f>'Ops Loss to Margin'!$F$33</c:f>
              <c:strCache>
                <c:ptCount val="1"/>
                <c:pt idx="0">
                  <c:v>Amber Trigger</c:v>
                </c:pt>
              </c:strCache>
            </c:strRef>
          </c:tx>
          <c:spPr>
            <a:ln w="28575" cap="rnd">
              <a:solidFill>
                <a:srgbClr val="FFC000"/>
              </a:solidFill>
              <a:prstDash val="sysDash"/>
              <a:round/>
            </a:ln>
            <a:effectLst/>
          </c:spPr>
          <c:marker>
            <c:symbol val="none"/>
          </c:marker>
          <c:dLbls>
            <c:delete val="1"/>
          </c:dLbls>
          <c:cat>
            <c:strRef>
              <c:f>'Ops Loss to Margin'!$G$2:$Z$2</c:f>
              <c:strCache>
                <c:ptCount val="5"/>
                <c:pt idx="0">
                  <c:v>Q1 - 2015</c:v>
                </c:pt>
                <c:pt idx="1">
                  <c:v>Q2 - 2015</c:v>
                </c:pt>
                <c:pt idx="2">
                  <c:v>Q3 - 2015</c:v>
                </c:pt>
                <c:pt idx="3">
                  <c:v>Q4 - 2015</c:v>
                </c:pt>
                <c:pt idx="4">
                  <c:v>Q1 - 2016</c:v>
                </c:pt>
              </c:strCache>
            </c:strRef>
          </c:cat>
          <c:val>
            <c:numRef>
              <c:f>'Ops Loss to Margin'!$G$33:$Z$33</c:f>
              <c:numCache>
                <c:formatCode>0.0%</c:formatCode>
                <c:ptCount val="5"/>
                <c:pt idx="0">
                  <c:v>0.01</c:v>
                </c:pt>
                <c:pt idx="1">
                  <c:v>0.01</c:v>
                </c:pt>
                <c:pt idx="2">
                  <c:v>0.01</c:v>
                </c:pt>
                <c:pt idx="3">
                  <c:v>0.01</c:v>
                </c:pt>
                <c:pt idx="4">
                  <c:v>0.01</c:v>
                </c:pt>
              </c:numCache>
            </c:numRef>
          </c:val>
          <c:smooth val="0"/>
        </c:ser>
        <c:ser>
          <c:idx val="2"/>
          <c:order val="2"/>
          <c:tx>
            <c:strRef>
              <c:f>'Ops Loss to Margin'!$F$34</c:f>
              <c:strCache>
                <c:ptCount val="1"/>
                <c:pt idx="0">
                  <c:v>Red Limit</c:v>
                </c:pt>
              </c:strCache>
            </c:strRef>
          </c:tx>
          <c:spPr>
            <a:ln w="28575" cap="rnd">
              <a:solidFill>
                <a:srgbClr val="FF0000"/>
              </a:solidFill>
              <a:prstDash val="dash"/>
              <a:round/>
            </a:ln>
            <a:effectLst/>
          </c:spPr>
          <c:marker>
            <c:symbol val="none"/>
          </c:marker>
          <c:dLbls>
            <c:delete val="1"/>
          </c:dLbls>
          <c:cat>
            <c:strRef>
              <c:f>'Ops Loss to Margin'!$G$2:$Z$2</c:f>
              <c:strCache>
                <c:ptCount val="5"/>
                <c:pt idx="0">
                  <c:v>Q1 - 2015</c:v>
                </c:pt>
                <c:pt idx="1">
                  <c:v>Q2 - 2015</c:v>
                </c:pt>
                <c:pt idx="2">
                  <c:v>Q3 - 2015</c:v>
                </c:pt>
                <c:pt idx="3">
                  <c:v>Q4 - 2015</c:v>
                </c:pt>
                <c:pt idx="4">
                  <c:v>Q1 - 2016</c:v>
                </c:pt>
              </c:strCache>
            </c:strRef>
          </c:cat>
          <c:val>
            <c:numRef>
              <c:f>'Ops Loss to Margin'!$G$34:$Z$34</c:f>
              <c:numCache>
                <c:formatCode>0.0%</c:formatCode>
                <c:ptCount val="5"/>
                <c:pt idx="0">
                  <c:v>1.7500000000000002E-2</c:v>
                </c:pt>
                <c:pt idx="1">
                  <c:v>1.7500000000000002E-2</c:v>
                </c:pt>
                <c:pt idx="2">
                  <c:v>1.7500000000000002E-2</c:v>
                </c:pt>
                <c:pt idx="3">
                  <c:v>1.7500000000000002E-2</c:v>
                </c:pt>
                <c:pt idx="4">
                  <c:v>1.7500000000000002E-2</c:v>
                </c:pt>
              </c:numCache>
            </c:numRef>
          </c:val>
          <c:smooth val="0"/>
        </c:ser>
        <c:ser>
          <c:idx val="3"/>
          <c:order val="3"/>
          <c:tx>
            <c:strRef>
              <c:f>'Ops Loss to Margin'!$F$37</c:f>
              <c:strCache>
                <c:ptCount val="1"/>
                <c:pt idx="0">
                  <c:v>2015 Amber Trigger</c:v>
                </c:pt>
              </c:strCache>
            </c:strRef>
          </c:tx>
          <c:spPr>
            <a:ln w="28575" cap="rnd">
              <a:solidFill>
                <a:schemeClr val="accent3"/>
              </a:solidFill>
              <a:prstDash val="sysDash"/>
              <a:round/>
            </a:ln>
            <a:effectLst/>
          </c:spPr>
          <c:marker>
            <c:symbol val="none"/>
          </c:marker>
          <c:dLbls>
            <c:delete val="1"/>
          </c:dLbls>
          <c:cat>
            <c:strLit>
              <c:ptCount val="5"/>
              <c:pt idx="0">
                <c:v>Q1 - 2015</c:v>
              </c:pt>
              <c:pt idx="1">
                <c:v>Q2 - 2015</c:v>
              </c:pt>
              <c:pt idx="2">
                <c:v>Q3 - 2015</c:v>
              </c:pt>
              <c:pt idx="3">
                <c:v>Q4 - 2015</c:v>
              </c:pt>
              <c:pt idx="4">
                <c:v>Q1 - 2016</c:v>
              </c:pt>
              <c:extLst>
                <c:ext xmlns:c15="http://schemas.microsoft.com/office/drawing/2012/chart" uri="{02D57815-91ED-43cb-92C2-25804820EDAC}">
                  <c15:autoCat val="1"/>
                </c:ext>
              </c:extLst>
            </c:strLit>
          </c:cat>
          <c:val>
            <c:numRef>
              <c:f>'Ops Loss to Margin'!$G$37:$AA$37</c:f>
              <c:numCache>
                <c:formatCode>0.0%</c:formatCode>
                <c:ptCount val="5"/>
                <c:pt idx="0">
                  <c:v>0.03</c:v>
                </c:pt>
                <c:pt idx="1">
                  <c:v>0.03</c:v>
                </c:pt>
                <c:pt idx="2">
                  <c:v>0.03</c:v>
                </c:pt>
                <c:pt idx="3">
                  <c:v>0.03</c:v>
                </c:pt>
                <c:pt idx="4">
                  <c:v>0.03</c:v>
                </c:pt>
              </c:numCache>
            </c:numRef>
          </c:val>
          <c:smooth val="0"/>
        </c:ser>
        <c:ser>
          <c:idx val="4"/>
          <c:order val="4"/>
          <c:tx>
            <c:strRef>
              <c:f>'Ops Loss to Margin'!$F$38</c:f>
              <c:strCache>
                <c:ptCount val="1"/>
                <c:pt idx="0">
                  <c:v>2015 Red Limit</c:v>
                </c:pt>
              </c:strCache>
            </c:strRef>
          </c:tx>
          <c:spPr>
            <a:ln w="28575" cap="rnd">
              <a:solidFill>
                <a:schemeClr val="accent3"/>
              </a:solidFill>
              <a:prstDash val="dash"/>
              <a:round/>
            </a:ln>
            <a:effectLst/>
          </c:spPr>
          <c:marker>
            <c:symbol val="none"/>
          </c:marker>
          <c:dLbls>
            <c:delete val="1"/>
          </c:dLbls>
          <c:cat>
            <c:strLit>
              <c:ptCount val="5"/>
              <c:pt idx="0">
                <c:v>Q1 - 2015</c:v>
              </c:pt>
              <c:pt idx="1">
                <c:v>Q2 - 2015</c:v>
              </c:pt>
              <c:pt idx="2">
                <c:v>Q3 - 2015</c:v>
              </c:pt>
              <c:pt idx="3">
                <c:v>Q4 - 2015</c:v>
              </c:pt>
              <c:pt idx="4">
                <c:v>Q1 - 2016</c:v>
              </c:pt>
              <c:extLst>
                <c:ext xmlns:c15="http://schemas.microsoft.com/office/drawing/2012/chart" uri="{02D57815-91ED-43cb-92C2-25804820EDAC}">
                  <c15:autoCat val="1"/>
                </c:ext>
              </c:extLst>
            </c:strLit>
          </c:cat>
          <c:val>
            <c:numRef>
              <c:f>'Ops Loss to Margin'!$G$38:$AA$38</c:f>
              <c:numCache>
                <c:formatCode>0.0%</c:formatCode>
                <c:ptCount val="5"/>
                <c:pt idx="0">
                  <c:v>0.05</c:v>
                </c:pt>
                <c:pt idx="1">
                  <c:v>0.05</c:v>
                </c:pt>
                <c:pt idx="2">
                  <c:v>0.05</c:v>
                </c:pt>
                <c:pt idx="3">
                  <c:v>0.05</c:v>
                </c:pt>
                <c:pt idx="4">
                  <c:v>0.05</c:v>
                </c:pt>
              </c:numCache>
            </c:numRef>
          </c:val>
          <c:smooth val="0"/>
        </c:ser>
        <c:dLbls>
          <c:dLblPos val="t"/>
          <c:showLegendKey val="0"/>
          <c:showVal val="1"/>
          <c:showCatName val="0"/>
          <c:showSerName val="0"/>
          <c:showPercent val="0"/>
          <c:showBubbleSize val="0"/>
        </c:dLbls>
        <c:marker val="1"/>
        <c:smooth val="0"/>
        <c:axId val="210152064"/>
        <c:axId val="210205312"/>
      </c:lineChart>
      <c:catAx>
        <c:axId val="21015206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0205312"/>
        <c:crosses val="autoZero"/>
        <c:auto val="1"/>
        <c:lblAlgn val="ctr"/>
        <c:lblOffset val="100"/>
        <c:noMultiLvlLbl val="0"/>
      </c:catAx>
      <c:valAx>
        <c:axId val="21020531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0152064"/>
        <c:crosses val="autoZero"/>
        <c:crossBetween val="between"/>
      </c:valAx>
      <c:spPr>
        <a:noFill/>
        <a:ln>
          <a:noFill/>
        </a:ln>
        <a:effectLst/>
      </c:spPr>
    </c:plotArea>
    <c:legend>
      <c:legendPos val="b"/>
      <c:layout>
        <c:manualLayout>
          <c:xMode val="edge"/>
          <c:yMode val="edge"/>
          <c:x val="0"/>
          <c:y val="0.78890598902409936"/>
          <c:w val="1"/>
          <c:h val="0.21109401097590075"/>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sz="800">
          <a:latin typeface="Arial" panose="020B0604020202020204" pitchFamily="34" charset="0"/>
          <a:cs typeface="Arial" panose="020B0604020202020204" pitchFamily="34" charset="0"/>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900" dirty="0" smtClean="0"/>
              <a:t>Material Operational Risk Events</a:t>
            </a:r>
            <a:endParaRPr lang="en-US" sz="900" dirty="0"/>
          </a:p>
        </c:rich>
      </c:tx>
      <c:layout/>
      <c:overlay val="0"/>
      <c:spPr>
        <a:noFill/>
        <a:ln>
          <a:noFill/>
        </a:ln>
        <a:effectLst/>
      </c:spPr>
    </c:title>
    <c:autoTitleDeleted val="0"/>
    <c:plotArea>
      <c:layout>
        <c:manualLayout>
          <c:layoutTarget val="inner"/>
          <c:xMode val="edge"/>
          <c:yMode val="edge"/>
          <c:x val="6.429255370856421E-2"/>
          <c:y val="0.17196766065432606"/>
          <c:w val="0.90920579372022925"/>
          <c:h val="0.47847649725602481"/>
        </c:manualLayout>
      </c:layout>
      <c:barChart>
        <c:barDir val="col"/>
        <c:grouping val="clustered"/>
        <c:varyColors val="0"/>
        <c:ser>
          <c:idx val="0"/>
          <c:order val="0"/>
          <c:tx>
            <c:strRef>
              <c:f>'Frequency of Events'!$B$4:$C$4</c:f>
              <c:strCache>
                <c:ptCount val="2"/>
                <c:pt idx="0">
                  <c:v>Frequency of Events &gt; $200K in Losses (Cumulative Quarterly)</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'Frequency of Events'!$G$2:$Z$2</c:f>
              <c:strCache>
                <c:ptCount val="5"/>
                <c:pt idx="0">
                  <c:v>Q1 - 2015</c:v>
                </c:pt>
                <c:pt idx="1">
                  <c:v>Q2 - 2015</c:v>
                </c:pt>
                <c:pt idx="2">
                  <c:v>Q3 - 2015</c:v>
                </c:pt>
                <c:pt idx="3">
                  <c:v>Q4 - 2015</c:v>
                </c:pt>
                <c:pt idx="4">
                  <c:v>Q1 - 2016</c:v>
                </c:pt>
              </c:strCache>
            </c:strRef>
          </c:cat>
          <c:val>
            <c:numRef>
              <c:f>'Frequency of Events'!$G$4:$Z$4</c:f>
              <c:numCache>
                <c:formatCode>General</c:formatCode>
                <c:ptCount val="5"/>
                <c:pt idx="0">
                  <c:v>4</c:v>
                </c:pt>
                <c:pt idx="1">
                  <c:v>1</c:v>
                </c:pt>
                <c:pt idx="2">
                  <c:v>4</c:v>
                </c:pt>
                <c:pt idx="3">
                  <c:v>1</c:v>
                </c:pt>
                <c:pt idx="4">
                  <c:v>6</c:v>
                </c:pt>
              </c:numCache>
            </c:numRef>
          </c:val>
        </c:ser>
        <c:dLbls>
          <c:showLegendKey val="0"/>
          <c:showVal val="1"/>
          <c:showCatName val="0"/>
          <c:showSerName val="0"/>
          <c:showPercent val="0"/>
          <c:showBubbleSize val="0"/>
        </c:dLbls>
        <c:gapWidth val="150"/>
        <c:axId val="211720832"/>
        <c:axId val="211739008"/>
      </c:barChart>
      <c:lineChart>
        <c:grouping val="standard"/>
        <c:varyColors val="0"/>
        <c:ser>
          <c:idx val="1"/>
          <c:order val="1"/>
          <c:tx>
            <c:strRef>
              <c:f>'Frequency of Events'!$F$33</c:f>
              <c:strCache>
                <c:ptCount val="1"/>
                <c:pt idx="0">
                  <c:v>Amber Trigger</c:v>
                </c:pt>
              </c:strCache>
            </c:strRef>
          </c:tx>
          <c:spPr>
            <a:ln w="28575" cap="rnd">
              <a:solidFill>
                <a:srgbClr val="FFC000"/>
              </a:solidFill>
              <a:prstDash val="sysDash"/>
              <a:round/>
            </a:ln>
            <a:effectLst/>
          </c:spPr>
          <c:marker>
            <c:symbol val="none"/>
          </c:marker>
          <c:dLbls>
            <c:delete val="1"/>
          </c:dLbls>
          <c:cat>
            <c:numRef>
              <c:f>'[1]Quarterly Data Table'!$C$2:$AH$2</c:f>
              <c:numCache>
                <c:formatCode>General</c:formatCode>
                <c:ptCount val="17"/>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numCache>
            </c:numRef>
          </c:cat>
          <c:val>
            <c:numRef>
              <c:f>'Frequency of Events'!$G$33:$Z$33</c:f>
              <c:numCache>
                <c:formatCode>_(* #,##0_);_(* \(#,##0\);_(* "-"??_);_(@_)</c:formatCode>
                <c:ptCount val="5"/>
                <c:pt idx="0">
                  <c:v>5</c:v>
                </c:pt>
                <c:pt idx="1">
                  <c:v>5</c:v>
                </c:pt>
                <c:pt idx="2">
                  <c:v>5</c:v>
                </c:pt>
                <c:pt idx="3">
                  <c:v>5</c:v>
                </c:pt>
                <c:pt idx="4">
                  <c:v>5</c:v>
                </c:pt>
              </c:numCache>
            </c:numRef>
          </c:val>
          <c:smooth val="0"/>
        </c:ser>
        <c:ser>
          <c:idx val="2"/>
          <c:order val="2"/>
          <c:tx>
            <c:strRef>
              <c:f>'Frequency of Events'!$F$34</c:f>
              <c:strCache>
                <c:ptCount val="1"/>
                <c:pt idx="0">
                  <c:v>Red Limit</c:v>
                </c:pt>
              </c:strCache>
            </c:strRef>
          </c:tx>
          <c:spPr>
            <a:ln w="28575" cap="rnd">
              <a:solidFill>
                <a:srgbClr val="FF0000"/>
              </a:solidFill>
              <a:prstDash val="dash"/>
              <a:round/>
            </a:ln>
            <a:effectLst/>
          </c:spPr>
          <c:marker>
            <c:symbol val="none"/>
          </c:marker>
          <c:dLbls>
            <c:delete val="1"/>
          </c:dLbls>
          <c:cat>
            <c:numRef>
              <c:f>'[1]Quarterly Data Table'!$C$2:$AH$2</c:f>
              <c:numCache>
                <c:formatCode>General</c:formatCode>
                <c:ptCount val="17"/>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numCache>
            </c:numRef>
          </c:cat>
          <c:val>
            <c:numRef>
              <c:f>'Frequency of Events'!$G$34:$Z$34</c:f>
              <c:numCache>
                <c:formatCode>_(* #,##0_);_(* \(#,##0\);_(* "-"??_);_(@_)</c:formatCode>
                <c:ptCount val="5"/>
                <c:pt idx="0">
                  <c:v>7</c:v>
                </c:pt>
                <c:pt idx="1">
                  <c:v>7</c:v>
                </c:pt>
                <c:pt idx="2">
                  <c:v>7</c:v>
                </c:pt>
                <c:pt idx="3">
                  <c:v>7</c:v>
                </c:pt>
                <c:pt idx="4">
                  <c:v>7</c:v>
                </c:pt>
              </c:numCache>
            </c:numRef>
          </c:val>
          <c:smooth val="0"/>
        </c:ser>
        <c:ser>
          <c:idx val="3"/>
          <c:order val="3"/>
          <c:tx>
            <c:strRef>
              <c:f>'Frequency of Events'!$F$37</c:f>
              <c:strCache>
                <c:ptCount val="1"/>
                <c:pt idx="0">
                  <c:v>2015 Amber Trigger</c:v>
                </c:pt>
              </c:strCache>
            </c:strRef>
          </c:tx>
          <c:spPr>
            <a:ln w="28575" cap="rnd">
              <a:solidFill>
                <a:schemeClr val="accent3"/>
              </a:solidFill>
              <a:prstDash val="sysDash"/>
              <a:round/>
            </a:ln>
            <a:effectLst/>
          </c:spPr>
          <c:marker>
            <c:symbol val="none"/>
          </c:marker>
          <c:dLbls>
            <c:delete val="1"/>
          </c:dLbls>
          <c:cat>
            <c:strLit>
              <c:ptCount val="5"/>
              <c:pt idx="0">
                <c:v>Q1 - 2015</c:v>
              </c:pt>
              <c:pt idx="1">
                <c:v>Q2 - 2015</c:v>
              </c:pt>
              <c:pt idx="2">
                <c:v>Q3 - 2015</c:v>
              </c:pt>
              <c:pt idx="3">
                <c:v>Q4 - 2015</c:v>
              </c:pt>
              <c:pt idx="4">
                <c:v>Q1 - 2016</c:v>
              </c:pt>
              <c:extLst>
                <c:ext xmlns:c15="http://schemas.microsoft.com/office/drawing/2012/chart" uri="{02D57815-91ED-43cb-92C2-25804820EDAC}">
                  <c15:autoCat val="1"/>
                </c:ext>
              </c:extLst>
            </c:strLit>
          </c:cat>
          <c:val>
            <c:numRef>
              <c:f>'Frequency of Events'!$G$37:$Z$37</c:f>
              <c:numCache>
                <c:formatCode>General</c:formatCode>
                <c:ptCount val="5"/>
                <c:pt idx="0">
                  <c:v>3</c:v>
                </c:pt>
                <c:pt idx="1">
                  <c:v>3</c:v>
                </c:pt>
                <c:pt idx="2">
                  <c:v>3</c:v>
                </c:pt>
                <c:pt idx="3">
                  <c:v>3</c:v>
                </c:pt>
                <c:pt idx="4">
                  <c:v>3</c:v>
                </c:pt>
              </c:numCache>
            </c:numRef>
          </c:val>
          <c:smooth val="0"/>
        </c:ser>
        <c:ser>
          <c:idx val="4"/>
          <c:order val="4"/>
          <c:tx>
            <c:strRef>
              <c:f>'Frequency of Events'!$F$38</c:f>
              <c:strCache>
                <c:ptCount val="1"/>
                <c:pt idx="0">
                  <c:v>2015 Red Limit</c:v>
                </c:pt>
              </c:strCache>
            </c:strRef>
          </c:tx>
          <c:spPr>
            <a:ln w="28575" cap="rnd">
              <a:solidFill>
                <a:schemeClr val="accent3"/>
              </a:solidFill>
              <a:prstDash val="dash"/>
              <a:round/>
            </a:ln>
            <a:effectLst/>
          </c:spPr>
          <c:marker>
            <c:symbol val="none"/>
          </c:marker>
          <c:dLbls>
            <c:delete val="1"/>
          </c:dLbls>
          <c:cat>
            <c:strLit>
              <c:ptCount val="5"/>
              <c:pt idx="0">
                <c:v>Q1 - 2015</c:v>
              </c:pt>
              <c:pt idx="1">
                <c:v>Q2 - 2015</c:v>
              </c:pt>
              <c:pt idx="2">
                <c:v>Q3 - 2015</c:v>
              </c:pt>
              <c:pt idx="3">
                <c:v>Q4 - 2015</c:v>
              </c:pt>
              <c:pt idx="4">
                <c:v>Q1 - 2016</c:v>
              </c:pt>
              <c:extLst>
                <c:ext xmlns:c15="http://schemas.microsoft.com/office/drawing/2012/chart" uri="{02D57815-91ED-43cb-92C2-25804820EDAC}">
                  <c15:autoCat val="1"/>
                </c:ext>
              </c:extLst>
            </c:strLit>
          </c:cat>
          <c:val>
            <c:numRef>
              <c:f>'Frequency of Events'!$G$38:$Z$38</c:f>
              <c:numCache>
                <c:formatCode>General</c:formatCode>
                <c:ptCount val="5"/>
                <c:pt idx="0">
                  <c:v>6</c:v>
                </c:pt>
                <c:pt idx="1">
                  <c:v>6</c:v>
                </c:pt>
                <c:pt idx="2">
                  <c:v>6</c:v>
                </c:pt>
                <c:pt idx="3">
                  <c:v>6</c:v>
                </c:pt>
                <c:pt idx="4">
                  <c:v>6</c:v>
                </c:pt>
              </c:numCache>
            </c:numRef>
          </c:val>
          <c:smooth val="0"/>
        </c:ser>
        <c:dLbls>
          <c:showLegendKey val="0"/>
          <c:showVal val="1"/>
          <c:showCatName val="0"/>
          <c:showSerName val="0"/>
          <c:showPercent val="0"/>
          <c:showBubbleSize val="0"/>
        </c:dLbls>
        <c:marker val="1"/>
        <c:smooth val="0"/>
        <c:axId val="211720832"/>
        <c:axId val="211739008"/>
      </c:lineChart>
      <c:catAx>
        <c:axId val="211720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1739008"/>
        <c:crosses val="autoZero"/>
        <c:auto val="1"/>
        <c:lblAlgn val="ctr"/>
        <c:lblOffset val="100"/>
        <c:noMultiLvlLbl val="0"/>
      </c:catAx>
      <c:valAx>
        <c:axId val="2117390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1720832"/>
        <c:crosses val="autoZero"/>
        <c:crossBetween val="between"/>
      </c:valAx>
      <c:spPr>
        <a:noFill/>
        <a:ln>
          <a:noFill/>
        </a:ln>
        <a:effectLst/>
      </c:spPr>
    </c:plotArea>
    <c:legend>
      <c:legendPos val="b"/>
      <c:layout>
        <c:manualLayout>
          <c:xMode val="edge"/>
          <c:yMode val="edge"/>
          <c:x val="0"/>
          <c:y val="0.75438121371192246"/>
          <c:w val="0.99912948381452316"/>
          <c:h val="0.24182613536944245"/>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sz="800">
          <a:latin typeface="Arial" panose="020B0604020202020204" pitchFamily="34" charset="0"/>
          <a:cs typeface="Arial" panose="020B0604020202020204" pitchFamily="34" charset="0"/>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900"/>
              <a:t>Net Residual Value Exposure</a:t>
            </a:r>
          </a:p>
        </c:rich>
      </c:tx>
      <c:layout/>
      <c:overlay val="0"/>
      <c:spPr>
        <a:noFill/>
        <a:ln>
          <a:noFill/>
        </a:ln>
        <a:effectLst/>
      </c:spPr>
    </c:title>
    <c:autoTitleDeleted val="0"/>
    <c:plotArea>
      <c:layout>
        <c:manualLayout>
          <c:layoutTarget val="inner"/>
          <c:xMode val="edge"/>
          <c:yMode val="edge"/>
          <c:x val="9.8953290560902116E-2"/>
          <c:y val="0.16489898989898991"/>
          <c:w val="0.88870103042675219"/>
          <c:h val="0.48890400063628409"/>
        </c:manualLayout>
      </c:layout>
      <c:lineChart>
        <c:grouping val="standard"/>
        <c:varyColors val="0"/>
        <c:ser>
          <c:idx val="0"/>
          <c:order val="0"/>
          <c:tx>
            <c:strRef>
              <c:f>Residual!$B$5</c:f>
              <c:strCache>
                <c:ptCount val="1"/>
                <c:pt idx="0">
                  <c:v>Net Residual Value Exposure</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Residual!$G$5:$U$5</c:f>
              <c:numCache>
                <c:formatCode>0.00%</c:formatCode>
                <c:ptCount val="8"/>
                <c:pt idx="0">
                  <c:v>-7.2971829836928409E-3</c:v>
                </c:pt>
                <c:pt idx="1">
                  <c:v>-8.3207430384895833E-3</c:v>
                </c:pt>
                <c:pt idx="2">
                  <c:v>-4.2605196873267762E-3</c:v>
                </c:pt>
                <c:pt idx="3">
                  <c:v>1.0869554987408684E-2</c:v>
                </c:pt>
                <c:pt idx="4">
                  <c:v>1.5917669885399447E-2</c:v>
                </c:pt>
                <c:pt idx="5">
                  <c:v>1.5115476238066812E-2</c:v>
                </c:pt>
                <c:pt idx="6">
                  <c:v>1.8429947679486046E-2</c:v>
                </c:pt>
                <c:pt idx="7">
                  <c:v>2.2592896440631397E-2</c:v>
                </c:pt>
              </c:numCache>
            </c:numRef>
          </c:val>
          <c:smooth val="0"/>
        </c:ser>
        <c:ser>
          <c:idx val="1"/>
          <c:order val="1"/>
          <c:tx>
            <c:strRef>
              <c:f>Residual!$F$33</c:f>
              <c:strCache>
                <c:ptCount val="1"/>
                <c:pt idx="0">
                  <c:v>Amber Trigger</c:v>
                </c:pt>
              </c:strCache>
            </c:strRef>
          </c:tx>
          <c:spPr>
            <a:ln w="28575" cap="rnd">
              <a:solidFill>
                <a:srgbClr val="FFC000"/>
              </a:solidFill>
              <a:prstDash val="sysDash"/>
              <a:round/>
            </a:ln>
            <a:effectLst/>
          </c:spPr>
          <c:marker>
            <c:symbol val="none"/>
          </c:marker>
          <c:dLbls>
            <c:delete val="1"/>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Residual!$G$33:$U$33</c:f>
              <c:numCache>
                <c:formatCode>0.00%</c:formatCode>
                <c:ptCount val="8"/>
                <c:pt idx="0">
                  <c:v>-0.03</c:v>
                </c:pt>
                <c:pt idx="1">
                  <c:v>-0.03</c:v>
                </c:pt>
                <c:pt idx="2">
                  <c:v>-0.03</c:v>
                </c:pt>
                <c:pt idx="3">
                  <c:v>-0.03</c:v>
                </c:pt>
                <c:pt idx="4">
                  <c:v>-0.03</c:v>
                </c:pt>
                <c:pt idx="5">
                  <c:v>-0.03</c:v>
                </c:pt>
                <c:pt idx="6">
                  <c:v>-0.03</c:v>
                </c:pt>
                <c:pt idx="7">
                  <c:v>-0.03</c:v>
                </c:pt>
              </c:numCache>
            </c:numRef>
          </c:val>
          <c:smooth val="0"/>
        </c:ser>
        <c:ser>
          <c:idx val="2"/>
          <c:order val="2"/>
          <c:tx>
            <c:strRef>
              <c:f>Residual!$F$34</c:f>
              <c:strCache>
                <c:ptCount val="1"/>
                <c:pt idx="0">
                  <c:v>Red Limit</c:v>
                </c:pt>
              </c:strCache>
            </c:strRef>
          </c:tx>
          <c:spPr>
            <a:ln w="28575" cap="rnd">
              <a:solidFill>
                <a:srgbClr val="FF0000"/>
              </a:solidFill>
              <a:prstDash val="dash"/>
              <a:round/>
            </a:ln>
            <a:effectLst/>
          </c:spPr>
          <c:marker>
            <c:symbol val="none"/>
          </c:marker>
          <c:dLbls>
            <c:delete val="1"/>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Residual!$G$34:$U$34</c:f>
              <c:numCache>
                <c:formatCode>0.00%</c:formatCode>
                <c:ptCount val="8"/>
                <c:pt idx="0">
                  <c:v>-0.05</c:v>
                </c:pt>
                <c:pt idx="1">
                  <c:v>-0.05</c:v>
                </c:pt>
                <c:pt idx="2">
                  <c:v>-0.05</c:v>
                </c:pt>
                <c:pt idx="3">
                  <c:v>-0.05</c:v>
                </c:pt>
                <c:pt idx="4">
                  <c:v>-0.05</c:v>
                </c:pt>
                <c:pt idx="5">
                  <c:v>-0.05</c:v>
                </c:pt>
                <c:pt idx="6">
                  <c:v>-0.05</c:v>
                </c:pt>
                <c:pt idx="7">
                  <c:v>-0.05</c:v>
                </c:pt>
              </c:numCache>
            </c:numRef>
          </c:val>
          <c:smooth val="0"/>
        </c:ser>
        <c:ser>
          <c:idx val="3"/>
          <c:order val="3"/>
          <c:tx>
            <c:strRef>
              <c:f>Residual!$F$38</c:f>
              <c:strCache>
                <c:ptCount val="1"/>
                <c:pt idx="0">
                  <c:v>2015 Red Limit</c:v>
                </c:pt>
              </c:strCache>
            </c:strRef>
          </c:tx>
          <c:spPr>
            <a:ln w="28575" cap="rnd">
              <a:solidFill>
                <a:schemeClr val="accent3"/>
              </a:solidFill>
              <a:prstDash val="dash"/>
              <a:round/>
            </a:ln>
            <a:effectLst/>
          </c:spPr>
          <c:marker>
            <c:symbol val="none"/>
          </c:marker>
          <c:dLbls>
            <c:delete val="1"/>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Residual!$G$38:$U$38</c:f>
              <c:numCache>
                <c:formatCode>0.00%</c:formatCode>
                <c:ptCount val="8"/>
                <c:pt idx="0">
                  <c:v>-0.09</c:v>
                </c:pt>
                <c:pt idx="1">
                  <c:v>-0.09</c:v>
                </c:pt>
                <c:pt idx="2">
                  <c:v>-0.09</c:v>
                </c:pt>
                <c:pt idx="3">
                  <c:v>-0.09</c:v>
                </c:pt>
                <c:pt idx="4">
                  <c:v>-0.09</c:v>
                </c:pt>
                <c:pt idx="5">
                  <c:v>-0.09</c:v>
                </c:pt>
                <c:pt idx="6">
                  <c:v>-0.09</c:v>
                </c:pt>
                <c:pt idx="7">
                  <c:v>-0.09</c:v>
                </c:pt>
              </c:numCache>
            </c:numRef>
          </c:val>
          <c:smooth val="0"/>
        </c:ser>
        <c:ser>
          <c:idx val="4"/>
          <c:order val="4"/>
          <c:tx>
            <c:strRef>
              <c:f>Residual!$F$37</c:f>
              <c:strCache>
                <c:ptCount val="1"/>
                <c:pt idx="0">
                  <c:v>2015 Amber Trigger</c:v>
                </c:pt>
              </c:strCache>
            </c:strRef>
          </c:tx>
          <c:spPr>
            <a:ln w="28575" cap="rnd">
              <a:solidFill>
                <a:schemeClr val="accent3"/>
              </a:solidFill>
              <a:prstDash val="sysDash"/>
              <a:round/>
            </a:ln>
            <a:effectLst/>
          </c:spPr>
          <c:marker>
            <c:symbol val="none"/>
          </c:marker>
          <c:dLbls>
            <c:delete val="1"/>
          </c:dLbls>
          <c:cat>
            <c:numRef>
              <c:f>Residual!$G$2:$U$2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Residual!$G$37:$U$37</c:f>
              <c:numCache>
                <c:formatCode>0.00%</c:formatCode>
                <c:ptCount val="8"/>
                <c:pt idx="0">
                  <c:v>-0.05</c:v>
                </c:pt>
                <c:pt idx="1">
                  <c:v>-0.05</c:v>
                </c:pt>
                <c:pt idx="2">
                  <c:v>-0.05</c:v>
                </c:pt>
                <c:pt idx="3">
                  <c:v>-0.05</c:v>
                </c:pt>
                <c:pt idx="4">
                  <c:v>-0.05</c:v>
                </c:pt>
                <c:pt idx="5">
                  <c:v>-0.05</c:v>
                </c:pt>
                <c:pt idx="6">
                  <c:v>-0.05</c:v>
                </c:pt>
                <c:pt idx="7">
                  <c:v>-0.05</c:v>
                </c:pt>
              </c:numCache>
            </c:numRef>
          </c:val>
          <c:smooth val="0"/>
        </c:ser>
        <c:dLbls>
          <c:dLblPos val="t"/>
          <c:showLegendKey val="0"/>
          <c:showVal val="1"/>
          <c:showCatName val="0"/>
          <c:showSerName val="0"/>
          <c:showPercent val="0"/>
          <c:showBubbleSize val="0"/>
        </c:dLbls>
        <c:marker val="1"/>
        <c:smooth val="0"/>
        <c:axId val="212383232"/>
        <c:axId val="212385152"/>
      </c:lineChart>
      <c:dateAx>
        <c:axId val="212383232"/>
        <c:scaling>
          <c:orientation val="minMax"/>
        </c:scaling>
        <c:delete val="0"/>
        <c:axPos val="b"/>
        <c:numFmt formatCode="mmm\-yy" sourceLinked="1"/>
        <c:majorTickMark val="out"/>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2385152"/>
        <c:crosses val="autoZero"/>
        <c:auto val="1"/>
        <c:lblOffset val="100"/>
        <c:baseTimeUnit val="months"/>
      </c:dateAx>
      <c:valAx>
        <c:axId val="21238515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2383232"/>
        <c:crosses val="autoZero"/>
        <c:crossBetween val="between"/>
      </c:valAx>
      <c:spPr>
        <a:noFill/>
        <a:ln>
          <a:noFill/>
        </a:ln>
        <a:effectLst/>
      </c:spPr>
    </c:plotArea>
    <c:legend>
      <c:legendPos val="b"/>
      <c:layout>
        <c:manualLayout>
          <c:xMode val="edge"/>
          <c:yMode val="edge"/>
          <c:x val="6.1728395061728392E-3"/>
          <c:y val="0.80789509265887216"/>
          <c:w val="0.99382716049382713"/>
          <c:h val="0.19210490734112781"/>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ysClr val="windowText" lastClr="000000"/>
      </a:solidFill>
      <a:round/>
    </a:ln>
    <a:effectLst/>
  </c:spPr>
  <c:txPr>
    <a:bodyPr/>
    <a:lstStyle/>
    <a:p>
      <a:pPr>
        <a:defRPr sz="900">
          <a:latin typeface="Arial" panose="020B0604020202020204" pitchFamily="34" charset="0"/>
          <a:cs typeface="Arial" panose="020B0604020202020204" pitchFamily="34" charset="0"/>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dirty="0"/>
              <a:t>Tier 1 Leverage </a:t>
            </a:r>
            <a:r>
              <a:rPr lang="en-US" dirty="0" smtClean="0"/>
              <a:t>Ratio - Base </a:t>
            </a:r>
            <a:endParaRPr lang="en-US" dirty="0"/>
          </a:p>
        </c:rich>
      </c:tx>
      <c:layout/>
      <c:overlay val="0"/>
      <c:spPr>
        <a:noFill/>
        <a:ln>
          <a:noFill/>
        </a:ln>
        <a:effectLst/>
      </c:spPr>
    </c:title>
    <c:autoTitleDeleted val="0"/>
    <c:plotArea>
      <c:layout>
        <c:manualLayout>
          <c:layoutTarget val="inner"/>
          <c:xMode val="edge"/>
          <c:yMode val="edge"/>
          <c:x val="0.1235052400364848"/>
          <c:y val="0.1874465811965812"/>
          <c:w val="0.85580918076729762"/>
          <c:h val="0.57511482939632541"/>
        </c:manualLayout>
      </c:layout>
      <c:lineChart>
        <c:grouping val="standard"/>
        <c:varyColors val="0"/>
        <c:ser>
          <c:idx val="0"/>
          <c:order val="0"/>
          <c:tx>
            <c:strRef>
              <c:f>'Tier 1 Leverage'!$B$3</c:f>
              <c:strCache>
                <c:ptCount val="1"/>
                <c:pt idx="0">
                  <c:v>Tier 1 Leverage Ratio - Base</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'Tier 1 Leverage'!$G$2:$U$2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'Tier 1 Leverage'!$G$3:$U$3</c:f>
              <c:numCache>
                <c:formatCode>0.00%</c:formatCode>
                <c:ptCount val="8"/>
                <c:pt idx="0">
                  <c:v>0.10564580420356823</c:v>
                </c:pt>
                <c:pt idx="1">
                  <c:v>0.10917165692335075</c:v>
                </c:pt>
                <c:pt idx="2">
                  <c:v>0.11178023795227389</c:v>
                </c:pt>
                <c:pt idx="3">
                  <c:v>0.1110200014332325</c:v>
                </c:pt>
                <c:pt idx="4">
                  <c:v>0.11592542712029796</c:v>
                </c:pt>
                <c:pt idx="5">
                  <c:v>0.11834888607610405</c:v>
                </c:pt>
                <c:pt idx="6">
                  <c:v>0.11729838933111975</c:v>
                </c:pt>
                <c:pt idx="7">
                  <c:v>0.12043409615142431</c:v>
                </c:pt>
              </c:numCache>
            </c:numRef>
          </c:val>
          <c:smooth val="0"/>
        </c:ser>
        <c:ser>
          <c:idx val="1"/>
          <c:order val="1"/>
          <c:tx>
            <c:strRef>
              <c:f>'Tier 1 Leverage'!$F$35</c:f>
              <c:strCache>
                <c:ptCount val="1"/>
                <c:pt idx="0">
                  <c:v>Amber Trigger</c:v>
                </c:pt>
              </c:strCache>
            </c:strRef>
          </c:tx>
          <c:spPr>
            <a:ln w="28575" cap="rnd">
              <a:solidFill>
                <a:srgbClr val="FFC000"/>
              </a:solidFill>
              <a:prstDash val="sysDash"/>
              <a:round/>
            </a:ln>
            <a:effectLst/>
          </c:spPr>
          <c:marker>
            <c:symbol val="none"/>
          </c:marker>
          <c:dLbls>
            <c:delete val="1"/>
          </c:dLbls>
          <c:cat>
            <c:numRef>
              <c:f>'Tier 1 Leverage'!$G$2:$U$2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'Tier 1 Leverage'!$G$35:$U$35</c:f>
              <c:numCache>
                <c:formatCode>0.00%</c:formatCode>
                <c:ptCount val="8"/>
                <c:pt idx="0">
                  <c:v>0.11600000000000001</c:v>
                </c:pt>
                <c:pt idx="1">
                  <c:v>0.11600000000000001</c:v>
                </c:pt>
                <c:pt idx="2">
                  <c:v>0.11600000000000001</c:v>
                </c:pt>
                <c:pt idx="3">
                  <c:v>0.11600000000000001</c:v>
                </c:pt>
                <c:pt idx="4">
                  <c:v>0.11600000000000001</c:v>
                </c:pt>
                <c:pt idx="5">
                  <c:v>0.11600000000000001</c:v>
                </c:pt>
                <c:pt idx="6">
                  <c:v>0.11600000000000001</c:v>
                </c:pt>
                <c:pt idx="7">
                  <c:v>0.11600000000000001</c:v>
                </c:pt>
              </c:numCache>
            </c:numRef>
          </c:val>
          <c:smooth val="0"/>
        </c:ser>
        <c:ser>
          <c:idx val="2"/>
          <c:order val="2"/>
          <c:tx>
            <c:strRef>
              <c:f>'Tier 1 Leverage'!$F$36</c:f>
              <c:strCache>
                <c:ptCount val="1"/>
                <c:pt idx="0">
                  <c:v>Red Limit</c:v>
                </c:pt>
              </c:strCache>
            </c:strRef>
          </c:tx>
          <c:spPr>
            <a:ln w="28575" cap="rnd">
              <a:solidFill>
                <a:srgbClr val="FF0000"/>
              </a:solidFill>
              <a:prstDash val="dash"/>
              <a:round/>
            </a:ln>
            <a:effectLst/>
          </c:spPr>
          <c:marker>
            <c:symbol val="none"/>
          </c:marker>
          <c:dLbls>
            <c:delete val="1"/>
          </c:dLbls>
          <c:cat>
            <c:numRef>
              <c:f>'Tier 1 Leverage'!$G$2:$U$2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'Tier 1 Leverage'!$G$36:$U$36</c:f>
              <c:numCache>
                <c:formatCode>0.00%</c:formatCode>
                <c:ptCount val="8"/>
                <c:pt idx="0">
                  <c:v>0.10349999999999999</c:v>
                </c:pt>
                <c:pt idx="1">
                  <c:v>0.10349999999999999</c:v>
                </c:pt>
                <c:pt idx="2">
                  <c:v>0.10349999999999999</c:v>
                </c:pt>
                <c:pt idx="3">
                  <c:v>0.10349999999999999</c:v>
                </c:pt>
                <c:pt idx="4">
                  <c:v>0.10349999999999999</c:v>
                </c:pt>
                <c:pt idx="5">
                  <c:v>0.10349999999999999</c:v>
                </c:pt>
                <c:pt idx="6">
                  <c:v>0.10349999999999999</c:v>
                </c:pt>
                <c:pt idx="7">
                  <c:v>0.10349999999999999</c:v>
                </c:pt>
              </c:numCache>
            </c:numRef>
          </c:val>
          <c:smooth val="0"/>
        </c:ser>
        <c:dLbls>
          <c:dLblPos val="t"/>
          <c:showLegendKey val="0"/>
          <c:showVal val="1"/>
          <c:showCatName val="0"/>
          <c:showSerName val="0"/>
          <c:showPercent val="0"/>
          <c:showBubbleSize val="0"/>
        </c:dLbls>
        <c:marker val="1"/>
        <c:smooth val="0"/>
        <c:axId val="212568704"/>
        <c:axId val="212595072"/>
      </c:lineChart>
      <c:dateAx>
        <c:axId val="212568704"/>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2595072"/>
        <c:crosses val="autoZero"/>
        <c:auto val="1"/>
        <c:lblOffset val="100"/>
        <c:baseTimeUnit val="months"/>
      </c:dateAx>
      <c:valAx>
        <c:axId val="212595072"/>
        <c:scaling>
          <c:orientation val="minMax"/>
          <c:min val="8.500000000000002E-2"/>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2568704"/>
        <c:crosses val="autoZero"/>
        <c:crossBetween val="between"/>
      </c:valAx>
      <c:spPr>
        <a:noFill/>
        <a:ln>
          <a:noFill/>
        </a:ln>
        <a:effectLst/>
      </c:spPr>
    </c:plotArea>
    <c:legend>
      <c:legendPos val="b"/>
      <c:layout>
        <c:manualLayout>
          <c:xMode val="edge"/>
          <c:yMode val="edge"/>
          <c:x val="0"/>
          <c:y val="0.90361600818448218"/>
          <c:w val="0.98304399900733574"/>
          <c:h val="9.6383991815517669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Tangible Common Equity Ratio - Base </a:t>
            </a:r>
          </a:p>
        </c:rich>
      </c:tx>
      <c:layout/>
      <c:overlay val="0"/>
      <c:spPr>
        <a:noFill/>
        <a:ln>
          <a:noFill/>
        </a:ln>
        <a:effectLst/>
      </c:spPr>
    </c:title>
    <c:autoTitleDeleted val="0"/>
    <c:plotArea>
      <c:layout>
        <c:manualLayout>
          <c:layoutTarget val="inner"/>
          <c:xMode val="edge"/>
          <c:yMode val="edge"/>
          <c:x val="0.1235052400364848"/>
          <c:y val="0.1874465811965812"/>
          <c:w val="0.82803149606299198"/>
          <c:h val="0.48925634295713039"/>
        </c:manualLayout>
      </c:layout>
      <c:lineChart>
        <c:grouping val="standard"/>
        <c:varyColors val="0"/>
        <c:ser>
          <c:idx val="0"/>
          <c:order val="0"/>
          <c:tx>
            <c:strRef>
              <c:f>TCE!$B$5</c:f>
              <c:strCache>
                <c:ptCount val="1"/>
                <c:pt idx="0">
                  <c:v>Tangible Common Equity Ratio</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TCE!$G$2:$U$2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TCE!$G$5:$U$5</c:f>
              <c:numCache>
                <c:formatCode>0.00%</c:formatCode>
                <c:ptCount val="8"/>
                <c:pt idx="0">
                  <c:v>0.10725729749624967</c:v>
                </c:pt>
                <c:pt idx="1">
                  <c:v>0.1077897502425175</c:v>
                </c:pt>
                <c:pt idx="2">
                  <c:v>0.11367464692128174</c:v>
                </c:pt>
                <c:pt idx="3">
                  <c:v>0.1133531803211823</c:v>
                </c:pt>
                <c:pt idx="4">
                  <c:v>0.11803300898321073</c:v>
                </c:pt>
                <c:pt idx="5">
                  <c:v>0.12316183824060291</c:v>
                </c:pt>
                <c:pt idx="6">
                  <c:v>0.11608319076613692</c:v>
                </c:pt>
                <c:pt idx="7">
                  <c:v>0.11881822980992597</c:v>
                </c:pt>
              </c:numCache>
            </c:numRef>
          </c:val>
          <c:smooth val="0"/>
        </c:ser>
        <c:ser>
          <c:idx val="1"/>
          <c:order val="1"/>
          <c:tx>
            <c:strRef>
              <c:f>TCE!$F$37</c:f>
              <c:strCache>
                <c:ptCount val="1"/>
                <c:pt idx="0">
                  <c:v>Amber Trigger</c:v>
                </c:pt>
              </c:strCache>
            </c:strRef>
          </c:tx>
          <c:spPr>
            <a:ln w="28575" cap="rnd">
              <a:solidFill>
                <a:srgbClr val="FFC000"/>
              </a:solidFill>
              <a:prstDash val="sysDash"/>
              <a:round/>
            </a:ln>
            <a:effectLst/>
          </c:spPr>
          <c:marker>
            <c:symbol val="none"/>
          </c:marker>
          <c:dLbls>
            <c:delete val="1"/>
          </c:dLbls>
          <c:cat>
            <c:numRef>
              <c:f>TCE!$G$2:$U$2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TCE!$G$37:$U$37</c:f>
              <c:numCache>
                <c:formatCode>0.00%</c:formatCode>
                <c:ptCount val="8"/>
                <c:pt idx="0">
                  <c:v>0.115</c:v>
                </c:pt>
                <c:pt idx="1">
                  <c:v>0.115</c:v>
                </c:pt>
                <c:pt idx="2">
                  <c:v>0.115</c:v>
                </c:pt>
                <c:pt idx="3">
                  <c:v>0.115</c:v>
                </c:pt>
                <c:pt idx="4">
                  <c:v>0.115</c:v>
                </c:pt>
                <c:pt idx="5">
                  <c:v>0.115</c:v>
                </c:pt>
                <c:pt idx="6">
                  <c:v>0.115</c:v>
                </c:pt>
                <c:pt idx="7">
                  <c:v>0.115</c:v>
                </c:pt>
              </c:numCache>
            </c:numRef>
          </c:val>
          <c:smooth val="0"/>
        </c:ser>
        <c:ser>
          <c:idx val="2"/>
          <c:order val="2"/>
          <c:tx>
            <c:strRef>
              <c:f>TCE!$F$38</c:f>
              <c:strCache>
                <c:ptCount val="1"/>
                <c:pt idx="0">
                  <c:v>Red Limit</c:v>
                </c:pt>
              </c:strCache>
            </c:strRef>
          </c:tx>
          <c:spPr>
            <a:ln w="28575" cap="rnd">
              <a:solidFill>
                <a:srgbClr val="FF0000"/>
              </a:solidFill>
              <a:prstDash val="dash"/>
              <a:round/>
            </a:ln>
            <a:effectLst/>
          </c:spPr>
          <c:marker>
            <c:symbol val="none"/>
          </c:marker>
          <c:dLbls>
            <c:delete val="1"/>
          </c:dLbls>
          <c:cat>
            <c:numRef>
              <c:f>TCE!$G$2:$U$2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TCE!$G$38:$U$38</c:f>
              <c:numCache>
                <c:formatCode>0.00%</c:formatCode>
                <c:ptCount val="8"/>
                <c:pt idx="0">
                  <c:v>0.10249999999999999</c:v>
                </c:pt>
                <c:pt idx="1">
                  <c:v>0.10249999999999999</c:v>
                </c:pt>
                <c:pt idx="2">
                  <c:v>0.10249999999999999</c:v>
                </c:pt>
                <c:pt idx="3">
                  <c:v>0.10249999999999999</c:v>
                </c:pt>
                <c:pt idx="4">
                  <c:v>0.10249999999999999</c:v>
                </c:pt>
                <c:pt idx="5">
                  <c:v>0.10249999999999999</c:v>
                </c:pt>
                <c:pt idx="6">
                  <c:v>0.10249999999999999</c:v>
                </c:pt>
                <c:pt idx="7">
                  <c:v>0.10249999999999999</c:v>
                </c:pt>
              </c:numCache>
            </c:numRef>
          </c:val>
          <c:smooth val="0"/>
        </c:ser>
        <c:ser>
          <c:idx val="3"/>
          <c:order val="3"/>
          <c:tx>
            <c:strRef>
              <c:f>TCE!$F$41</c:f>
              <c:strCache>
                <c:ptCount val="1"/>
                <c:pt idx="0">
                  <c:v>2015 Amber Trigger</c:v>
                </c:pt>
              </c:strCache>
            </c:strRef>
          </c:tx>
          <c:spPr>
            <a:ln w="28575" cap="rnd">
              <a:solidFill>
                <a:srgbClr val="A5A5A5">
                  <a:lumMod val="50000"/>
                  <a:alpha val="50196"/>
                </a:srgbClr>
              </a:solidFill>
              <a:prstDash val="sysDash"/>
              <a:round/>
            </a:ln>
            <a:effectLst/>
          </c:spPr>
          <c:marker>
            <c:symbol val="none"/>
          </c:marker>
          <c:dLbls>
            <c:delete val="1"/>
          </c:dLbls>
          <c:cat>
            <c:strLit>
              <c:ptCount val="8"/>
              <c:pt idx="0">
                <c:v>Jan-15</c:v>
              </c:pt>
              <c:pt idx="1">
                <c:v>Mar-15</c:v>
              </c:pt>
              <c:pt idx="2">
                <c:v>May-15</c:v>
              </c:pt>
              <c:pt idx="3">
                <c:v>Jul-15</c:v>
              </c:pt>
              <c:extLst>
                <c:ext xmlns:c15="http://schemas.microsoft.com/office/drawing/2012/chart" uri="{02D57815-91ED-43cb-92C2-25804820EDAC}">
                  <c15:autoCat val="1"/>
                </c:ext>
              </c:extLst>
            </c:strLit>
          </c:cat>
          <c:val>
            <c:numRef>
              <c:f>TCE!$G$41:$U$41</c:f>
              <c:numCache>
                <c:formatCode>0.00%</c:formatCode>
                <c:ptCount val="8"/>
                <c:pt idx="0">
                  <c:v>0.105</c:v>
                </c:pt>
                <c:pt idx="1">
                  <c:v>0.105</c:v>
                </c:pt>
                <c:pt idx="2">
                  <c:v>0.105</c:v>
                </c:pt>
                <c:pt idx="3">
                  <c:v>0.105</c:v>
                </c:pt>
                <c:pt idx="4">
                  <c:v>0.105</c:v>
                </c:pt>
                <c:pt idx="5">
                  <c:v>0.105</c:v>
                </c:pt>
                <c:pt idx="6">
                  <c:v>0.105</c:v>
                </c:pt>
                <c:pt idx="7">
                  <c:v>0.105</c:v>
                </c:pt>
              </c:numCache>
            </c:numRef>
          </c:val>
          <c:smooth val="0"/>
        </c:ser>
        <c:ser>
          <c:idx val="4"/>
          <c:order val="4"/>
          <c:tx>
            <c:strRef>
              <c:f>TCE!$F$42</c:f>
              <c:strCache>
                <c:ptCount val="1"/>
                <c:pt idx="0">
                  <c:v>2015 Red Limit</c:v>
                </c:pt>
              </c:strCache>
            </c:strRef>
          </c:tx>
          <c:spPr>
            <a:ln w="28575" cap="rnd">
              <a:solidFill>
                <a:srgbClr val="A5A5A5">
                  <a:lumMod val="50000"/>
                  <a:alpha val="49804"/>
                </a:srgbClr>
              </a:solidFill>
              <a:prstDash val="dash"/>
              <a:round/>
            </a:ln>
            <a:effectLst/>
          </c:spPr>
          <c:marker>
            <c:symbol val="none"/>
          </c:marker>
          <c:dLbls>
            <c:delete val="1"/>
          </c:dLbls>
          <c:cat>
            <c:strLit>
              <c:ptCount val="8"/>
              <c:pt idx="0">
                <c:v>Jan-15</c:v>
              </c:pt>
              <c:pt idx="1">
                <c:v>Mar-15</c:v>
              </c:pt>
              <c:pt idx="2">
                <c:v>May-15</c:v>
              </c:pt>
              <c:pt idx="3">
                <c:v>Jul-15</c:v>
              </c:pt>
              <c:extLst>
                <c:ext xmlns:c15="http://schemas.microsoft.com/office/drawing/2012/chart" uri="{02D57815-91ED-43cb-92C2-25804820EDAC}">
                  <c15:autoCat val="1"/>
                </c:ext>
              </c:extLst>
            </c:strLit>
          </c:cat>
          <c:val>
            <c:numRef>
              <c:f>TCE!$G$42:$U$42</c:f>
              <c:numCache>
                <c:formatCode>0.00%</c:formatCode>
                <c:ptCount val="8"/>
                <c:pt idx="0">
                  <c:v>9.2499999999999999E-2</c:v>
                </c:pt>
                <c:pt idx="1">
                  <c:v>9.2499999999999999E-2</c:v>
                </c:pt>
                <c:pt idx="2">
                  <c:v>9.2499999999999999E-2</c:v>
                </c:pt>
                <c:pt idx="3">
                  <c:v>9.2499999999999999E-2</c:v>
                </c:pt>
                <c:pt idx="4">
                  <c:v>9.2499999999999999E-2</c:v>
                </c:pt>
                <c:pt idx="5">
                  <c:v>9.2499999999999999E-2</c:v>
                </c:pt>
                <c:pt idx="6">
                  <c:v>9.2499999999999999E-2</c:v>
                </c:pt>
                <c:pt idx="7">
                  <c:v>9.2499999999999999E-2</c:v>
                </c:pt>
              </c:numCache>
            </c:numRef>
          </c:val>
          <c:smooth val="0"/>
        </c:ser>
        <c:dLbls>
          <c:dLblPos val="t"/>
          <c:showLegendKey val="0"/>
          <c:showVal val="1"/>
          <c:showCatName val="0"/>
          <c:showSerName val="0"/>
          <c:showPercent val="0"/>
          <c:showBubbleSize val="0"/>
        </c:dLbls>
        <c:marker val="1"/>
        <c:smooth val="0"/>
        <c:axId val="213624320"/>
        <c:axId val="213625856"/>
      </c:lineChart>
      <c:dateAx>
        <c:axId val="213624320"/>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3625856"/>
        <c:crosses val="autoZero"/>
        <c:auto val="1"/>
        <c:lblOffset val="100"/>
        <c:baseTimeUnit val="months"/>
      </c:dateAx>
      <c:valAx>
        <c:axId val="213625856"/>
        <c:scaling>
          <c:orientation val="minMax"/>
          <c:min val="8.500000000000002E-2"/>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3624320"/>
        <c:crosses val="autoZero"/>
        <c:crossBetween val="between"/>
      </c:valAx>
      <c:spPr>
        <a:noFill/>
        <a:ln>
          <a:noFill/>
        </a:ln>
        <a:effectLst/>
      </c:spPr>
    </c:plotArea>
    <c:legend>
      <c:legendPos val="b"/>
      <c:layout>
        <c:manualLayout>
          <c:xMode val="edge"/>
          <c:yMode val="edge"/>
          <c:x val="0"/>
          <c:y val="0.83795951642408339"/>
          <c:w val="0.99591353164187801"/>
          <c:h val="0.15206434422969856"/>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Common Equity Tier 1 Ratio - Base</a:t>
            </a:r>
          </a:p>
        </c:rich>
      </c:tx>
      <c:layout/>
      <c:overlay val="0"/>
      <c:spPr>
        <a:noFill/>
        <a:ln>
          <a:noFill/>
        </a:ln>
        <a:effectLst/>
      </c:spPr>
    </c:title>
    <c:autoTitleDeleted val="0"/>
    <c:plotArea>
      <c:layout>
        <c:manualLayout>
          <c:layoutTarget val="inner"/>
          <c:xMode val="edge"/>
          <c:yMode val="edge"/>
          <c:x val="0.1235052400364848"/>
          <c:y val="0.1874465811965812"/>
          <c:w val="0.85580918076729762"/>
          <c:h val="0.50440785810864552"/>
        </c:manualLayout>
      </c:layout>
      <c:lineChart>
        <c:grouping val="standard"/>
        <c:varyColors val="0"/>
        <c:ser>
          <c:idx val="0"/>
          <c:order val="0"/>
          <c:tx>
            <c:strRef>
              <c:f>'CET1'!$B$5</c:f>
              <c:strCache>
                <c:ptCount val="1"/>
                <c:pt idx="0">
                  <c:v>Common Equity Tier 1 Ratio</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'CET1'!$G$2:$U$2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'CET1'!$G$5:$U$5</c:f>
              <c:numCache>
                <c:formatCode>0.00%</c:formatCode>
                <c:ptCount val="8"/>
                <c:pt idx="0">
                  <c:v>0.10199412624399412</c:v>
                </c:pt>
                <c:pt idx="1">
                  <c:v>0.10105445164256992</c:v>
                </c:pt>
                <c:pt idx="2">
                  <c:v>0.10742189316415779</c:v>
                </c:pt>
                <c:pt idx="3">
                  <c:v>0.1066573137222023</c:v>
                </c:pt>
                <c:pt idx="4">
                  <c:v>0.11216886796867979</c:v>
                </c:pt>
                <c:pt idx="5">
                  <c:v>0.1164271003094407</c:v>
                </c:pt>
                <c:pt idx="6">
                  <c:v>0.11050052431561708</c:v>
                </c:pt>
                <c:pt idx="7">
                  <c:v>0.11378140297304143</c:v>
                </c:pt>
              </c:numCache>
            </c:numRef>
          </c:val>
          <c:smooth val="0"/>
        </c:ser>
        <c:ser>
          <c:idx val="1"/>
          <c:order val="1"/>
          <c:tx>
            <c:strRef>
              <c:f>'CET1'!$F$37</c:f>
              <c:strCache>
                <c:ptCount val="1"/>
                <c:pt idx="0">
                  <c:v>Amber Trigger</c:v>
                </c:pt>
              </c:strCache>
            </c:strRef>
          </c:tx>
          <c:spPr>
            <a:ln w="28575" cap="rnd">
              <a:solidFill>
                <a:srgbClr val="FFC000"/>
              </a:solidFill>
              <a:prstDash val="sysDash"/>
              <a:round/>
            </a:ln>
            <a:effectLst/>
          </c:spPr>
          <c:marker>
            <c:symbol val="none"/>
          </c:marker>
          <c:dLbls>
            <c:delete val="1"/>
          </c:dLbls>
          <c:cat>
            <c:numRef>
              <c:f>'CET1'!$G$2:$U$2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'CET1'!$G$37:$U$37</c:f>
              <c:numCache>
                <c:formatCode>0.00%</c:formatCode>
                <c:ptCount val="8"/>
                <c:pt idx="0">
                  <c:v>0.11</c:v>
                </c:pt>
                <c:pt idx="1">
                  <c:v>0.11</c:v>
                </c:pt>
                <c:pt idx="2">
                  <c:v>0.11</c:v>
                </c:pt>
                <c:pt idx="3">
                  <c:v>0.11</c:v>
                </c:pt>
                <c:pt idx="4">
                  <c:v>0.11</c:v>
                </c:pt>
                <c:pt idx="5">
                  <c:v>0.11</c:v>
                </c:pt>
                <c:pt idx="6">
                  <c:v>0.11</c:v>
                </c:pt>
                <c:pt idx="7">
                  <c:v>0.11</c:v>
                </c:pt>
              </c:numCache>
            </c:numRef>
          </c:val>
          <c:smooth val="0"/>
        </c:ser>
        <c:ser>
          <c:idx val="2"/>
          <c:order val="2"/>
          <c:tx>
            <c:strRef>
              <c:f>'CET1'!$F$38</c:f>
              <c:strCache>
                <c:ptCount val="1"/>
                <c:pt idx="0">
                  <c:v>Red Limit</c:v>
                </c:pt>
              </c:strCache>
            </c:strRef>
          </c:tx>
          <c:spPr>
            <a:ln w="28575" cap="rnd">
              <a:solidFill>
                <a:srgbClr val="FF0000"/>
              </a:solidFill>
              <a:prstDash val="dash"/>
              <a:round/>
            </a:ln>
            <a:effectLst/>
          </c:spPr>
          <c:marker>
            <c:symbol val="none"/>
          </c:marker>
          <c:dLbls>
            <c:delete val="1"/>
          </c:dLbls>
          <c:cat>
            <c:numRef>
              <c:f>'CET1'!$G$2:$U$2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'CET1'!$G$38:$U$38</c:f>
              <c:numCache>
                <c:formatCode>0.00%</c:formatCode>
                <c:ptCount val="8"/>
                <c:pt idx="0">
                  <c:v>9.4500000000000001E-2</c:v>
                </c:pt>
                <c:pt idx="1">
                  <c:v>9.4500000000000001E-2</c:v>
                </c:pt>
                <c:pt idx="2">
                  <c:v>9.4500000000000001E-2</c:v>
                </c:pt>
                <c:pt idx="3">
                  <c:v>9.4500000000000001E-2</c:v>
                </c:pt>
                <c:pt idx="4">
                  <c:v>9.4500000000000001E-2</c:v>
                </c:pt>
                <c:pt idx="5">
                  <c:v>9.4500000000000001E-2</c:v>
                </c:pt>
                <c:pt idx="6">
                  <c:v>9.4500000000000001E-2</c:v>
                </c:pt>
                <c:pt idx="7">
                  <c:v>9.4500000000000001E-2</c:v>
                </c:pt>
              </c:numCache>
            </c:numRef>
          </c:val>
          <c:smooth val="0"/>
        </c:ser>
        <c:ser>
          <c:idx val="3"/>
          <c:order val="3"/>
          <c:tx>
            <c:strRef>
              <c:f>'CET1'!$F$41</c:f>
              <c:strCache>
                <c:ptCount val="1"/>
                <c:pt idx="0">
                  <c:v>2015 Amber Trigger</c:v>
                </c:pt>
              </c:strCache>
            </c:strRef>
          </c:tx>
          <c:spPr>
            <a:ln w="28575" cap="rnd">
              <a:solidFill>
                <a:srgbClr val="A5A5A5">
                  <a:lumMod val="50000"/>
                  <a:alpha val="50196"/>
                </a:srgbClr>
              </a:solidFill>
              <a:prstDash val="sysDash"/>
              <a:round/>
            </a:ln>
            <a:effectLst/>
          </c:spPr>
          <c:marker>
            <c:symbol val="none"/>
          </c:marker>
          <c:dLbls>
            <c:delete val="1"/>
          </c:dLbls>
          <c:cat>
            <c:strLit>
              <c:ptCount val="8"/>
              <c:pt idx="0">
                <c:v>Jan-15</c:v>
              </c:pt>
              <c:pt idx="1">
                <c:v>Mar-15</c:v>
              </c:pt>
              <c:pt idx="2">
                <c:v>May-15</c:v>
              </c:pt>
              <c:pt idx="3">
                <c:v>Jul-15</c:v>
              </c:pt>
              <c:pt idx="5">
                <c:v>Mar-15</c:v>
              </c:pt>
              <c:pt idx="6">
                <c:v>Mar-15</c:v>
              </c:pt>
              <c:extLst>
                <c:ext xmlns:c15="http://schemas.microsoft.com/office/drawing/2012/chart" uri="{02D57815-91ED-43cb-92C2-25804820EDAC}">
                  <c15:autoCat val="1"/>
                </c:ext>
              </c:extLst>
            </c:strLit>
          </c:cat>
          <c:val>
            <c:numRef>
              <c:f>'CET1'!$G$41:$U$41</c:f>
              <c:numCache>
                <c:formatCode>0.00%</c:formatCode>
                <c:ptCount val="8"/>
                <c:pt idx="0">
                  <c:v>0.1</c:v>
                </c:pt>
                <c:pt idx="1">
                  <c:v>0.1</c:v>
                </c:pt>
                <c:pt idx="2">
                  <c:v>0.1</c:v>
                </c:pt>
                <c:pt idx="3">
                  <c:v>0.1</c:v>
                </c:pt>
                <c:pt idx="4">
                  <c:v>0.1</c:v>
                </c:pt>
                <c:pt idx="5">
                  <c:v>0.1</c:v>
                </c:pt>
                <c:pt idx="6">
                  <c:v>0.1</c:v>
                </c:pt>
                <c:pt idx="7">
                  <c:v>0.1</c:v>
                </c:pt>
              </c:numCache>
            </c:numRef>
          </c:val>
          <c:smooth val="0"/>
        </c:ser>
        <c:ser>
          <c:idx val="4"/>
          <c:order val="4"/>
          <c:tx>
            <c:strRef>
              <c:f>'CET1'!$F$42</c:f>
              <c:strCache>
                <c:ptCount val="1"/>
                <c:pt idx="0">
                  <c:v>2015 Red Limit</c:v>
                </c:pt>
              </c:strCache>
            </c:strRef>
          </c:tx>
          <c:spPr>
            <a:ln w="28575" cap="rnd">
              <a:solidFill>
                <a:srgbClr val="A5A5A5">
                  <a:lumMod val="50000"/>
                  <a:alpha val="49804"/>
                </a:srgbClr>
              </a:solidFill>
              <a:prstDash val="dash"/>
              <a:round/>
            </a:ln>
            <a:effectLst/>
          </c:spPr>
          <c:marker>
            <c:symbol val="none"/>
          </c:marker>
          <c:dLbls>
            <c:delete val="1"/>
          </c:dLbls>
          <c:cat>
            <c:strLit>
              <c:ptCount val="8"/>
              <c:pt idx="0">
                <c:v>Jan-15</c:v>
              </c:pt>
              <c:pt idx="1">
                <c:v>Mar-15</c:v>
              </c:pt>
              <c:pt idx="2">
                <c:v>May-15</c:v>
              </c:pt>
              <c:pt idx="3">
                <c:v>Jul-15</c:v>
              </c:pt>
              <c:pt idx="5">
                <c:v>Mar-15</c:v>
              </c:pt>
              <c:pt idx="6">
                <c:v>Mar-15</c:v>
              </c:pt>
              <c:extLst>
                <c:ext xmlns:c15="http://schemas.microsoft.com/office/drawing/2012/chart" uri="{02D57815-91ED-43cb-92C2-25804820EDAC}">
                  <c15:autoCat val="1"/>
                </c:ext>
              </c:extLst>
            </c:strLit>
          </c:cat>
          <c:val>
            <c:numRef>
              <c:f>'CET1'!$G$42:$U$42</c:f>
              <c:numCache>
                <c:formatCode>0.00%</c:formatCode>
                <c:ptCount val="8"/>
                <c:pt idx="0">
                  <c:v>8.7499999999999994E-2</c:v>
                </c:pt>
                <c:pt idx="1">
                  <c:v>8.7499999999999994E-2</c:v>
                </c:pt>
                <c:pt idx="2">
                  <c:v>8.7499999999999994E-2</c:v>
                </c:pt>
                <c:pt idx="3">
                  <c:v>8.7499999999999994E-2</c:v>
                </c:pt>
                <c:pt idx="4">
                  <c:v>8.7499999999999994E-2</c:v>
                </c:pt>
                <c:pt idx="5">
                  <c:v>8.7499999999999994E-2</c:v>
                </c:pt>
                <c:pt idx="6">
                  <c:v>8.7499999999999994E-2</c:v>
                </c:pt>
                <c:pt idx="7">
                  <c:v>8.7499999999999994E-2</c:v>
                </c:pt>
              </c:numCache>
            </c:numRef>
          </c:val>
          <c:smooth val="0"/>
        </c:ser>
        <c:dLbls>
          <c:dLblPos val="t"/>
          <c:showLegendKey val="0"/>
          <c:showVal val="1"/>
          <c:showCatName val="0"/>
          <c:showSerName val="0"/>
          <c:showPercent val="0"/>
          <c:showBubbleSize val="0"/>
        </c:dLbls>
        <c:marker val="1"/>
        <c:smooth val="0"/>
        <c:axId val="214445056"/>
        <c:axId val="214450944"/>
      </c:lineChart>
      <c:dateAx>
        <c:axId val="214445056"/>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4450944"/>
        <c:crosses val="autoZero"/>
        <c:auto val="1"/>
        <c:lblOffset val="100"/>
        <c:baseTimeUnit val="months"/>
      </c:dateAx>
      <c:valAx>
        <c:axId val="214450944"/>
        <c:scaling>
          <c:orientation val="minMax"/>
          <c:min val="8.500000000000002E-2"/>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4445056"/>
        <c:crosses val="autoZero"/>
        <c:crossBetween val="between"/>
      </c:valAx>
      <c:spPr>
        <a:noFill/>
        <a:ln>
          <a:noFill/>
        </a:ln>
        <a:effectLst/>
      </c:spPr>
    </c:plotArea>
    <c:legend>
      <c:legendPos val="b"/>
      <c:layout>
        <c:manualLayout>
          <c:xMode val="edge"/>
          <c:yMode val="edge"/>
          <c:x val="0"/>
          <c:y val="0.84301002147458837"/>
          <c:w val="0.99591353164187824"/>
          <c:h val="0.15698997852541161"/>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sz="900">
          <a:latin typeface="Arial" panose="020B0604020202020204" pitchFamily="34" charset="0"/>
          <a:cs typeface="Arial" panose="020B0604020202020204" pitchFamily="34" charset="0"/>
        </a:defRPr>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Net Charge-Off - Auto - Full Portfolio</a:t>
            </a:r>
          </a:p>
        </c:rich>
      </c:tx>
      <c:layout/>
      <c:overlay val="0"/>
      <c:spPr>
        <a:noFill/>
        <a:ln>
          <a:noFill/>
        </a:ln>
        <a:effectLst/>
      </c:spPr>
    </c:title>
    <c:autoTitleDeleted val="0"/>
    <c:plotArea>
      <c:layout>
        <c:manualLayout>
          <c:layoutTarget val="inner"/>
          <c:xMode val="edge"/>
          <c:yMode val="edge"/>
          <c:x val="9.0727860406338096E-2"/>
          <c:y val="0.12449494949494949"/>
          <c:w val="0.85988942354427922"/>
          <c:h val="0.51763222778970808"/>
        </c:manualLayout>
      </c:layout>
      <c:lineChart>
        <c:grouping val="standard"/>
        <c:varyColors val="0"/>
        <c:ser>
          <c:idx val="0"/>
          <c:order val="0"/>
          <c:tx>
            <c:strRef>
              <c:f>'Auto NCO'!$B$5</c:f>
              <c:strCache>
                <c:ptCount val="1"/>
                <c:pt idx="0">
                  <c:v>Auto Net Charge-Off</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'Auto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'Auto NCO'!$G$5:$U$5</c:f>
              <c:numCache>
                <c:formatCode>0.00%</c:formatCode>
                <c:ptCount val="8"/>
                <c:pt idx="0">
                  <c:v>6.8395908241455278E-2</c:v>
                </c:pt>
                <c:pt idx="1">
                  <c:v>6.9006360635835234E-2</c:v>
                </c:pt>
                <c:pt idx="2">
                  <c:v>6.7233272739035399E-2</c:v>
                </c:pt>
                <c:pt idx="3">
                  <c:v>6.6274657083561325E-2</c:v>
                </c:pt>
                <c:pt idx="4">
                  <c:v>6.7638614665215965E-2</c:v>
                </c:pt>
                <c:pt idx="5">
                  <c:v>6.9846144443281466E-2</c:v>
                </c:pt>
                <c:pt idx="6">
                  <c:v>7.3824702737699352E-2</c:v>
                </c:pt>
                <c:pt idx="7">
                  <c:v>7.667292660863273E-2</c:v>
                </c:pt>
              </c:numCache>
            </c:numRef>
          </c:val>
          <c:smooth val="0"/>
        </c:ser>
        <c:ser>
          <c:idx val="1"/>
          <c:order val="1"/>
          <c:tx>
            <c:strRef>
              <c:f>'Auto NCO'!$F$33</c:f>
              <c:strCache>
                <c:ptCount val="1"/>
                <c:pt idx="0">
                  <c:v>Amber Trigger</c:v>
                </c:pt>
              </c:strCache>
            </c:strRef>
          </c:tx>
          <c:spPr>
            <a:ln w="28575" cap="rnd">
              <a:solidFill>
                <a:srgbClr val="FFC000"/>
              </a:solidFill>
              <a:prstDash val="sysDash"/>
              <a:round/>
            </a:ln>
            <a:effectLst/>
          </c:spPr>
          <c:marker>
            <c:symbol val="none"/>
          </c:marker>
          <c:dLbls>
            <c:delete val="1"/>
          </c:dLbls>
          <c:cat>
            <c:numRef>
              <c:f>'Auto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'Auto NCO'!$G$33:$U$33</c:f>
              <c:numCache>
                <c:formatCode>0.00%</c:formatCode>
                <c:ptCount val="8"/>
                <c:pt idx="0">
                  <c:v>9.2999999999999999E-2</c:v>
                </c:pt>
                <c:pt idx="1">
                  <c:v>9.2999999999999999E-2</c:v>
                </c:pt>
                <c:pt idx="2">
                  <c:v>9.2999999999999999E-2</c:v>
                </c:pt>
                <c:pt idx="3">
                  <c:v>9.2999999999999999E-2</c:v>
                </c:pt>
                <c:pt idx="4">
                  <c:v>9.2999999999999999E-2</c:v>
                </c:pt>
                <c:pt idx="5">
                  <c:v>9.2999999999999999E-2</c:v>
                </c:pt>
                <c:pt idx="6">
                  <c:v>9.2999999999999999E-2</c:v>
                </c:pt>
                <c:pt idx="7">
                  <c:v>9.2999999999999999E-2</c:v>
                </c:pt>
              </c:numCache>
            </c:numRef>
          </c:val>
          <c:smooth val="0"/>
        </c:ser>
        <c:ser>
          <c:idx val="2"/>
          <c:order val="2"/>
          <c:tx>
            <c:strRef>
              <c:f>'Auto NCO'!$F$34</c:f>
              <c:strCache>
                <c:ptCount val="1"/>
                <c:pt idx="0">
                  <c:v>Red Limit</c:v>
                </c:pt>
              </c:strCache>
            </c:strRef>
          </c:tx>
          <c:spPr>
            <a:ln w="28575" cap="rnd">
              <a:solidFill>
                <a:srgbClr val="FF0000"/>
              </a:solidFill>
              <a:prstDash val="dash"/>
              <a:round/>
            </a:ln>
            <a:effectLst/>
          </c:spPr>
          <c:marker>
            <c:symbol val="none"/>
          </c:marker>
          <c:dLbls>
            <c:delete val="1"/>
          </c:dLbls>
          <c:cat>
            <c:numRef>
              <c:f>'Auto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'Auto NCO'!$G$34:$U$34</c:f>
              <c:numCache>
                <c:formatCode>0.00%</c:formatCode>
                <c:ptCount val="8"/>
                <c:pt idx="0">
                  <c:v>9.6000000000000002E-2</c:v>
                </c:pt>
                <c:pt idx="1">
                  <c:v>9.6000000000000002E-2</c:v>
                </c:pt>
                <c:pt idx="2">
                  <c:v>9.6000000000000002E-2</c:v>
                </c:pt>
                <c:pt idx="3">
                  <c:v>9.6000000000000002E-2</c:v>
                </c:pt>
                <c:pt idx="4">
                  <c:v>9.6000000000000002E-2</c:v>
                </c:pt>
                <c:pt idx="5">
                  <c:v>9.6000000000000002E-2</c:v>
                </c:pt>
                <c:pt idx="6">
                  <c:v>9.6000000000000002E-2</c:v>
                </c:pt>
                <c:pt idx="7">
                  <c:v>9.6000000000000002E-2</c:v>
                </c:pt>
              </c:numCache>
            </c:numRef>
          </c:val>
          <c:smooth val="0"/>
        </c:ser>
        <c:ser>
          <c:idx val="3"/>
          <c:order val="3"/>
          <c:tx>
            <c:strRef>
              <c:f>'Auto NCO'!$F$37</c:f>
              <c:strCache>
                <c:ptCount val="1"/>
                <c:pt idx="0">
                  <c:v>2015 Amber Trigger</c:v>
                </c:pt>
              </c:strCache>
            </c:strRef>
          </c:tx>
          <c:spPr>
            <a:ln w="28575" cap="rnd">
              <a:solidFill>
                <a:schemeClr val="accent3"/>
              </a:solidFill>
              <a:prstDash val="sysDash"/>
              <a:round/>
            </a:ln>
            <a:effectLst/>
          </c:spPr>
          <c:marker>
            <c:symbol val="none"/>
          </c:marker>
          <c:dLbls>
            <c:delete val="1"/>
          </c:dLbls>
          <c:cat>
            <c:strLit>
              <c:ptCount val="8"/>
              <c:pt idx="0">
                <c:v>Jan-15</c:v>
              </c:pt>
              <c:pt idx="1">
                <c:v>Mar-15</c:v>
              </c:pt>
              <c:pt idx="2">
                <c:v>May-15</c:v>
              </c:pt>
              <c:pt idx="3">
                <c:v>Jul-15</c:v>
              </c:pt>
              <c:extLst>
                <c:ext xmlns:c15="http://schemas.microsoft.com/office/drawing/2012/chart" uri="{02D57815-91ED-43cb-92C2-25804820EDAC}">
                  <c15:autoCat val="1"/>
                </c:ext>
              </c:extLst>
            </c:strLit>
          </c:cat>
          <c:val>
            <c:numRef>
              <c:f>'Auto NCO'!$G$37:$U$37</c:f>
              <c:numCache>
                <c:formatCode>0.00%</c:formatCode>
                <c:ptCount val="8"/>
                <c:pt idx="0">
                  <c:v>7.9000000000000001E-2</c:v>
                </c:pt>
                <c:pt idx="1">
                  <c:v>7.9000000000000001E-2</c:v>
                </c:pt>
                <c:pt idx="2">
                  <c:v>7.9000000000000001E-2</c:v>
                </c:pt>
                <c:pt idx="3">
                  <c:v>7.9000000000000001E-2</c:v>
                </c:pt>
                <c:pt idx="4">
                  <c:v>7.9000000000000001E-2</c:v>
                </c:pt>
                <c:pt idx="5">
                  <c:v>7.9000000000000001E-2</c:v>
                </c:pt>
                <c:pt idx="6">
                  <c:v>7.9000000000000001E-2</c:v>
                </c:pt>
                <c:pt idx="7">
                  <c:v>7.9000000000000001E-2</c:v>
                </c:pt>
              </c:numCache>
            </c:numRef>
          </c:val>
          <c:smooth val="0"/>
        </c:ser>
        <c:ser>
          <c:idx val="4"/>
          <c:order val="4"/>
          <c:tx>
            <c:strRef>
              <c:f>'Auto NCO'!$F$38</c:f>
              <c:strCache>
                <c:ptCount val="1"/>
                <c:pt idx="0">
                  <c:v>2015 Red Limit</c:v>
                </c:pt>
              </c:strCache>
            </c:strRef>
          </c:tx>
          <c:spPr>
            <a:ln w="28575" cap="rnd">
              <a:solidFill>
                <a:schemeClr val="accent3"/>
              </a:solidFill>
              <a:prstDash val="dash"/>
              <a:round/>
            </a:ln>
            <a:effectLst/>
          </c:spPr>
          <c:marker>
            <c:symbol val="none"/>
          </c:marker>
          <c:dLbls>
            <c:delete val="1"/>
          </c:dLbls>
          <c:cat>
            <c:strLit>
              <c:ptCount val="8"/>
              <c:pt idx="0">
                <c:v>Jan-15</c:v>
              </c:pt>
              <c:pt idx="1">
                <c:v>Mar-15</c:v>
              </c:pt>
              <c:pt idx="2">
                <c:v>May-15</c:v>
              </c:pt>
              <c:pt idx="3">
                <c:v>Jul-15</c:v>
              </c:pt>
              <c:extLst>
                <c:ext xmlns:c15="http://schemas.microsoft.com/office/drawing/2012/chart" uri="{02D57815-91ED-43cb-92C2-25804820EDAC}">
                  <c15:autoCat val="1"/>
                </c:ext>
              </c:extLst>
            </c:strLit>
          </c:cat>
          <c:val>
            <c:numRef>
              <c:f>'Auto NCO'!$G$38:$U$38</c:f>
              <c:numCache>
                <c:formatCode>0.00%</c:formatCode>
                <c:ptCount val="8"/>
                <c:pt idx="0">
                  <c:v>8.5999999999999993E-2</c:v>
                </c:pt>
                <c:pt idx="1">
                  <c:v>8.5999999999999993E-2</c:v>
                </c:pt>
                <c:pt idx="2">
                  <c:v>8.5999999999999993E-2</c:v>
                </c:pt>
                <c:pt idx="3">
                  <c:v>8.5999999999999993E-2</c:v>
                </c:pt>
                <c:pt idx="4">
                  <c:v>8.5999999999999993E-2</c:v>
                </c:pt>
                <c:pt idx="5">
                  <c:v>8.5999999999999993E-2</c:v>
                </c:pt>
                <c:pt idx="6">
                  <c:v>8.5999999999999993E-2</c:v>
                </c:pt>
                <c:pt idx="7">
                  <c:v>8.5999999999999993E-2</c:v>
                </c:pt>
              </c:numCache>
            </c:numRef>
          </c:val>
          <c:smooth val="0"/>
        </c:ser>
        <c:dLbls>
          <c:dLblPos val="t"/>
          <c:showLegendKey val="0"/>
          <c:showVal val="1"/>
          <c:showCatName val="0"/>
          <c:showSerName val="0"/>
          <c:showPercent val="0"/>
          <c:showBubbleSize val="0"/>
        </c:dLbls>
        <c:marker val="1"/>
        <c:smooth val="0"/>
        <c:axId val="214192512"/>
        <c:axId val="214194048"/>
      </c:lineChart>
      <c:dateAx>
        <c:axId val="214192512"/>
        <c:scaling>
          <c:orientation val="minMax"/>
        </c:scaling>
        <c:delete val="0"/>
        <c:axPos val="b"/>
        <c:numFmt formatCode="mmm\-yy" sourceLinked="1"/>
        <c:majorTickMark val="out"/>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4194048"/>
        <c:crosses val="autoZero"/>
        <c:auto val="1"/>
        <c:lblOffset val="100"/>
        <c:baseTimeUnit val="months"/>
      </c:dateAx>
      <c:valAx>
        <c:axId val="214194048"/>
        <c:scaling>
          <c:orientation val="minMax"/>
          <c:min val="5.000000000000001E-2"/>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4192512"/>
        <c:crosses val="autoZero"/>
        <c:crossBetween val="between"/>
      </c:valAx>
      <c:spPr>
        <a:noFill/>
        <a:ln>
          <a:noFill/>
        </a:ln>
        <a:effectLst/>
      </c:spPr>
    </c:plotArea>
    <c:legend>
      <c:legendPos val="b"/>
      <c:layout>
        <c:manualLayout>
          <c:xMode val="edge"/>
          <c:yMode val="edge"/>
          <c:x val="0"/>
          <c:y val="0.80126978445876074"/>
          <c:w val="1"/>
          <c:h val="0.1987302155412391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ysClr val="windowText" lastClr="000000"/>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Total Risk Weighted Assets (RWAs)</a:t>
            </a:r>
          </a:p>
        </c:rich>
      </c:tx>
      <c:layout/>
      <c:overlay val="0"/>
      <c:spPr>
        <a:noFill/>
        <a:ln>
          <a:noFill/>
        </a:ln>
        <a:effectLst/>
      </c:spPr>
    </c:title>
    <c:autoTitleDeleted val="0"/>
    <c:plotArea>
      <c:layout>
        <c:manualLayout>
          <c:layoutTarget val="inner"/>
          <c:xMode val="edge"/>
          <c:yMode val="edge"/>
          <c:x val="8.2502430251774089E-2"/>
          <c:y val="0.16489898989898991"/>
          <c:w val="0.89280621172353458"/>
          <c:h val="0.49395450568678917"/>
        </c:manualLayout>
      </c:layout>
      <c:barChart>
        <c:barDir val="col"/>
        <c:grouping val="clustered"/>
        <c:varyColors val="0"/>
        <c:ser>
          <c:idx val="0"/>
          <c:order val="0"/>
          <c:tx>
            <c:strRef>
              <c:f>RWA!$B$6</c:f>
              <c:strCache>
                <c:ptCount val="1"/>
                <c:pt idx="0">
                  <c:v>Total Risk Weighted Assets (RWAs)</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(RWA!$G$2,RWA!$I$2,RWA!$K$2,RWA!$M$2,RWA!$O$2,RWA!$Q$2,RWA!$S$2,RWA!$U$2)</c:f>
              <c:numCache>
                <c:formatCode>mmm\-yy</c:formatCode>
                <c:ptCount val="8"/>
                <c:pt idx="0">
                  <c:v>42005</c:v>
                </c:pt>
                <c:pt idx="1">
                  <c:v>42064</c:v>
                </c:pt>
                <c:pt idx="2">
                  <c:v>42125</c:v>
                </c:pt>
                <c:pt idx="3">
                  <c:v>42186</c:v>
                </c:pt>
                <c:pt idx="4">
                  <c:v>42248</c:v>
                </c:pt>
                <c:pt idx="5">
                  <c:v>42309</c:v>
                </c:pt>
                <c:pt idx="6">
                  <c:v>42370</c:v>
                </c:pt>
                <c:pt idx="7">
                  <c:v>42430</c:v>
                </c:pt>
              </c:numCache>
              <c:extLst/>
            </c:numRef>
          </c:cat>
          <c:val>
            <c:numRef>
              <c:f>(RWA!$G$6,RWA!$I$6,RWA!$K$6,RWA!$M$6,RWA!$O$6,RWA!$Q$6,RWA!$S$6,RWA!$U$6)</c:f>
              <c:numCache>
                <c:formatCode>"$"#0.0,,,"bn"</c:formatCode>
                <c:ptCount val="8"/>
                <c:pt idx="0">
                  <c:v>33023670431.250267</c:v>
                </c:pt>
                <c:pt idx="1">
                  <c:v>35809114477.486076</c:v>
                </c:pt>
                <c:pt idx="2">
                  <c:v>36133319246.076256</c:v>
                </c:pt>
                <c:pt idx="3">
                  <c:v>36987904484.343651</c:v>
                </c:pt>
                <c:pt idx="4">
                  <c:v>37019143011</c:v>
                </c:pt>
                <c:pt idx="5">
                  <c:v>36582194154.10524</c:v>
                </c:pt>
                <c:pt idx="6">
                  <c:v>38352672736.189392</c:v>
                </c:pt>
                <c:pt idx="7">
                  <c:v>38865089901.366608</c:v>
                </c:pt>
              </c:numCache>
              <c:extLst/>
            </c:numRef>
          </c:val>
        </c:ser>
        <c:dLbls>
          <c:showLegendKey val="0"/>
          <c:showVal val="1"/>
          <c:showCatName val="0"/>
          <c:showSerName val="0"/>
          <c:showPercent val="0"/>
          <c:showBubbleSize val="0"/>
        </c:dLbls>
        <c:gapWidth val="150"/>
        <c:axId val="214641280"/>
        <c:axId val="214643072"/>
        <c:extLst/>
      </c:barChart>
      <c:lineChart>
        <c:grouping val="standard"/>
        <c:varyColors val="0"/>
        <c:ser>
          <c:idx val="1"/>
          <c:order val="1"/>
          <c:tx>
            <c:strRef>
              <c:f>RWA!$D$10</c:f>
              <c:strCache>
                <c:ptCount val="1"/>
                <c:pt idx="0">
                  <c:v>AMBER TRIGGER</c:v>
                </c:pt>
              </c:strCache>
            </c:strRef>
          </c:tx>
          <c:spPr>
            <a:ln w="28575" cap="rnd">
              <a:solidFill>
                <a:srgbClr val="FFC000"/>
              </a:solidFill>
              <a:prstDash val="sysDash"/>
              <a:round/>
            </a:ln>
            <a:effectLst/>
          </c:spPr>
          <c:marker>
            <c:symbol val="none"/>
          </c:marker>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(RWA!$C$11,RWA!$C$13,RWA!$C$15,RWA!$C$17,RWA!$C$19,RWA!$C$21,RWA!$C$23,RWA!$C$25)</c:f>
              <c:numCache>
                <c:formatCode>[$-409]mmm\-yy;@</c:formatCode>
                <c:ptCount val="8"/>
                <c:pt idx="0">
                  <c:v>42005</c:v>
                </c:pt>
                <c:pt idx="1">
                  <c:v>42064</c:v>
                </c:pt>
                <c:pt idx="2">
                  <c:v>42125</c:v>
                </c:pt>
                <c:pt idx="3">
                  <c:v>42186</c:v>
                </c:pt>
                <c:pt idx="4">
                  <c:v>42248</c:v>
                </c:pt>
                <c:pt idx="5">
                  <c:v>42309</c:v>
                </c:pt>
                <c:pt idx="6">
                  <c:v>42370</c:v>
                </c:pt>
                <c:pt idx="7">
                  <c:v>42430</c:v>
                </c:pt>
              </c:numCache>
              <c:extLst/>
            </c:numRef>
          </c:cat>
          <c:val>
            <c:numRef>
              <c:f>RWA!$D$11:$D$25</c:f>
              <c:numCache>
                <c:formatCode>"$"#0.0,,,</c:formatCode>
                <c:ptCount val="15"/>
                <c:pt idx="0">
                  <c:v>27885078258.536366</c:v>
                </c:pt>
                <c:pt idx="1">
                  <c:v>28620185554.590866</c:v>
                </c:pt>
                <c:pt idx="2">
                  <c:v>29821317866.545452</c:v>
                </c:pt>
                <c:pt idx="3">
                  <c:v>30897003884.803337</c:v>
                </c:pt>
                <c:pt idx="4">
                  <c:v>32422876488.47641</c:v>
                </c:pt>
                <c:pt idx="5">
                  <c:v>33286450542.894638</c:v>
                </c:pt>
                <c:pt idx="6">
                  <c:v>34493098347.822647</c:v>
                </c:pt>
                <c:pt idx="7">
                  <c:v>33863913931.940857</c:v>
                </c:pt>
                <c:pt idx="8">
                  <c:v>34181493782.149887</c:v>
                </c:pt>
                <c:pt idx="9">
                  <c:v>35749048770.110901</c:v>
                </c:pt>
                <c:pt idx="10">
                  <c:v>36225238064.181816</c:v>
                </c:pt>
                <c:pt idx="11">
                  <c:v>36719625348.36364</c:v>
                </c:pt>
                <c:pt idx="12">
                  <c:v>36106692691.594643</c:v>
                </c:pt>
                <c:pt idx="13">
                  <c:v>36527185875.038185</c:v>
                </c:pt>
                <c:pt idx="14">
                  <c:v>37075644007.132256</c:v>
                </c:pt>
              </c:numCache>
            </c:numRef>
          </c:val>
          <c:smooth val="0"/>
          <c:extLst/>
        </c:ser>
        <c:ser>
          <c:idx val="2"/>
          <c:order val="2"/>
          <c:tx>
            <c:strRef>
              <c:f>RWA!$E$10</c:f>
              <c:strCache>
                <c:ptCount val="1"/>
                <c:pt idx="0">
                  <c:v>RED LIMIT</c:v>
                </c:pt>
              </c:strCache>
            </c:strRef>
          </c:tx>
          <c:spPr>
            <a:ln w="28575" cap="rnd">
              <a:solidFill>
                <a:srgbClr val="FF0000"/>
              </a:solidFill>
              <a:prstDash val="dash"/>
              <a:round/>
            </a:ln>
            <a:effectLst/>
          </c:spPr>
          <c:marker>
            <c:symbol val="none"/>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noFill/>
                      <a:round/>
                    </a:ln>
                    <a:effectLst/>
                  </c:spPr>
                </c15:leaderLines>
              </c:ext>
            </c:extLst>
          </c:dLbls>
          <c:cat>
            <c:numRef>
              <c:f>(RWA!$C$11,RWA!$C$13,RWA!$C$15,RWA!$C$17,RWA!$C$19,RWA!$C$21,RWA!$C$23,RWA!$C$25)</c:f>
              <c:numCache>
                <c:formatCode>[$-409]mmm\-yy;@</c:formatCode>
                <c:ptCount val="8"/>
                <c:pt idx="0">
                  <c:v>42005</c:v>
                </c:pt>
                <c:pt idx="1">
                  <c:v>42064</c:v>
                </c:pt>
                <c:pt idx="2">
                  <c:v>42125</c:v>
                </c:pt>
                <c:pt idx="3">
                  <c:v>42186</c:v>
                </c:pt>
                <c:pt idx="4">
                  <c:v>42248</c:v>
                </c:pt>
                <c:pt idx="5">
                  <c:v>42309</c:v>
                </c:pt>
                <c:pt idx="6">
                  <c:v>42370</c:v>
                </c:pt>
                <c:pt idx="7">
                  <c:v>42430</c:v>
                </c:pt>
              </c:numCache>
              <c:extLst/>
            </c:numRef>
          </c:cat>
          <c:val>
            <c:numRef>
              <c:f>RWA!$E$11:$E$25</c:f>
              <c:numCache>
                <c:formatCode>"$"#0.0,,,</c:formatCode>
                <c:ptCount val="15"/>
                <c:pt idx="0">
                  <c:v>29885078258.536366</c:v>
                </c:pt>
                <c:pt idx="1">
                  <c:v>30620185554.590866</c:v>
                </c:pt>
                <c:pt idx="2">
                  <c:v>31821317866.545452</c:v>
                </c:pt>
                <c:pt idx="3">
                  <c:v>32897003884.803337</c:v>
                </c:pt>
                <c:pt idx="4">
                  <c:v>34422876488.47641</c:v>
                </c:pt>
                <c:pt idx="5">
                  <c:v>35286450542.894638</c:v>
                </c:pt>
                <c:pt idx="6">
                  <c:v>36493098347.822647</c:v>
                </c:pt>
                <c:pt idx="7">
                  <c:v>35863913931.940857</c:v>
                </c:pt>
                <c:pt idx="8">
                  <c:v>36181493782.149887</c:v>
                </c:pt>
                <c:pt idx="9">
                  <c:v>37749048770.110901</c:v>
                </c:pt>
                <c:pt idx="10">
                  <c:v>38225238064.181816</c:v>
                </c:pt>
                <c:pt idx="11">
                  <c:v>38719625348.36364</c:v>
                </c:pt>
                <c:pt idx="12">
                  <c:v>38106692691.594643</c:v>
                </c:pt>
                <c:pt idx="13">
                  <c:v>38527185875.038185</c:v>
                </c:pt>
                <c:pt idx="14">
                  <c:v>39075644007.132256</c:v>
                </c:pt>
              </c:numCache>
            </c:numRef>
          </c:val>
          <c:smooth val="0"/>
          <c:extLst/>
        </c:ser>
        <c:dLbls>
          <c:showLegendKey val="0"/>
          <c:showVal val="1"/>
          <c:showCatName val="0"/>
          <c:showSerName val="0"/>
          <c:showPercent val="0"/>
          <c:showBubbleSize val="0"/>
        </c:dLbls>
        <c:marker val="1"/>
        <c:smooth val="0"/>
        <c:axId val="214641280"/>
        <c:axId val="214643072"/>
      </c:lineChart>
      <c:dateAx>
        <c:axId val="214641280"/>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4643072"/>
        <c:crosses val="autoZero"/>
        <c:auto val="1"/>
        <c:lblOffset val="100"/>
        <c:baseTimeUnit val="months"/>
      </c:dateAx>
      <c:valAx>
        <c:axId val="214643072"/>
        <c:scaling>
          <c:orientation val="minMax"/>
          <c:max val="40000000000"/>
        </c:scaling>
        <c:delete val="0"/>
        <c:axPos val="l"/>
        <c:majorGridlines>
          <c:spPr>
            <a:ln w="9525" cap="flat" cmpd="sng" algn="ctr">
              <a:solidFill>
                <a:schemeClr val="tx1">
                  <a:lumMod val="15000"/>
                  <a:lumOff val="85000"/>
                </a:schemeClr>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4641280"/>
        <c:crosses val="autoZero"/>
        <c:crossBetween val="between"/>
      </c:valAx>
      <c:spPr>
        <a:noFill/>
        <a:ln>
          <a:noFill/>
        </a:ln>
        <a:effectLst/>
      </c:spPr>
    </c:plotArea>
    <c:legend>
      <c:legendPos val="b"/>
      <c:layout>
        <c:manualLayout>
          <c:xMode val="edge"/>
          <c:yMode val="edge"/>
          <c:x val="1.6148536988431991E-2"/>
          <c:y val="0.84324862801240752"/>
          <c:w val="0.976961942257218"/>
          <c:h val="0.15675137198759245"/>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SC Subprime Assets as % of SHUSA Credit Exposure</a:t>
            </a:r>
          </a:p>
        </c:rich>
      </c:tx>
      <c:layout/>
      <c:overlay val="0"/>
      <c:spPr>
        <a:noFill/>
        <a:ln>
          <a:noFill/>
        </a:ln>
        <a:effectLst/>
      </c:spPr>
    </c:title>
    <c:autoTitleDeleted val="0"/>
    <c:plotArea>
      <c:layout/>
      <c:lineChart>
        <c:grouping val="standard"/>
        <c:varyColors val="0"/>
        <c:ser>
          <c:idx val="0"/>
          <c:order val="0"/>
          <c:tx>
            <c:strRef>
              <c:f>'Subprime Assets'!$B$5:$C$5</c:f>
              <c:strCache>
                <c:ptCount val="2"/>
                <c:pt idx="0">
                  <c:v>Subprime Assets as % of SHUSA Credit Exposure</c:v>
                </c:pt>
              </c:strCache>
            </c:strRef>
          </c:tx>
          <c:spPr>
            <a:ln w="28575" cap="rnd">
              <a:solidFill>
                <a:schemeClr val="accent1"/>
              </a:solidFill>
              <a:round/>
            </a:ln>
            <a:effectLst/>
          </c:spPr>
          <c:marker>
            <c:symbol val="none"/>
          </c:marker>
          <c:dLbls>
            <c:dLbl>
              <c:idx val="0"/>
              <c:layout>
                <c:manualLayout>
                  <c:x val="-5.2685185185185189E-2"/>
                  <c:y val="-5.8573132903841661E-2"/>
                </c:manualLayout>
              </c:layout>
              <c:dLblPos val="r"/>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'Subprime Assets'!$G$2:$U$2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'Subprime Assets'!$G$5:$U$5</c:f>
              <c:numCache>
                <c:formatCode>0.00%</c:formatCode>
                <c:ptCount val="8"/>
                <c:pt idx="0">
                  <c:v>0.18299247937459354</c:v>
                </c:pt>
                <c:pt idx="1">
                  <c:v>0.19208313881844061</c:v>
                </c:pt>
                <c:pt idx="2">
                  <c:v>0.19690761974474236</c:v>
                </c:pt>
                <c:pt idx="3">
                  <c:v>0.19810795081765131</c:v>
                </c:pt>
                <c:pt idx="4">
                  <c:v>0.19599436307721432</c:v>
                </c:pt>
                <c:pt idx="5">
                  <c:v>0.1956247421158066</c:v>
                </c:pt>
                <c:pt idx="6">
                  <c:v>0.19632800923364341</c:v>
                </c:pt>
                <c:pt idx="7">
                  <c:v>0.20047480659149317</c:v>
                </c:pt>
              </c:numCache>
            </c:numRef>
          </c:val>
          <c:smooth val="0"/>
        </c:ser>
        <c:ser>
          <c:idx val="1"/>
          <c:order val="1"/>
          <c:tx>
            <c:strRef>
              <c:f>'Subprime Assets'!$F$32</c:f>
              <c:strCache>
                <c:ptCount val="1"/>
                <c:pt idx="0">
                  <c:v>Amber Trigger</c:v>
                </c:pt>
              </c:strCache>
            </c:strRef>
          </c:tx>
          <c:spPr>
            <a:ln w="28575" cap="rnd">
              <a:solidFill>
                <a:srgbClr val="FFC000"/>
              </a:solidFill>
              <a:prstDash val="sysDash"/>
              <a:round/>
            </a:ln>
            <a:effectLst/>
          </c:spPr>
          <c:marker>
            <c:symbol val="none"/>
          </c:marker>
          <c:dLbls>
            <c:delete val="1"/>
          </c:dLbls>
          <c:cat>
            <c:numRef>
              <c:f>'Subprime Assets'!$G$2:$U$2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'Subprime Assets'!$G$32:$U$32</c:f>
              <c:numCache>
                <c:formatCode>0%</c:formatCode>
                <c:ptCount val="8"/>
                <c:pt idx="0">
                  <c:v>0.23</c:v>
                </c:pt>
                <c:pt idx="1">
                  <c:v>0.23</c:v>
                </c:pt>
                <c:pt idx="2">
                  <c:v>0.23</c:v>
                </c:pt>
                <c:pt idx="3">
                  <c:v>0.23</c:v>
                </c:pt>
                <c:pt idx="4">
                  <c:v>0.23</c:v>
                </c:pt>
                <c:pt idx="5">
                  <c:v>0.23</c:v>
                </c:pt>
                <c:pt idx="6">
                  <c:v>0.23</c:v>
                </c:pt>
                <c:pt idx="7">
                  <c:v>0.23</c:v>
                </c:pt>
              </c:numCache>
            </c:numRef>
          </c:val>
          <c:smooth val="0"/>
        </c:ser>
        <c:ser>
          <c:idx val="2"/>
          <c:order val="2"/>
          <c:tx>
            <c:strRef>
              <c:f>'Subprime Assets'!$F$33</c:f>
              <c:strCache>
                <c:ptCount val="1"/>
                <c:pt idx="0">
                  <c:v>Red Limit</c:v>
                </c:pt>
              </c:strCache>
            </c:strRef>
          </c:tx>
          <c:spPr>
            <a:ln w="28575" cap="rnd">
              <a:solidFill>
                <a:srgbClr val="FF0000"/>
              </a:solidFill>
              <a:prstDash val="dash"/>
              <a:round/>
            </a:ln>
            <a:effectLst/>
          </c:spPr>
          <c:marker>
            <c:symbol val="none"/>
          </c:marker>
          <c:dLbls>
            <c:delete val="1"/>
          </c:dLbls>
          <c:cat>
            <c:numRef>
              <c:f>'Subprime Assets'!$G$2:$U$2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'Subprime Assets'!$G$33:$U$33</c:f>
              <c:numCache>
                <c:formatCode>0%</c:formatCode>
                <c:ptCount val="8"/>
                <c:pt idx="0">
                  <c:v>0.25</c:v>
                </c:pt>
                <c:pt idx="1">
                  <c:v>0.25</c:v>
                </c:pt>
                <c:pt idx="2">
                  <c:v>0.25</c:v>
                </c:pt>
                <c:pt idx="3">
                  <c:v>0.25</c:v>
                </c:pt>
                <c:pt idx="4">
                  <c:v>0.25</c:v>
                </c:pt>
                <c:pt idx="5">
                  <c:v>0.25</c:v>
                </c:pt>
                <c:pt idx="6">
                  <c:v>0.25</c:v>
                </c:pt>
                <c:pt idx="7">
                  <c:v>0.25</c:v>
                </c:pt>
              </c:numCache>
            </c:numRef>
          </c:val>
          <c:smooth val="0"/>
        </c:ser>
        <c:dLbls>
          <c:dLblPos val="t"/>
          <c:showLegendKey val="0"/>
          <c:showVal val="1"/>
          <c:showCatName val="0"/>
          <c:showSerName val="0"/>
          <c:showPercent val="0"/>
          <c:showBubbleSize val="0"/>
        </c:dLbls>
        <c:marker val="1"/>
        <c:smooth val="0"/>
        <c:axId val="214960384"/>
        <c:axId val="214966272"/>
        <c:extLst/>
      </c:lineChart>
      <c:dateAx>
        <c:axId val="214960384"/>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4966272"/>
        <c:crosses val="autoZero"/>
        <c:auto val="1"/>
        <c:lblOffset val="100"/>
        <c:baseTimeUnit val="months"/>
      </c:dateAx>
      <c:valAx>
        <c:axId val="214966272"/>
        <c:scaling>
          <c:orientation val="minMax"/>
          <c:max val="0.27500000000000002"/>
          <c:min val="0.17"/>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4960384"/>
        <c:crosses val="autoZero"/>
        <c:crossBetween val="between"/>
      </c:valAx>
      <c:spPr>
        <a:noFill/>
        <a:ln>
          <a:noFill/>
        </a:ln>
        <a:effectLst/>
      </c:spPr>
    </c:plotArea>
    <c:legend>
      <c:legendPos val="b"/>
      <c:layout>
        <c:manualLayout>
          <c:xMode val="edge"/>
          <c:yMode val="edge"/>
          <c:x val="1.8115582774375426E-2"/>
          <c:y val="0.79779408255786211"/>
          <c:w val="0.97611427043841748"/>
          <c:h val="0.2022059174421378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100"/>
              <a:t>Serviced for Others Monthly NCO</a:t>
            </a:r>
          </a:p>
        </c:rich>
      </c:tx>
      <c:layout/>
      <c:overlay val="0"/>
      <c:spPr>
        <a:noFill/>
        <a:ln>
          <a:noFill/>
        </a:ln>
        <a:effectLst/>
      </c:spPr>
    </c:title>
    <c:autoTitleDeleted val="0"/>
    <c:plotArea>
      <c:layout>
        <c:manualLayout>
          <c:layoutTarget val="inner"/>
          <c:xMode val="edge"/>
          <c:yMode val="edge"/>
          <c:x val="0.10318354132654473"/>
          <c:y val="0.12694348510447923"/>
          <c:w val="0.86460287593274121"/>
          <c:h val="0.52107292209885037"/>
        </c:manualLayout>
      </c:layout>
      <c:lineChart>
        <c:grouping val="standard"/>
        <c:varyColors val="0"/>
        <c:ser>
          <c:idx val="0"/>
          <c:order val="0"/>
          <c:tx>
            <c:strRef>
              <c:f>'SFO - NCO'!$B$5:$C$5</c:f>
              <c:strCache>
                <c:ptCount val="2"/>
                <c:pt idx="0">
                  <c:v>Serviced for Others (SFO) Monthly Net Charge-Off Rate (BofA &amp; RBC Only)</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'SFO -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'SFO - NCO'!$G$5:$U$5</c:f>
              <c:numCache>
                <c:formatCode>0.00%</c:formatCode>
                <c:ptCount val="8"/>
                <c:pt idx="0">
                  <c:v>4.3841171233517011E-3</c:v>
                </c:pt>
                <c:pt idx="1">
                  <c:v>4.9705105850337298E-3</c:v>
                </c:pt>
                <c:pt idx="2">
                  <c:v>5.6831939225929738E-3</c:v>
                </c:pt>
                <c:pt idx="3">
                  <c:v>6.506671158423228E-3</c:v>
                </c:pt>
                <c:pt idx="4">
                  <c:v>6.9992731151196884E-3</c:v>
                </c:pt>
                <c:pt idx="5">
                  <c:v>7.7922129419386796E-3</c:v>
                </c:pt>
                <c:pt idx="6">
                  <c:v>8.2963613982085724E-3</c:v>
                </c:pt>
                <c:pt idx="7">
                  <c:v>8.3890475442786432E-3</c:v>
                </c:pt>
              </c:numCache>
            </c:numRef>
          </c:val>
          <c:smooth val="0"/>
        </c:ser>
        <c:ser>
          <c:idx val="1"/>
          <c:order val="1"/>
          <c:tx>
            <c:strRef>
              <c:f>'SFO - NCO'!$F$33</c:f>
              <c:strCache>
                <c:ptCount val="1"/>
                <c:pt idx="0">
                  <c:v>Amber Trigger</c:v>
                </c:pt>
              </c:strCache>
            </c:strRef>
          </c:tx>
          <c:spPr>
            <a:ln w="28575" cap="rnd">
              <a:solidFill>
                <a:srgbClr val="FFC000"/>
              </a:solidFill>
              <a:prstDash val="sysDash"/>
              <a:round/>
            </a:ln>
            <a:effectLst/>
          </c:spPr>
          <c:marker>
            <c:symbol val="none"/>
          </c:marker>
          <c:cat>
            <c:numRef>
              <c:f>'SFO -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'SFO - NCO'!$G$33:$U$33</c:f>
              <c:numCache>
                <c:formatCode>0.00%</c:formatCode>
                <c:ptCount val="8"/>
                <c:pt idx="0">
                  <c:v>1.4999999999999999E-2</c:v>
                </c:pt>
                <c:pt idx="1">
                  <c:v>1.4999999999999999E-2</c:v>
                </c:pt>
                <c:pt idx="2">
                  <c:v>1.4999999999999999E-2</c:v>
                </c:pt>
                <c:pt idx="3">
                  <c:v>1.4999999999999999E-2</c:v>
                </c:pt>
                <c:pt idx="4">
                  <c:v>1.4999999999999999E-2</c:v>
                </c:pt>
                <c:pt idx="5">
                  <c:v>1.4999999999999999E-2</c:v>
                </c:pt>
                <c:pt idx="6">
                  <c:v>1.4999999999999999E-2</c:v>
                </c:pt>
                <c:pt idx="7">
                  <c:v>1.4999999999999999E-2</c:v>
                </c:pt>
              </c:numCache>
            </c:numRef>
          </c:val>
          <c:smooth val="0"/>
        </c:ser>
        <c:ser>
          <c:idx val="2"/>
          <c:order val="2"/>
          <c:tx>
            <c:strRef>
              <c:f>'SFO - NCO'!$F$34</c:f>
              <c:strCache>
                <c:ptCount val="1"/>
                <c:pt idx="0">
                  <c:v>Red Limit</c:v>
                </c:pt>
              </c:strCache>
            </c:strRef>
          </c:tx>
          <c:spPr>
            <a:ln w="28575" cap="rnd">
              <a:solidFill>
                <a:srgbClr val="FF0000"/>
              </a:solidFill>
              <a:prstDash val="dash"/>
              <a:round/>
            </a:ln>
            <a:effectLst/>
          </c:spPr>
          <c:marker>
            <c:symbol val="none"/>
          </c:marker>
          <c:cat>
            <c:numRef>
              <c:f>'SFO - NCO'!$G$2:$U$2</c:f>
              <c:numCache>
                <c:formatCode>mmm\-yy</c:formatCode>
                <c:ptCount val="8"/>
                <c:pt idx="0">
                  <c:v>42005</c:v>
                </c:pt>
                <c:pt idx="1">
                  <c:v>42064</c:v>
                </c:pt>
                <c:pt idx="2">
                  <c:v>42125</c:v>
                </c:pt>
                <c:pt idx="3">
                  <c:v>42186</c:v>
                </c:pt>
                <c:pt idx="4">
                  <c:v>42248</c:v>
                </c:pt>
                <c:pt idx="5">
                  <c:v>42309</c:v>
                </c:pt>
                <c:pt idx="6">
                  <c:v>42370</c:v>
                </c:pt>
                <c:pt idx="7">
                  <c:v>42430</c:v>
                </c:pt>
              </c:numCache>
            </c:numRef>
          </c:cat>
          <c:val>
            <c:numRef>
              <c:f>'SFO - NCO'!$G$34:$U$34</c:f>
              <c:numCache>
                <c:formatCode>0.00%</c:formatCode>
                <c:ptCount val="8"/>
                <c:pt idx="0">
                  <c:v>0.02</c:v>
                </c:pt>
                <c:pt idx="1">
                  <c:v>0.02</c:v>
                </c:pt>
                <c:pt idx="2">
                  <c:v>0.02</c:v>
                </c:pt>
                <c:pt idx="3">
                  <c:v>0.02</c:v>
                </c:pt>
                <c:pt idx="4">
                  <c:v>0.02</c:v>
                </c:pt>
                <c:pt idx="5">
                  <c:v>0.02</c:v>
                </c:pt>
                <c:pt idx="6">
                  <c:v>0.02</c:v>
                </c:pt>
                <c:pt idx="7">
                  <c:v>0.02</c:v>
                </c:pt>
              </c:numCache>
            </c:numRef>
          </c:val>
          <c:smooth val="0"/>
        </c:ser>
        <c:dLbls>
          <c:showLegendKey val="0"/>
          <c:showVal val="0"/>
          <c:showCatName val="0"/>
          <c:showSerName val="0"/>
          <c:showPercent val="0"/>
          <c:showBubbleSize val="0"/>
        </c:dLbls>
        <c:marker val="1"/>
        <c:smooth val="0"/>
        <c:axId val="215385984"/>
        <c:axId val="215387520"/>
      </c:lineChart>
      <c:dateAx>
        <c:axId val="215385984"/>
        <c:scaling>
          <c:orientation val="minMax"/>
        </c:scaling>
        <c:delete val="0"/>
        <c:axPos val="b"/>
        <c:numFmt formatCode="mmm\-yy"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5387520"/>
        <c:crosses val="autoZero"/>
        <c:auto val="1"/>
        <c:lblOffset val="100"/>
        <c:baseTimeUnit val="months"/>
      </c:dateAx>
      <c:valAx>
        <c:axId val="215387520"/>
        <c:scaling>
          <c:orientation val="minMax"/>
          <c:max val="2.5000000000000005E-2"/>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15385984"/>
        <c:crosses val="autoZero"/>
        <c:crossBetween val="between"/>
      </c:valAx>
      <c:spPr>
        <a:noFill/>
        <a:ln>
          <a:noFill/>
        </a:ln>
        <a:effectLst/>
      </c:spPr>
    </c:plotArea>
    <c:legend>
      <c:legendPos val="b"/>
      <c:layout>
        <c:manualLayout>
          <c:xMode val="edge"/>
          <c:yMode val="edge"/>
          <c:x val="5.8046708542018322E-3"/>
          <c:y val="0.82716781727704314"/>
          <c:w val="0.98546192017857004"/>
          <c:h val="0.13998192116144384"/>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sz="800">
          <a:latin typeface="Arial" panose="020B0604020202020204" pitchFamily="34" charset="0"/>
          <a:cs typeface="Arial" panose="020B0604020202020204" pitchFamily="34"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900" dirty="0"/>
              <a:t>Available Committed Liquidity / Average Projected Net </a:t>
            </a:r>
            <a:r>
              <a:rPr lang="en-US" sz="900" dirty="0" smtClean="0"/>
              <a:t>Originations¹</a:t>
            </a:r>
            <a:endParaRPr lang="en-US" sz="900" dirty="0"/>
          </a:p>
        </c:rich>
      </c:tx>
      <c:layout/>
      <c:overlay val="0"/>
      <c:spPr>
        <a:noFill/>
        <a:ln>
          <a:noFill/>
        </a:ln>
        <a:effectLst/>
      </c:spPr>
    </c:title>
    <c:autoTitleDeleted val="0"/>
    <c:plotArea>
      <c:layout>
        <c:manualLayout>
          <c:layoutTarget val="inner"/>
          <c:xMode val="edge"/>
          <c:yMode val="edge"/>
          <c:x val="5.6422183338193828E-2"/>
          <c:y val="0.20235425117314887"/>
          <c:w val="0.92548021775055889"/>
          <c:h val="0.52007158196134573"/>
        </c:manualLayout>
      </c:layout>
      <c:lineChart>
        <c:grouping val="standard"/>
        <c:varyColors val="0"/>
        <c:ser>
          <c:idx val="0"/>
          <c:order val="0"/>
          <c:tx>
            <c:strRef>
              <c:f>ACL!$B$5</c:f>
              <c:strCache>
                <c:ptCount val="1"/>
                <c:pt idx="0">
                  <c:v>Available Committed Liquidity / Average Projected Net Originations (in Months)</c:v>
                </c:pt>
              </c:strCache>
            </c:strRef>
          </c:tx>
          <c:spPr>
            <a:ln w="28575" cap="rnd">
              <a:solidFill>
                <a:schemeClr val="accent1"/>
              </a:solidFill>
              <a:round/>
            </a:ln>
            <a:effectLst/>
          </c:spPr>
          <c:marker>
            <c:symbol val="none"/>
          </c:marker>
          <c:dLbls>
            <c:dLbl>
              <c:idx val="0"/>
              <c:layout>
                <c:manualLayout>
                  <c:x val="1.3101730339263148E-2"/>
                  <c:y val="-5.1376362045653386E-2"/>
                </c:manualLayout>
              </c:layout>
              <c:dLblPos val="r"/>
              <c:showLegendKey val="0"/>
              <c:showVal val="1"/>
              <c:showCatName val="0"/>
              <c:showSerName val="0"/>
              <c:showPercent val="0"/>
              <c:showBubbleSize val="0"/>
              <c:extLst>
                <c:ext xmlns:c15="http://schemas.microsoft.com/office/drawing/2012/chart" uri="{CE6537A1-D6FC-4f65-9D91-7224C49458BB}"/>
              </c:extLst>
            </c:dLbl>
            <c:dLbl>
              <c:idx val="1"/>
              <c:layout>
                <c:manualLayout>
                  <c:x val="-4.5540244969378856E-2"/>
                  <c:y val="-5.1376362045653427E-2"/>
                </c:manualLayout>
              </c:layout>
              <c:dLblPos val="r"/>
              <c:showLegendKey val="0"/>
              <c:showVal val="1"/>
              <c:showCatName val="0"/>
              <c:showSerName val="0"/>
              <c:showPercent val="0"/>
              <c:showBubbleSize val="0"/>
              <c:extLst>
                <c:ext xmlns:c15="http://schemas.microsoft.com/office/drawing/2012/chart" uri="{CE6537A1-D6FC-4f65-9D91-7224C49458BB}"/>
              </c:extLst>
            </c:dLbl>
            <c:dLbl>
              <c:idx val="3"/>
              <c:layout>
                <c:manualLayout>
                  <c:x val="-4.5540244969378828E-2"/>
                  <c:y val="-3.1174341843633182E-2"/>
                </c:manualLayout>
              </c:layout>
              <c:dLblPos val="r"/>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ACL!$G$2:$U$2</c:f>
              <c:numCache>
                <c:formatCode>mmm\-yy</c:formatCode>
                <c:ptCount val="5"/>
                <c:pt idx="0">
                  <c:v>42309</c:v>
                </c:pt>
                <c:pt idx="1">
                  <c:v>42339</c:v>
                </c:pt>
                <c:pt idx="2">
                  <c:v>42370</c:v>
                </c:pt>
                <c:pt idx="3">
                  <c:v>42401</c:v>
                </c:pt>
                <c:pt idx="4">
                  <c:v>42430</c:v>
                </c:pt>
              </c:numCache>
            </c:numRef>
          </c:cat>
          <c:val>
            <c:numRef>
              <c:f>ACL!$G$5:$U$5</c:f>
              <c:numCache>
                <c:formatCode>0.0</c:formatCode>
                <c:ptCount val="5"/>
                <c:pt idx="0">
                  <c:v>6.1</c:v>
                </c:pt>
                <c:pt idx="1">
                  <c:v>6</c:v>
                </c:pt>
                <c:pt idx="2">
                  <c:v>5.6</c:v>
                </c:pt>
                <c:pt idx="3">
                  <c:v>5.4</c:v>
                </c:pt>
                <c:pt idx="4">
                  <c:v>4.4000000000000004</c:v>
                </c:pt>
              </c:numCache>
            </c:numRef>
          </c:val>
          <c:smooth val="0"/>
        </c:ser>
        <c:ser>
          <c:idx val="1"/>
          <c:order val="1"/>
          <c:tx>
            <c:strRef>
              <c:f>ACL!$F$33</c:f>
              <c:strCache>
                <c:ptCount val="1"/>
                <c:pt idx="0">
                  <c:v>Amber Trigger</c:v>
                </c:pt>
              </c:strCache>
            </c:strRef>
          </c:tx>
          <c:spPr>
            <a:ln w="28575" cap="rnd">
              <a:solidFill>
                <a:srgbClr val="FFC000"/>
              </a:solidFill>
              <a:prstDash val="sysDash"/>
              <a:round/>
            </a:ln>
            <a:effectLst/>
          </c:spPr>
          <c:marker>
            <c:symbol val="none"/>
          </c:marker>
          <c:cat>
            <c:numRef>
              <c:f>ACL!$G$2:$U$2</c:f>
              <c:numCache>
                <c:formatCode>mmm\-yy</c:formatCode>
                <c:ptCount val="5"/>
                <c:pt idx="0">
                  <c:v>42309</c:v>
                </c:pt>
                <c:pt idx="1">
                  <c:v>42339</c:v>
                </c:pt>
                <c:pt idx="2">
                  <c:v>42370</c:v>
                </c:pt>
                <c:pt idx="3">
                  <c:v>42401</c:v>
                </c:pt>
                <c:pt idx="4">
                  <c:v>42430</c:v>
                </c:pt>
              </c:numCache>
            </c:numRef>
          </c:cat>
          <c:val>
            <c:numRef>
              <c:f>ACL!$G$33:$U$33</c:f>
              <c:numCache>
                <c:formatCode>_(* #,##0_);_(* \(#,##0\);_(* "-"??_);_(@_)</c:formatCode>
                <c:ptCount val="5"/>
                <c:pt idx="0">
                  <c:v>4</c:v>
                </c:pt>
                <c:pt idx="1">
                  <c:v>4</c:v>
                </c:pt>
                <c:pt idx="2">
                  <c:v>4</c:v>
                </c:pt>
                <c:pt idx="3">
                  <c:v>4</c:v>
                </c:pt>
                <c:pt idx="4">
                  <c:v>4</c:v>
                </c:pt>
              </c:numCache>
            </c:numRef>
          </c:val>
          <c:smooth val="0"/>
        </c:ser>
        <c:ser>
          <c:idx val="2"/>
          <c:order val="2"/>
          <c:tx>
            <c:strRef>
              <c:f>ACL!$F$34</c:f>
              <c:strCache>
                <c:ptCount val="1"/>
                <c:pt idx="0">
                  <c:v>Red Limit</c:v>
                </c:pt>
              </c:strCache>
            </c:strRef>
          </c:tx>
          <c:spPr>
            <a:ln w="28575" cap="rnd">
              <a:solidFill>
                <a:srgbClr val="FF0000"/>
              </a:solidFill>
              <a:prstDash val="dash"/>
              <a:round/>
            </a:ln>
            <a:effectLst/>
          </c:spPr>
          <c:marker>
            <c:symbol val="none"/>
          </c:marker>
          <c:cat>
            <c:numRef>
              <c:f>ACL!$G$2:$U$2</c:f>
              <c:numCache>
                <c:formatCode>mmm\-yy</c:formatCode>
                <c:ptCount val="5"/>
                <c:pt idx="0">
                  <c:v>42309</c:v>
                </c:pt>
                <c:pt idx="1">
                  <c:v>42339</c:v>
                </c:pt>
                <c:pt idx="2">
                  <c:v>42370</c:v>
                </c:pt>
                <c:pt idx="3">
                  <c:v>42401</c:v>
                </c:pt>
                <c:pt idx="4">
                  <c:v>42430</c:v>
                </c:pt>
              </c:numCache>
            </c:numRef>
          </c:cat>
          <c:val>
            <c:numRef>
              <c:f>ACL!$G$34:$U$34</c:f>
              <c:numCache>
                <c:formatCode>_(* #,##0_);_(* \(#,##0\);_(* "-"??_);_(@_)</c:formatCode>
                <c:ptCount val="5"/>
                <c:pt idx="0">
                  <c:v>3</c:v>
                </c:pt>
                <c:pt idx="1">
                  <c:v>3</c:v>
                </c:pt>
                <c:pt idx="2">
                  <c:v>3</c:v>
                </c:pt>
                <c:pt idx="3">
                  <c:v>3</c:v>
                </c:pt>
                <c:pt idx="4">
                  <c:v>3</c:v>
                </c:pt>
              </c:numCache>
            </c:numRef>
          </c:val>
          <c:smooth val="0"/>
        </c:ser>
        <c:ser>
          <c:idx val="3"/>
          <c:order val="3"/>
          <c:tx>
            <c:strRef>
              <c:f>ACL!$F$37</c:f>
              <c:strCache>
                <c:ptCount val="1"/>
                <c:pt idx="0">
                  <c:v>2015 Amber Trigger</c:v>
                </c:pt>
              </c:strCache>
            </c:strRef>
          </c:tx>
          <c:spPr>
            <a:ln w="28575" cap="rnd">
              <a:solidFill>
                <a:schemeClr val="accent3"/>
              </a:solidFill>
              <a:prstDash val="sysDash"/>
              <a:round/>
            </a:ln>
            <a:effectLst/>
          </c:spPr>
          <c:marker>
            <c:symbol val="none"/>
          </c:marker>
          <c:cat>
            <c:numRef>
              <c:f>ACL!$G$2:$U$2</c:f>
              <c:numCache>
                <c:formatCode>mmm\-yy</c:formatCode>
                <c:ptCount val="5"/>
                <c:pt idx="0">
                  <c:v>42309</c:v>
                </c:pt>
                <c:pt idx="1">
                  <c:v>42339</c:v>
                </c:pt>
                <c:pt idx="2">
                  <c:v>42370</c:v>
                </c:pt>
                <c:pt idx="3">
                  <c:v>42401</c:v>
                </c:pt>
                <c:pt idx="4">
                  <c:v>42430</c:v>
                </c:pt>
              </c:numCache>
            </c:numRef>
          </c:cat>
          <c:val>
            <c:numRef>
              <c:f>ACL!$G$37:$U$37</c:f>
              <c:numCache>
                <c:formatCode>General</c:formatCode>
                <c:ptCount val="5"/>
                <c:pt idx="0">
                  <c:v>6</c:v>
                </c:pt>
                <c:pt idx="1">
                  <c:v>6</c:v>
                </c:pt>
                <c:pt idx="2">
                  <c:v>6</c:v>
                </c:pt>
                <c:pt idx="3">
                  <c:v>6</c:v>
                </c:pt>
                <c:pt idx="4">
                  <c:v>6</c:v>
                </c:pt>
              </c:numCache>
            </c:numRef>
          </c:val>
          <c:smooth val="0"/>
        </c:ser>
        <c:ser>
          <c:idx val="4"/>
          <c:order val="4"/>
          <c:tx>
            <c:strRef>
              <c:f>ACL!$F$38</c:f>
              <c:strCache>
                <c:ptCount val="1"/>
                <c:pt idx="0">
                  <c:v>2015 Red Limit</c:v>
                </c:pt>
              </c:strCache>
            </c:strRef>
          </c:tx>
          <c:spPr>
            <a:ln w="28575" cap="rnd">
              <a:solidFill>
                <a:schemeClr val="accent3"/>
              </a:solidFill>
              <a:prstDash val="dash"/>
              <a:round/>
            </a:ln>
            <a:effectLst/>
          </c:spPr>
          <c:marker>
            <c:symbol val="none"/>
          </c:marker>
          <c:cat>
            <c:numRef>
              <c:f>ACL!$G$2:$U$2</c:f>
              <c:numCache>
                <c:formatCode>mmm\-yy</c:formatCode>
                <c:ptCount val="5"/>
                <c:pt idx="0">
                  <c:v>42309</c:v>
                </c:pt>
                <c:pt idx="1">
                  <c:v>42339</c:v>
                </c:pt>
                <c:pt idx="2">
                  <c:v>42370</c:v>
                </c:pt>
                <c:pt idx="3">
                  <c:v>42401</c:v>
                </c:pt>
                <c:pt idx="4">
                  <c:v>42430</c:v>
                </c:pt>
              </c:numCache>
            </c:numRef>
          </c:cat>
          <c:val>
            <c:numRef>
              <c:f>ACL!$G$38:$U$38</c:f>
              <c:numCache>
                <c:formatCode>General</c:formatCode>
                <c:ptCount val="5"/>
                <c:pt idx="0">
                  <c:v>5</c:v>
                </c:pt>
                <c:pt idx="1">
                  <c:v>5</c:v>
                </c:pt>
                <c:pt idx="2">
                  <c:v>5</c:v>
                </c:pt>
                <c:pt idx="3">
                  <c:v>5</c:v>
                </c:pt>
                <c:pt idx="4">
                  <c:v>5</c:v>
                </c:pt>
              </c:numCache>
            </c:numRef>
          </c:val>
          <c:smooth val="0"/>
        </c:ser>
        <c:dLbls>
          <c:showLegendKey val="0"/>
          <c:showVal val="0"/>
          <c:showCatName val="0"/>
          <c:showSerName val="0"/>
          <c:showPercent val="0"/>
          <c:showBubbleSize val="0"/>
        </c:dLbls>
        <c:marker val="1"/>
        <c:smooth val="0"/>
        <c:axId val="206045952"/>
        <c:axId val="206122368"/>
      </c:lineChart>
      <c:dateAx>
        <c:axId val="206045952"/>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6122368"/>
        <c:crosses val="autoZero"/>
        <c:auto val="1"/>
        <c:lblOffset val="100"/>
        <c:baseTimeUnit val="months"/>
      </c:dateAx>
      <c:valAx>
        <c:axId val="206122368"/>
        <c:scaling>
          <c:orientation val="minMax"/>
          <c:max val="7"/>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206045952"/>
        <c:crosses val="autoZero"/>
        <c:crossBetween val="midCat"/>
        <c:majorUnit val="1"/>
      </c:valAx>
      <c:spPr>
        <a:noFill/>
        <a:ln>
          <a:noFill/>
        </a:ln>
        <a:effectLst/>
      </c:spPr>
    </c:plotArea>
    <c:legend>
      <c:legendPos val="b"/>
      <c:layout>
        <c:manualLayout>
          <c:xMode val="edge"/>
          <c:yMode val="edge"/>
          <c:x val="0"/>
          <c:y val="0.80219074178227734"/>
          <c:w val="0.99913458734324878"/>
          <c:h val="0.19780917290676631"/>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w="9525" cap="flat" cmpd="sng" algn="ctr">
      <a:solidFill>
        <a:sysClr val="windowText" lastClr="000000"/>
      </a:solidFill>
      <a:round/>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458" name="Rectangle 2"/>
          <p:cNvSpPr>
            <a:spLocks noGrp="1" noChangeArrowheads="1"/>
          </p:cNvSpPr>
          <p:nvPr>
            <p:ph type="hdr" sz="quarter"/>
          </p:nvPr>
        </p:nvSpPr>
        <p:spPr bwMode="auto">
          <a:xfrm>
            <a:off x="2" y="1"/>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t" anchorCtr="0" compatLnSpc="1">
            <a:prstTxWarp prst="textNoShape">
              <a:avLst/>
            </a:prstTxWarp>
          </a:bodyPr>
          <a:lstStyle>
            <a:lvl1pPr algn="l" defTabSz="944967">
              <a:lnSpc>
                <a:spcPct val="100000"/>
              </a:lnSpc>
              <a:defRPr sz="1200"/>
            </a:lvl1pPr>
          </a:lstStyle>
          <a:p>
            <a:endParaRPr lang="en-GB" dirty="0">
              <a:latin typeface="+mn-lt"/>
              <a:ea typeface="+mn-lt"/>
              <a:sym typeface="Arial"/>
            </a:endParaRPr>
          </a:p>
        </p:txBody>
      </p:sp>
      <p:sp>
        <p:nvSpPr>
          <p:cNvPr id="19459" name="Rectangle 3"/>
          <p:cNvSpPr>
            <a:spLocks noGrp="1" noChangeArrowheads="1"/>
          </p:cNvSpPr>
          <p:nvPr>
            <p:ph type="dt" sz="quarter" idx="1"/>
          </p:nvPr>
        </p:nvSpPr>
        <p:spPr bwMode="auto">
          <a:xfrm>
            <a:off x="3971084" y="1"/>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t" anchorCtr="0" compatLnSpc="1">
            <a:prstTxWarp prst="textNoShape">
              <a:avLst/>
            </a:prstTxWarp>
          </a:bodyPr>
          <a:lstStyle>
            <a:lvl1pPr algn="r" defTabSz="944967">
              <a:lnSpc>
                <a:spcPct val="100000"/>
              </a:lnSpc>
              <a:defRPr sz="1200"/>
            </a:lvl1pPr>
          </a:lstStyle>
          <a:p>
            <a:endParaRPr lang="en-GB" dirty="0">
              <a:latin typeface="+mn-lt"/>
              <a:ea typeface="+mn-lt"/>
              <a:sym typeface="Arial"/>
            </a:endParaRPr>
          </a:p>
        </p:txBody>
      </p:sp>
      <p:sp>
        <p:nvSpPr>
          <p:cNvPr id="19460" name="Rectangle 4"/>
          <p:cNvSpPr>
            <a:spLocks noGrp="1" noChangeArrowheads="1"/>
          </p:cNvSpPr>
          <p:nvPr>
            <p:ph type="ftr" sz="quarter" idx="2"/>
          </p:nvPr>
        </p:nvSpPr>
        <p:spPr bwMode="auto">
          <a:xfrm>
            <a:off x="2" y="8830313"/>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b" anchorCtr="0" compatLnSpc="1">
            <a:prstTxWarp prst="textNoShape">
              <a:avLst/>
            </a:prstTxWarp>
          </a:bodyPr>
          <a:lstStyle>
            <a:lvl1pPr algn="l" defTabSz="944967">
              <a:lnSpc>
                <a:spcPct val="100000"/>
              </a:lnSpc>
              <a:defRPr sz="1200"/>
            </a:lvl1pPr>
          </a:lstStyle>
          <a:p>
            <a:endParaRPr lang="en-GB" dirty="0">
              <a:solidFill>
                <a:schemeClr val="accent3"/>
              </a:solidFill>
              <a:latin typeface="+mn-lt"/>
              <a:ea typeface="+mn-lt"/>
              <a:sym typeface="Arial"/>
            </a:endParaRPr>
          </a:p>
        </p:txBody>
      </p:sp>
      <p:sp>
        <p:nvSpPr>
          <p:cNvPr id="19461" name="Rectangle 5"/>
          <p:cNvSpPr>
            <a:spLocks noGrp="1" noChangeArrowheads="1"/>
          </p:cNvSpPr>
          <p:nvPr>
            <p:ph type="sldNum" sz="quarter" idx="3"/>
          </p:nvPr>
        </p:nvSpPr>
        <p:spPr bwMode="auto">
          <a:xfrm>
            <a:off x="3971084" y="8830313"/>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b" anchorCtr="0" compatLnSpc="1">
            <a:prstTxWarp prst="textNoShape">
              <a:avLst/>
            </a:prstTxWarp>
          </a:bodyPr>
          <a:lstStyle>
            <a:lvl1pPr algn="r" defTabSz="944967">
              <a:lnSpc>
                <a:spcPct val="100000"/>
              </a:lnSpc>
              <a:defRPr sz="1200"/>
            </a:lvl1pPr>
          </a:lstStyle>
          <a:p>
            <a:fld id="{9BBE641A-A38A-4199-A515-2A762F6E34D5}" type="slidenum">
              <a:rPr lang="en-GB" smtClean="0">
                <a:solidFill>
                  <a:schemeClr val="accent3"/>
                </a:solidFill>
                <a:latin typeface="+mn-lt"/>
                <a:ea typeface="+mn-lt"/>
                <a:sym typeface="Arial"/>
              </a:rPr>
              <a:pPr/>
              <a:t>‹#›</a:t>
            </a:fld>
            <a:endParaRPr lang="en-GB" dirty="0">
              <a:solidFill>
                <a:schemeClr val="accent3"/>
              </a:solidFill>
              <a:latin typeface="+mn-lt"/>
              <a:ea typeface="+mn-lt"/>
              <a:sym typeface="Arial"/>
            </a:endParaRPr>
          </a:p>
        </p:txBody>
      </p:sp>
    </p:spTree>
    <p:extLst>
      <p:ext uri="{BB962C8B-B14F-4D97-AF65-F5344CB8AC3E}">
        <p14:creationId xmlns:p14="http://schemas.microsoft.com/office/powerpoint/2010/main" val="2783503562"/>
      </p:ext>
    </p:extLst>
  </p:cSld>
  <p:clrMap bg1="lt1" tx1="dk1" bg2="lt2" tx2="dk2" accent1="accent1" accent2="accent2" accent3="accent3" accent4="accent4" accent5="accent5" accent6="accent6" hlink="hlink" folHlink="folHlink"/>
</p:handoutMaster>
</file>

<file path=ppt/media/image2.jpe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2" y="1"/>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t" anchorCtr="0" compatLnSpc="1">
            <a:prstTxWarp prst="textNoShape">
              <a:avLst/>
            </a:prstTxWarp>
          </a:bodyPr>
          <a:lstStyle>
            <a:lvl1pPr algn="l" defTabSz="944967">
              <a:lnSpc>
                <a:spcPct val="100000"/>
              </a:lnSpc>
              <a:defRPr sz="1200">
                <a:latin typeface="+mn-lt"/>
                <a:ea typeface="+mn-ea"/>
                <a:sym typeface="+mn-lt"/>
              </a:defRPr>
            </a:lvl1pPr>
          </a:lstStyle>
          <a:p>
            <a:endParaRPr lang="en-GB" dirty="0"/>
          </a:p>
        </p:txBody>
      </p:sp>
      <p:sp>
        <p:nvSpPr>
          <p:cNvPr id="3075" name="Rectangle 3"/>
          <p:cNvSpPr>
            <a:spLocks noGrp="1" noChangeArrowheads="1"/>
          </p:cNvSpPr>
          <p:nvPr>
            <p:ph type="dt" idx="1"/>
          </p:nvPr>
        </p:nvSpPr>
        <p:spPr bwMode="auto">
          <a:xfrm>
            <a:off x="3971084" y="1"/>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t" anchorCtr="0" compatLnSpc="1">
            <a:prstTxWarp prst="textNoShape">
              <a:avLst/>
            </a:prstTxWarp>
          </a:bodyPr>
          <a:lstStyle>
            <a:lvl1pPr algn="r" defTabSz="944967">
              <a:lnSpc>
                <a:spcPct val="100000"/>
              </a:lnSpc>
              <a:defRPr sz="1200">
                <a:latin typeface="+mn-lt"/>
                <a:ea typeface="+mn-ea"/>
                <a:sym typeface="+mn-lt"/>
              </a:defRPr>
            </a:lvl1pPr>
          </a:lstStyle>
          <a:p>
            <a:endParaRPr lang="en-GB" dirty="0"/>
          </a:p>
        </p:txBody>
      </p:sp>
      <p:sp>
        <p:nvSpPr>
          <p:cNvPr id="3076" name="Rectangle 4"/>
          <p:cNvSpPr>
            <a:spLocks noGrp="1" noRot="1" noChangeAspect="1" noChangeArrowheads="1" noTextEdit="1"/>
          </p:cNvSpPr>
          <p:nvPr>
            <p:ph type="sldImg" idx="2"/>
          </p:nvPr>
        </p:nvSpPr>
        <p:spPr bwMode="auto">
          <a:xfrm>
            <a:off x="1065213" y="696913"/>
            <a:ext cx="4883150" cy="3487737"/>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700410" y="4415157"/>
            <a:ext cx="5609587" cy="41836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marL="229949" lvl="0" indent="-229949" eaLnBrk="1" hangingPunct="1">
              <a:spcBef>
                <a:spcPct val="60000"/>
              </a:spcBef>
              <a:spcAft>
                <a:spcPts val="604"/>
              </a:spcAft>
              <a:buChar char="•"/>
            </a:pPr>
            <a:r>
              <a:rPr lang="en-GB" dirty="0" smtClean="0"/>
              <a:t>Click to edit Master text styles</a:t>
            </a:r>
          </a:p>
          <a:p>
            <a:pPr lvl="1" indent="-229949" eaLnBrk="1" hangingPunct="1">
              <a:spcBef>
                <a:spcPts val="0"/>
              </a:spcBef>
              <a:spcAft>
                <a:spcPts val="604"/>
              </a:spcAft>
              <a:buFont typeface="Arial" charset="0"/>
              <a:buChar char="–"/>
            </a:pPr>
            <a:r>
              <a:rPr lang="en-GB" dirty="0" smtClean="0"/>
              <a:t>2nd level</a:t>
            </a:r>
          </a:p>
          <a:p>
            <a:pPr marL="689846" lvl="2" indent="-229949" eaLnBrk="1" hangingPunct="1">
              <a:spcBef>
                <a:spcPts val="0"/>
              </a:spcBef>
              <a:spcAft>
                <a:spcPts val="604"/>
              </a:spcAft>
              <a:buFont typeface="Arial" charset="0"/>
              <a:buChar char="-"/>
            </a:pPr>
            <a:r>
              <a:rPr lang="en-GB" dirty="0" smtClean="0"/>
              <a:t>3rd level</a:t>
            </a:r>
          </a:p>
          <a:p>
            <a:pPr marL="919795" lvl="3" indent="-229949" eaLnBrk="1" hangingPunct="1">
              <a:spcBef>
                <a:spcPts val="0"/>
              </a:spcBef>
              <a:spcAft>
                <a:spcPts val="604"/>
              </a:spcAft>
              <a:buFont typeface="Arial" charset="0"/>
              <a:buChar char="-"/>
            </a:pPr>
            <a:r>
              <a:rPr lang="en-GB" dirty="0" smtClean="0"/>
              <a:t>4th level</a:t>
            </a:r>
          </a:p>
          <a:p>
            <a:pPr marL="1149744" lvl="4" indent="-229949" eaLnBrk="1" hangingPunct="1">
              <a:spcBef>
                <a:spcPts val="0"/>
              </a:spcBef>
              <a:spcAft>
                <a:spcPts val="604"/>
              </a:spcAft>
              <a:buFont typeface="Arial" panose="020B0604020202020204" pitchFamily="34" charset="0"/>
              <a:buChar char="-"/>
            </a:pPr>
            <a:r>
              <a:rPr lang="en-GB" dirty="0" smtClean="0"/>
              <a:t>5th level</a:t>
            </a:r>
          </a:p>
          <a:p>
            <a:pPr marL="1379692" lvl="5" indent="-229949" fontAlgn="base">
              <a:spcBef>
                <a:spcPts val="0"/>
              </a:spcBef>
              <a:spcAft>
                <a:spcPts val="604"/>
              </a:spcAft>
              <a:buFont typeface="Arial" charset="0"/>
              <a:buChar char="-"/>
            </a:pPr>
            <a:r>
              <a:rPr lang="en-GB" dirty="0" smtClean="0"/>
              <a:t>6th level</a:t>
            </a:r>
          </a:p>
          <a:p>
            <a:pPr marL="1609641" lvl="6" indent="-229949" fontAlgn="base">
              <a:spcBef>
                <a:spcPts val="0"/>
              </a:spcBef>
              <a:spcAft>
                <a:spcPts val="604"/>
              </a:spcAft>
              <a:buFont typeface="Arial" charset="0"/>
              <a:buChar char="-"/>
            </a:pPr>
            <a:r>
              <a:rPr lang="en-GB" dirty="0" smtClean="0"/>
              <a:t>7th level</a:t>
            </a:r>
          </a:p>
          <a:p>
            <a:pPr marL="1839590" lvl="7" indent="-229949" fontAlgn="base">
              <a:spcBef>
                <a:spcPts val="0"/>
              </a:spcBef>
              <a:spcAft>
                <a:spcPts val="604"/>
              </a:spcAft>
              <a:buFont typeface="Arial" charset="0"/>
              <a:buChar char="-"/>
            </a:pPr>
            <a:r>
              <a:rPr lang="en-GB" dirty="0" smtClean="0"/>
              <a:t>8th level</a:t>
            </a:r>
          </a:p>
          <a:p>
            <a:pPr marL="2069539" lvl="8" indent="-229949" fontAlgn="base">
              <a:spcBef>
                <a:spcPts val="0"/>
              </a:spcBef>
              <a:spcAft>
                <a:spcPts val="604"/>
              </a:spcAft>
              <a:buFont typeface="Arial" charset="0"/>
              <a:buChar char="-"/>
            </a:pPr>
            <a:r>
              <a:rPr lang="en-GB" dirty="0" smtClean="0"/>
              <a:t>9th level</a:t>
            </a:r>
          </a:p>
        </p:txBody>
      </p:sp>
      <p:sp>
        <p:nvSpPr>
          <p:cNvPr id="3078" name="Rectangle 6"/>
          <p:cNvSpPr>
            <a:spLocks noGrp="1" noChangeArrowheads="1"/>
          </p:cNvSpPr>
          <p:nvPr>
            <p:ph type="ftr" sz="quarter" idx="4"/>
          </p:nvPr>
        </p:nvSpPr>
        <p:spPr bwMode="auto">
          <a:xfrm>
            <a:off x="2" y="8830313"/>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b" anchorCtr="0" compatLnSpc="1">
            <a:prstTxWarp prst="textNoShape">
              <a:avLst/>
            </a:prstTxWarp>
          </a:bodyPr>
          <a:lstStyle>
            <a:lvl1pPr algn="l" defTabSz="944967">
              <a:lnSpc>
                <a:spcPct val="100000"/>
              </a:lnSpc>
              <a:defRPr sz="1200">
                <a:solidFill>
                  <a:schemeClr val="accent3"/>
                </a:solidFill>
                <a:latin typeface="+mn-lt"/>
                <a:ea typeface="+mn-ea"/>
                <a:sym typeface="+mn-lt"/>
              </a:defRPr>
            </a:lvl1pPr>
          </a:lstStyle>
          <a:p>
            <a:endParaRPr lang="en-GB" dirty="0"/>
          </a:p>
        </p:txBody>
      </p:sp>
      <p:sp>
        <p:nvSpPr>
          <p:cNvPr id="3079" name="Rectangle 7"/>
          <p:cNvSpPr>
            <a:spLocks noGrp="1" noChangeArrowheads="1"/>
          </p:cNvSpPr>
          <p:nvPr>
            <p:ph type="sldNum" sz="quarter" idx="5"/>
          </p:nvPr>
        </p:nvSpPr>
        <p:spPr bwMode="auto">
          <a:xfrm>
            <a:off x="3971084" y="8830313"/>
            <a:ext cx="3037734" cy="464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4475" tIns="47238" rIns="94475" bIns="47238" numCol="1" anchor="b" anchorCtr="0" compatLnSpc="1">
            <a:prstTxWarp prst="textNoShape">
              <a:avLst/>
            </a:prstTxWarp>
          </a:bodyPr>
          <a:lstStyle>
            <a:lvl1pPr algn="r" defTabSz="944967">
              <a:lnSpc>
                <a:spcPct val="100000"/>
              </a:lnSpc>
              <a:defRPr sz="1200">
                <a:solidFill>
                  <a:schemeClr val="accent3"/>
                </a:solidFill>
                <a:latin typeface="+mn-lt"/>
                <a:ea typeface="+mn-ea"/>
                <a:sym typeface="+mn-lt"/>
              </a:defRPr>
            </a:lvl1pPr>
          </a:lstStyle>
          <a:p>
            <a:fld id="{26BEA98B-8E54-4CD0-82BB-B61F2ACC55F5}" type="slidenum">
              <a:rPr lang="en-GB" smtClean="0"/>
              <a:pPr/>
              <a:t>‹#›</a:t>
            </a:fld>
            <a:endParaRPr lang="en-GB" dirty="0"/>
          </a:p>
        </p:txBody>
      </p:sp>
    </p:spTree>
    <p:extLst>
      <p:ext uri="{BB962C8B-B14F-4D97-AF65-F5344CB8AC3E}">
        <p14:creationId xmlns:p14="http://schemas.microsoft.com/office/powerpoint/2010/main" val="117126975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lang="en-GB" sz="1400" kern="1200" dirty="0" smtClean="0">
        <a:solidFill>
          <a:schemeClr val="tx1"/>
        </a:solidFill>
        <a:latin typeface="+mn-lt"/>
        <a:ea typeface="+mn-ea"/>
        <a:cs typeface="+mn-cs"/>
        <a:sym typeface="+mn-lt"/>
      </a:defRPr>
    </a:lvl1pPr>
    <a:lvl2pPr marL="457200" algn="l" rtl="0" fontAlgn="base">
      <a:spcBef>
        <a:spcPct val="30000"/>
      </a:spcBef>
      <a:spcAft>
        <a:spcPct val="0"/>
      </a:spcAft>
      <a:defRPr lang="en-GB" sz="1400" kern="1200" dirty="0" smtClean="0">
        <a:solidFill>
          <a:schemeClr val="tx1"/>
        </a:solidFill>
        <a:latin typeface="+mn-lt"/>
        <a:ea typeface="+mn-ea"/>
        <a:cs typeface="+mn-cs"/>
        <a:sym typeface="+mn-lt"/>
      </a:defRPr>
    </a:lvl2pPr>
    <a:lvl3pPr marL="914400" algn="l" rtl="0" fontAlgn="base">
      <a:spcBef>
        <a:spcPct val="30000"/>
      </a:spcBef>
      <a:spcAft>
        <a:spcPct val="0"/>
      </a:spcAft>
      <a:defRPr lang="en-GB" sz="1400" kern="1200" dirty="0" smtClean="0">
        <a:solidFill>
          <a:schemeClr val="tx1"/>
        </a:solidFill>
        <a:latin typeface="+mn-lt"/>
        <a:ea typeface="+mn-ea"/>
        <a:cs typeface="+mn-cs"/>
        <a:sym typeface="+mn-lt"/>
      </a:defRPr>
    </a:lvl3pPr>
    <a:lvl4pPr marL="1371600" algn="l" rtl="0" fontAlgn="base">
      <a:spcBef>
        <a:spcPct val="30000"/>
      </a:spcBef>
      <a:spcAft>
        <a:spcPct val="0"/>
      </a:spcAft>
      <a:defRPr lang="en-GB" sz="1400" kern="1200" dirty="0" smtClean="0">
        <a:solidFill>
          <a:schemeClr val="tx1"/>
        </a:solidFill>
        <a:latin typeface="+mn-lt"/>
        <a:ea typeface="+mn-ea"/>
        <a:cs typeface="+mn-cs"/>
        <a:sym typeface="+mn-lt"/>
      </a:defRPr>
    </a:lvl4pPr>
    <a:lvl5pPr marL="1828800" algn="l" rtl="0" fontAlgn="base">
      <a:spcBef>
        <a:spcPct val="30000"/>
      </a:spcBef>
      <a:spcAft>
        <a:spcPct val="0"/>
      </a:spcAft>
      <a:defRPr lang="en-GB" sz="1400" kern="1200" dirty="0" smtClean="0">
        <a:solidFill>
          <a:schemeClr val="tx1"/>
        </a:solidFill>
        <a:latin typeface="+mn-lt"/>
        <a:ea typeface="+mn-ea"/>
        <a:cs typeface="+mn-cs"/>
        <a:sym typeface="+mn-lt"/>
      </a:defRPr>
    </a:lvl5pPr>
    <a:lvl6pPr marL="2286000" algn="l" defTabSz="914400" rtl="0" eaLnBrk="1" latinLnBrk="0" hangingPunct="1">
      <a:defRPr lang="en-GB" sz="1400" kern="1200" baseline="0" dirty="0" smtClean="0">
        <a:solidFill>
          <a:schemeClr val="tx1"/>
        </a:solidFill>
        <a:latin typeface="+mn-lt"/>
        <a:ea typeface="+mn-ea"/>
        <a:cs typeface="+mn-cs"/>
        <a:sym typeface="+mn-lt"/>
      </a:defRPr>
    </a:lvl6pPr>
    <a:lvl7pPr marL="2743200" algn="l" defTabSz="914400" rtl="0" eaLnBrk="1" latinLnBrk="0" hangingPunct="1">
      <a:defRPr lang="en-GB" sz="1400" kern="1200" dirty="0" smtClean="0">
        <a:solidFill>
          <a:schemeClr val="tx1"/>
        </a:solidFill>
        <a:latin typeface="+mn-lt"/>
        <a:ea typeface="+mn-ea"/>
        <a:cs typeface="+mn-cs"/>
        <a:sym typeface="+mn-lt"/>
      </a:defRPr>
    </a:lvl7pPr>
    <a:lvl8pPr marL="3200400" algn="l" defTabSz="914400" rtl="0" eaLnBrk="1" latinLnBrk="0" hangingPunct="1">
      <a:defRPr lang="en-GB" sz="1400" kern="1200" dirty="0" smtClean="0">
        <a:solidFill>
          <a:schemeClr val="tx1"/>
        </a:solidFill>
        <a:latin typeface="+mn-lt"/>
        <a:ea typeface="+mn-ea"/>
        <a:cs typeface="+mn-cs"/>
        <a:sym typeface="+mn-lt"/>
      </a:defRPr>
    </a:lvl8pPr>
    <a:lvl9pPr marL="3657600" algn="l" defTabSz="914400" rtl="0" eaLnBrk="1" latinLnBrk="0" hangingPunct="1">
      <a:defRPr lang="en-GB" sz="1400" kern="1200" baseline="0" dirty="0" smtClean="0">
        <a:solidFill>
          <a:schemeClr val="tx1"/>
        </a:solidFill>
        <a:latin typeface="+mn-lt"/>
        <a:ea typeface="+mn-ea"/>
        <a:cs typeface="+mn-cs"/>
        <a:sym typeface="+mn-lt"/>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7</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p:cNvSpPr>
            <a:spLocks noGrp="1" noRot="1" noChangeAspect="1" noChangeArrowheads="1" noTextEdit="1"/>
          </p:cNvSpPr>
          <p:nvPr>
            <p:ph type="sldImg"/>
          </p:nvPr>
        </p:nvSpPr>
        <p:spPr>
          <a:xfrm>
            <a:off x="1065213" y="696913"/>
            <a:ext cx="4883150" cy="3487737"/>
          </a:xfrm>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p>
        </p:txBody>
      </p:sp>
      <p:sp>
        <p:nvSpPr>
          <p:cNvPr id="2" name="Slide Number Placeholder 1"/>
          <p:cNvSpPr>
            <a:spLocks noGrp="1"/>
          </p:cNvSpPr>
          <p:nvPr>
            <p:ph type="sldNum" sz="quarter" idx="10"/>
          </p:nvPr>
        </p:nvSpPr>
        <p:spPr/>
        <p:txBody>
          <a:bodyPr/>
          <a:lstStyle/>
          <a:p>
            <a:fld id="{C95B168E-2D4F-4C34-B0B9-704A69CF462F}" type="slidenum">
              <a:rPr lang="en-US" smtClean="0">
                <a:solidFill>
                  <a:prstClr val="black"/>
                </a:solidFill>
              </a:rPr>
              <a:pPr/>
              <a:t>60</a:t>
            </a:fld>
            <a:endParaRPr lang="en-US" dirty="0">
              <a:solidFill>
                <a:prstClr val="black"/>
              </a:solidFill>
            </a:endParaRPr>
          </a:p>
        </p:txBody>
      </p:sp>
    </p:spTree>
    <p:extLst>
      <p:ext uri="{BB962C8B-B14F-4D97-AF65-F5344CB8AC3E}">
        <p14:creationId xmlns:p14="http://schemas.microsoft.com/office/powerpoint/2010/main" val="1710617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66</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70</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p:cNvSpPr>
            <a:spLocks noGrp="1" noRot="1" noChangeAspect="1" noChangeArrowheads="1" noTextEdit="1"/>
          </p:cNvSpPr>
          <p:nvPr>
            <p:ph type="sldImg"/>
          </p:nvPr>
        </p:nvSpPr>
        <p:spPr>
          <a:xfrm>
            <a:off x="1065213" y="696913"/>
            <a:ext cx="4883150" cy="3487737"/>
          </a:xfrm>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p>
        </p:txBody>
      </p:sp>
      <p:sp>
        <p:nvSpPr>
          <p:cNvPr id="2" name="Slide Number Placeholder 1"/>
          <p:cNvSpPr>
            <a:spLocks noGrp="1"/>
          </p:cNvSpPr>
          <p:nvPr>
            <p:ph type="sldNum" sz="quarter" idx="10"/>
          </p:nvPr>
        </p:nvSpPr>
        <p:spPr/>
        <p:txBody>
          <a:bodyPr/>
          <a:lstStyle/>
          <a:p>
            <a:fld id="{C95B168E-2D4F-4C34-B0B9-704A69CF462F}" type="slidenum">
              <a:rPr lang="en-US" smtClean="0">
                <a:solidFill>
                  <a:prstClr val="black"/>
                </a:solidFill>
              </a:rPr>
              <a:pPr/>
              <a:t>80</a:t>
            </a:fld>
            <a:endParaRPr lang="en-US" dirty="0">
              <a:solidFill>
                <a:prstClr val="black"/>
              </a:solidFill>
            </a:endParaRPr>
          </a:p>
        </p:txBody>
      </p:sp>
    </p:spTree>
    <p:extLst>
      <p:ext uri="{BB962C8B-B14F-4D97-AF65-F5344CB8AC3E}">
        <p14:creationId xmlns:p14="http://schemas.microsoft.com/office/powerpoint/2010/main" val="17106179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rPr>
              <a:pPr/>
              <a:t>85</a:t>
            </a:fld>
            <a:endParaRPr lang="en-GB" dirty="0">
              <a:solidFill>
                <a:prstClr val="black"/>
              </a:solidFill>
            </a:endParaRPr>
          </a:p>
        </p:txBody>
      </p:sp>
    </p:spTree>
    <p:extLst>
      <p:ext uri="{BB962C8B-B14F-4D97-AF65-F5344CB8AC3E}">
        <p14:creationId xmlns:p14="http://schemas.microsoft.com/office/powerpoint/2010/main" val="1568967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87</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rPr>
              <a:pPr/>
              <a:t>89</a:t>
            </a:fld>
            <a:endParaRPr lang="en-GB" dirty="0">
              <a:solidFill>
                <a:prstClr val="black"/>
              </a:solidFill>
            </a:endParaRPr>
          </a:p>
        </p:txBody>
      </p:sp>
    </p:spTree>
    <p:extLst>
      <p:ext uri="{BB962C8B-B14F-4D97-AF65-F5344CB8AC3E}">
        <p14:creationId xmlns:p14="http://schemas.microsoft.com/office/powerpoint/2010/main" val="2962245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91</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93</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97</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11</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102</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105</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118</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7737"/>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ea typeface="+mn-lt"/>
              </a:rPr>
              <a:pPr/>
              <a:t>134</a:t>
            </a:fld>
            <a:endParaRPr lang="en-GB" dirty="0">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13</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19</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22</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83150" cy="3489325"/>
          </a:xfrm>
        </p:spPr>
      </p:sp>
      <p:sp>
        <p:nvSpPr>
          <p:cNvPr id="3" name="Notes Placeholder 2"/>
          <p:cNvSpPr>
            <a:spLocks noGrp="1"/>
          </p:cNvSpPr>
          <p:nvPr>
            <p:ph type="body" idx="1"/>
          </p:nvPr>
        </p:nvSpPr>
        <p:spPr/>
        <p:txBody>
          <a:bodyPr/>
          <a:lstStyle/>
          <a:p>
            <a:endParaRPr lang="en-GB" dirty="0">
              <a:ea typeface="+mn-lt"/>
            </a:endParaRPr>
          </a:p>
        </p:txBody>
      </p:sp>
      <p:sp>
        <p:nvSpPr>
          <p:cNvPr id="4" name="Slide Number Placeholder 3"/>
          <p:cNvSpPr>
            <a:spLocks noGrp="1"/>
          </p:cNvSpPr>
          <p:nvPr>
            <p:ph type="sldNum" sz="quarter" idx="10"/>
          </p:nvPr>
        </p:nvSpPr>
        <p:spPr/>
        <p:txBody>
          <a:bodyPr/>
          <a:lstStyle/>
          <a:p>
            <a:fld id="{26BEA98B-8E54-4CD0-82BB-B61F2ACC55F5}" type="slidenum">
              <a:rPr lang="en-GB" smtClean="0">
                <a:solidFill>
                  <a:prstClr val="black"/>
                </a:solidFill>
                <a:ea typeface="+mn-lt"/>
              </a:rPr>
              <a:pPr/>
              <a:t>25</a:t>
            </a:fld>
            <a:endParaRPr lang="en-GB" dirty="0">
              <a:solidFill>
                <a:prstClr val="black"/>
              </a:solidFill>
              <a:ea typeface="+mn-lt"/>
            </a:endParaRPr>
          </a:p>
        </p:txBody>
      </p:sp>
    </p:spTree>
    <p:extLst>
      <p:ext uri="{BB962C8B-B14F-4D97-AF65-F5344CB8AC3E}">
        <p14:creationId xmlns:p14="http://schemas.microsoft.com/office/powerpoint/2010/main" val="4256547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p:cNvSpPr>
            <a:spLocks noGrp="1" noRot="1" noChangeAspect="1" noChangeArrowheads="1" noTextEdit="1"/>
          </p:cNvSpPr>
          <p:nvPr>
            <p:ph type="sldImg"/>
          </p:nvPr>
        </p:nvSpPr>
        <p:spPr>
          <a:xfrm>
            <a:off x="1065213" y="696913"/>
            <a:ext cx="4879975" cy="3486150"/>
          </a:xfrm>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p>
        </p:txBody>
      </p:sp>
      <p:sp>
        <p:nvSpPr>
          <p:cNvPr id="2" name="Slide Number Placeholder 1"/>
          <p:cNvSpPr>
            <a:spLocks noGrp="1"/>
          </p:cNvSpPr>
          <p:nvPr>
            <p:ph type="sldNum" sz="quarter" idx="10"/>
          </p:nvPr>
        </p:nvSpPr>
        <p:spPr/>
        <p:txBody>
          <a:bodyPr/>
          <a:lstStyle/>
          <a:p>
            <a:fld id="{C95B168E-2D4F-4C34-B0B9-704A69CF462F}" type="slidenum">
              <a:rPr lang="en-US" smtClean="0">
                <a:solidFill>
                  <a:srgbClr val="000000"/>
                </a:solidFill>
                <a:latin typeface="Calibri"/>
              </a:rPr>
              <a:pPr/>
              <a:t>33</a:t>
            </a:fld>
            <a:endParaRPr lang="en-US" dirty="0">
              <a:solidFill>
                <a:srgbClr val="000000"/>
              </a:solidFill>
              <a:latin typeface="Calibri"/>
            </a:endParaRPr>
          </a:p>
        </p:txBody>
      </p:sp>
    </p:spTree>
    <p:extLst>
      <p:ext uri="{BB962C8B-B14F-4D97-AF65-F5344CB8AC3E}">
        <p14:creationId xmlns:p14="http://schemas.microsoft.com/office/powerpoint/2010/main" val="32254681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5213" y="696913"/>
            <a:ext cx="487997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95B168E-2D4F-4C34-B0B9-704A69CF462F}" type="slidenum">
              <a:rPr lang="en-US" smtClean="0">
                <a:solidFill>
                  <a:srgbClr val="000000"/>
                </a:solidFill>
                <a:latin typeface="Calibri"/>
              </a:rPr>
              <a:pPr/>
              <a:t>34</a:t>
            </a:fld>
            <a:endParaRPr lang="en-US" dirty="0">
              <a:solidFill>
                <a:srgbClr val="000000"/>
              </a:solidFill>
              <a:latin typeface="Calibri"/>
            </a:endParaRPr>
          </a:p>
        </p:txBody>
      </p:sp>
    </p:spTree>
    <p:extLst>
      <p:ext uri="{BB962C8B-B14F-4D97-AF65-F5344CB8AC3E}">
        <p14:creationId xmlns:p14="http://schemas.microsoft.com/office/powerpoint/2010/main" val="1336348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81100" y="696913"/>
            <a:ext cx="4648200"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95B168E-2D4F-4C34-B0B9-704A69CF462F}" type="slidenum">
              <a:rPr lang="en-US" smtClean="0">
                <a:solidFill>
                  <a:srgbClr val="000000"/>
                </a:solidFill>
                <a:latin typeface="Calibri"/>
              </a:rPr>
              <a:pPr/>
              <a:t>45</a:t>
            </a:fld>
            <a:endParaRPr lang="en-US" dirty="0">
              <a:solidFill>
                <a:srgbClr val="000000"/>
              </a:solidFill>
              <a:latin typeface="Calibri"/>
            </a:endParaRPr>
          </a:p>
        </p:txBody>
      </p:sp>
    </p:spTree>
    <p:extLst>
      <p:ext uri="{BB962C8B-B14F-4D97-AF65-F5344CB8AC3E}">
        <p14:creationId xmlns:p14="http://schemas.microsoft.com/office/powerpoint/2010/main" val="490158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1.xml.rels><?xml version="1.0" encoding="UTF-8" standalone="yes"?>
<Relationships xmlns="http://schemas.openxmlformats.org/package/2006/relationships"><Relationship Id="rId3" Type="http://schemas.openxmlformats.org/officeDocument/2006/relationships/slideMaster" Target="../slideMasters/slideMaster15.xml"/><Relationship Id="rId2" Type="http://schemas.openxmlformats.org/officeDocument/2006/relationships/tags" Target="../tags/tag21.xml"/><Relationship Id="rId1" Type="http://schemas.openxmlformats.org/officeDocument/2006/relationships/vmlDrawing" Target="../drawings/vmlDrawing20.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20.bin"/></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5.xml"/></Relationships>
</file>

<file path=ppt/slideLayouts/_rels/slideLayout143.xml.rels><?xml version="1.0" encoding="UTF-8" standalone="yes"?>
<Relationships xmlns="http://schemas.openxmlformats.org/package/2006/relationships"><Relationship Id="rId3" Type="http://schemas.openxmlformats.org/officeDocument/2006/relationships/slideMaster" Target="../slideMasters/slideMaster15.xml"/><Relationship Id="rId2" Type="http://schemas.openxmlformats.org/officeDocument/2006/relationships/tags" Target="../tags/tag22.xml"/><Relationship Id="rId1" Type="http://schemas.openxmlformats.org/officeDocument/2006/relationships/vmlDrawing" Target="../drawings/vmlDrawing2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21.bin"/></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6.xml"/><Relationship Id="rId1" Type="http://schemas.openxmlformats.org/officeDocument/2006/relationships/vmlDrawing" Target="../drawings/vmlDrawing5.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bin"/></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7.xml"/><Relationship Id="rId1" Type="http://schemas.openxmlformats.org/officeDocument/2006/relationships/vmlDrawing" Target="../drawings/vmlDrawing6.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6.bin"/></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3" Type="http://schemas.openxmlformats.org/officeDocument/2006/relationships/slideMaster" Target="../slideMasters/slideMaster5.xml"/><Relationship Id="rId2" Type="http://schemas.openxmlformats.org/officeDocument/2006/relationships/tags" Target="../tags/tag9.xml"/><Relationship Id="rId1" Type="http://schemas.openxmlformats.org/officeDocument/2006/relationships/vmlDrawing" Target="../drawings/vmlDrawing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5.xml"/><Relationship Id="rId2" Type="http://schemas.openxmlformats.org/officeDocument/2006/relationships/tags" Target="../tags/tag10.xml"/><Relationship Id="rId1" Type="http://schemas.openxmlformats.org/officeDocument/2006/relationships/vmlDrawing" Target="../drawings/vmlDrawing9.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9.bin"/></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3" Type="http://schemas.openxmlformats.org/officeDocument/2006/relationships/slideMaster" Target="../slideMasters/slideMaster6.xml"/><Relationship Id="rId2" Type="http://schemas.openxmlformats.org/officeDocument/2006/relationships/tags" Target="../tags/tag12.xml"/><Relationship Id="rId1" Type="http://schemas.openxmlformats.org/officeDocument/2006/relationships/vmlDrawing" Target="../drawings/vmlDrawing1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1.bin"/></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3" Type="http://schemas.openxmlformats.org/officeDocument/2006/relationships/slideMaster" Target="../slideMasters/slideMaster6.xml"/><Relationship Id="rId2" Type="http://schemas.openxmlformats.org/officeDocument/2006/relationships/tags" Target="../tags/tag13.xml"/><Relationship Id="rId1" Type="http://schemas.openxmlformats.org/officeDocument/2006/relationships/vmlDrawing" Target="../drawings/vmlDrawing12.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2.bin"/></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1.xml.rels><?xml version="1.0" encoding="UTF-8" standalone="yes"?>
<Relationships xmlns="http://schemas.openxmlformats.org/package/2006/relationships"><Relationship Id="rId3" Type="http://schemas.openxmlformats.org/officeDocument/2006/relationships/slideMaster" Target="../slideMasters/slideMaster10.xml"/><Relationship Id="rId2" Type="http://schemas.openxmlformats.org/officeDocument/2006/relationships/tags" Target="../tags/tag15.xml"/><Relationship Id="rId1" Type="http://schemas.openxmlformats.org/officeDocument/2006/relationships/vmlDrawing" Target="../drawings/vmlDrawing1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93.xml.rels><?xml version="1.0" encoding="UTF-8" standalone="yes"?>
<Relationships xmlns="http://schemas.openxmlformats.org/package/2006/relationships"><Relationship Id="rId3" Type="http://schemas.openxmlformats.org/officeDocument/2006/relationships/slideMaster" Target="../slideMasters/slideMaster10.xml"/><Relationship Id="rId2" Type="http://schemas.openxmlformats.org/officeDocument/2006/relationships/tags" Target="../tags/tag16.xml"/><Relationship Id="rId1" Type="http://schemas.openxmlformats.org/officeDocument/2006/relationships/vmlDrawing" Target="../drawings/vmlDrawing15.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5.bin"/></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7.xml.rels><?xml version="1.0" encoding="UTF-8" standalone="yes"?>
<Relationships xmlns="http://schemas.openxmlformats.org/package/2006/relationships"><Relationship Id="rId3" Type="http://schemas.openxmlformats.org/officeDocument/2006/relationships/slideMaster" Target="../slideMasters/slideMaster11.xml"/><Relationship Id="rId2" Type="http://schemas.openxmlformats.org/officeDocument/2006/relationships/tags" Target="../tags/tag18.xml"/><Relationship Id="rId1" Type="http://schemas.openxmlformats.org/officeDocument/2006/relationships/vmlDrawing" Target="../drawings/vmlDrawing17.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7.bin"/></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xml"/></Relationships>
</file>

<file path=ppt/slideLayouts/_rels/slideLayout99.xml.rels><?xml version="1.0" encoding="UTF-8" standalone="yes"?>
<Relationships xmlns="http://schemas.openxmlformats.org/package/2006/relationships"><Relationship Id="rId3" Type="http://schemas.openxmlformats.org/officeDocument/2006/relationships/slideMaster" Target="../slideMasters/slideMaster11.xml"/><Relationship Id="rId2" Type="http://schemas.openxmlformats.org/officeDocument/2006/relationships/tags" Target="../tags/tag19.xml"/><Relationship Id="rId1" Type="http://schemas.openxmlformats.org/officeDocument/2006/relationships/vmlDrawing" Target="../drawings/vmlDrawing1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8.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51"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64"/>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282479584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spTree>
    <p:extLst>
      <p:ext uri="{BB962C8B-B14F-4D97-AF65-F5344CB8AC3E}">
        <p14:creationId xmlns:p14="http://schemas.microsoft.com/office/powerpoint/2010/main" val="920060647"/>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74076055"/>
      </p:ext>
    </p:extLst>
  </p:cSld>
  <p:clrMapOvr>
    <a:masterClrMapping/>
  </p:clrMapOvr>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69722660"/>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2855074"/>
      </p:ext>
    </p:extLst>
  </p:cSld>
  <p:clrMapOvr>
    <a:masterClrMapping/>
  </p:clrMapOvr>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cxnSp>
        <p:nvCxnSpPr>
          <p:cNvPr id="3" name="Straight Connector 2"/>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206283457"/>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spTree>
    <p:extLst>
      <p:ext uri="{BB962C8B-B14F-4D97-AF65-F5344CB8AC3E}">
        <p14:creationId xmlns:p14="http://schemas.microsoft.com/office/powerpoint/2010/main" val="2152759033"/>
      </p:ext>
    </p:extLst>
  </p:cSld>
  <p:clrMapOvr>
    <a:masterClrMapping/>
  </p:clrMapOvr>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8791941"/>
      </p:ext>
    </p:extLst>
  </p:cSld>
  <p:clrMapOvr>
    <a:masterClrMapping/>
  </p:clrMapOvr>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2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33468931"/>
      </p:ext>
    </p:extLst>
  </p:cSld>
  <p:clrMapOvr>
    <a:masterClrMapping/>
  </p:clrMapOvr>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3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42598943"/>
      </p:ext>
    </p:extLst>
  </p:cSld>
  <p:clrMapOvr>
    <a:masterClrMapping/>
  </p:clrMapOvr>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4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7585253"/>
      </p:ext>
    </p:extLst>
  </p:cSld>
  <p:clrMapOvr>
    <a:masterClrMapping/>
  </p:clrMapOvr>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5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94211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46432493"/>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6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4"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08369891"/>
      </p:ext>
    </p:extLst>
  </p:cSld>
  <p:clrMapOvr>
    <a:masterClrMapping/>
  </p:clrMapOvr>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a:xfrm>
            <a:off x="660195" y="6356363"/>
            <a:ext cx="2160627" cy="365125"/>
          </a:xfrm>
          <a:prstGeom prst="rect">
            <a:avLst/>
          </a:prstGeom>
        </p:spPr>
        <p:txBody>
          <a:bodyPr/>
          <a:lstStyle/>
          <a:p>
            <a:pPr algn="l" fontAlgn="auto">
              <a:lnSpc>
                <a:spcPct val="100000"/>
              </a:lnSpc>
              <a:spcBef>
                <a:spcPts val="0"/>
              </a:spcBef>
              <a:spcAft>
                <a:spcPts val="0"/>
              </a:spcAft>
            </a:pPr>
            <a:endParaRPr lang="en-US" sz="1800" dirty="0">
              <a:solidFill>
                <a:prstClr val="black">
                  <a:tint val="75000"/>
                </a:prstClr>
              </a:solidFill>
              <a:latin typeface="Calibri" panose="020F0502020204030204"/>
            </a:endParaRPr>
          </a:p>
        </p:txBody>
      </p:sp>
      <p:sp>
        <p:nvSpPr>
          <p:cNvPr id="6" name="Footer Placeholder 5"/>
          <p:cNvSpPr>
            <a:spLocks noGrp="1"/>
          </p:cNvSpPr>
          <p:nvPr>
            <p:ph type="ftr" sz="quarter" idx="11"/>
          </p:nvPr>
        </p:nvSpPr>
        <p:spPr>
          <a:xfrm>
            <a:off x="7020500" y="6400724"/>
            <a:ext cx="3240941" cy="365125"/>
          </a:xfrm>
          <a:prstGeom prst="rect">
            <a:avLst/>
          </a:prstGeom>
        </p:spPr>
        <p:txBody>
          <a:bodyPr/>
          <a:lstStyle/>
          <a:p>
            <a:pPr algn="l" fontAlgn="auto">
              <a:lnSpc>
                <a:spcPct val="100000"/>
              </a:lnSpc>
              <a:spcBef>
                <a:spcPts val="0"/>
              </a:spcBef>
              <a:spcAft>
                <a:spcPts val="0"/>
              </a:spcAft>
            </a:pPr>
            <a:r>
              <a:rPr lang="en-US" sz="1800" dirty="0" smtClean="0">
                <a:solidFill>
                  <a:prstClr val="white">
                    <a:lumMod val="50000"/>
                  </a:prstClr>
                </a:solidFill>
                <a:latin typeface="Calibri" panose="020F0502020204030204"/>
              </a:rPr>
              <a:t>Proprietary and Confidential</a:t>
            </a:r>
            <a:endParaRPr lang="en-US" sz="1800" dirty="0">
              <a:solidFill>
                <a:prstClr val="white">
                  <a:lumMod val="50000"/>
                </a:prstClr>
              </a:solidFill>
              <a:latin typeface="Calibri" panose="020F0502020204030204"/>
            </a:endParaRPr>
          </a:p>
        </p:txBody>
      </p:sp>
      <p:sp>
        <p:nvSpPr>
          <p:cNvPr id="8" name="Slide Number Placeholder 7"/>
          <p:cNvSpPr>
            <a:spLocks noGrp="1"/>
          </p:cNvSpPr>
          <p:nvPr>
            <p:ph type="sldNum" sz="quarter" idx="12"/>
          </p:nvPr>
        </p:nvSpPr>
        <p:spPr>
          <a:xfrm>
            <a:off x="7212805" y="162945"/>
            <a:ext cx="2160627" cy="365125"/>
          </a:xfrm>
          <a:prstGeom prst="rect">
            <a:avLst/>
          </a:prstGeom>
        </p:spPr>
        <p:txBody>
          <a:bodyPr/>
          <a:lstStyle/>
          <a:p>
            <a:pPr algn="l" fontAlgn="auto">
              <a:lnSpc>
                <a:spcPct val="100000"/>
              </a:lnSpc>
              <a:spcBef>
                <a:spcPts val="0"/>
              </a:spcBef>
              <a:spcAft>
                <a:spcPts val="0"/>
              </a:spcAft>
            </a:pPr>
            <a:fld id="{CCC40B8E-6D79-4604-8F47-CB61FCAC13A7}" type="slidenum">
              <a:rPr lang="en-US" sz="1800" smtClean="0">
                <a:solidFill>
                  <a:prstClr val="black">
                    <a:tint val="75000"/>
                  </a:prstClr>
                </a:solidFill>
                <a:latin typeface="Calibri" panose="020F0502020204030204"/>
              </a:rPr>
              <a:pPr algn="l" fontAlgn="auto">
                <a:lnSpc>
                  <a:spcPct val="100000"/>
                </a:lnSpc>
                <a:spcBef>
                  <a:spcPts val="0"/>
                </a:spcBef>
                <a:spcAft>
                  <a:spcPts val="0"/>
                </a:spcAft>
              </a:pPr>
              <a:t>‹#›</a:t>
            </a:fld>
            <a:endParaRPr lang="en-US" sz="1800" dirty="0">
              <a:solidFill>
                <a:prstClr val="black">
                  <a:tint val="75000"/>
                </a:prstClr>
              </a:solidFill>
              <a:latin typeface="Calibri" panose="020F0502020204030204"/>
            </a:endParaRPr>
          </a:p>
        </p:txBody>
      </p:sp>
    </p:spTree>
    <p:extLst>
      <p:ext uri="{BB962C8B-B14F-4D97-AF65-F5344CB8AC3E}">
        <p14:creationId xmlns:p14="http://schemas.microsoft.com/office/powerpoint/2010/main" val="99139983"/>
      </p:ext>
    </p:extLst>
  </p:cSld>
  <p:clrMapOvr>
    <a:masterClrMapping/>
  </p:clrMapOvr>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8" name="Footer Placeholder 4"/>
          <p:cNvSpPr>
            <a:spLocks noGrp="1"/>
          </p:cNvSpPr>
          <p:nvPr>
            <p:ph type="ftr" sz="quarter" idx="3"/>
          </p:nvPr>
        </p:nvSpPr>
        <p:spPr>
          <a:xfrm>
            <a:off x="7020500" y="6400720"/>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51" y="2977269"/>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44"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477507911"/>
      </p:ext>
    </p:extLst>
  </p:cSld>
  <p:clrMapOvr>
    <a:masterClrMapping/>
  </p:clrMapOvr>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141178428"/>
      </p:ext>
    </p:extLst>
  </p:cSld>
  <p:clrMapOvr>
    <a:masterClrMapping/>
  </p:clrMapOvr>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995557210"/>
      </p:ext>
    </p:extLst>
  </p:cSld>
  <p:clrMapOvr>
    <a:masterClrMapping/>
  </p:clrMapOvr>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3285897321"/>
      </p:ext>
    </p:extLst>
  </p:cSld>
  <p:clrMapOvr>
    <a:masterClrMapping/>
  </p:clrMapOvr>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535870489"/>
      </p:ext>
    </p:extLst>
  </p:cSld>
  <p:clrMapOvr>
    <a:masterClrMapping/>
  </p:clrMapOvr>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2290167551"/>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196"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3347444020"/>
      </p:ext>
    </p:extLst>
  </p:cSld>
  <p:clrMapOvr>
    <a:masterClrMapping/>
  </p:clrMapOvr>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408008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0054960"/>
      </p:ext>
    </p:extLst>
  </p:cSld>
  <p:clrMapOvr>
    <a:masterClrMapping/>
  </p:clrMapOvr>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009784957"/>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97702328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289534589"/>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85043650"/>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7957048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47"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56"/>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3915028868"/>
      </p:ext>
    </p:extLst>
  </p:cSld>
  <p:clrMapOvr>
    <a:masterClrMapping/>
  </p:clrMapOvr>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8" name="Footer Placeholder 4"/>
          <p:cNvSpPr>
            <a:spLocks noGrp="1"/>
          </p:cNvSpPr>
          <p:nvPr>
            <p:ph type="ftr" sz="quarter" idx="3"/>
          </p:nvPr>
        </p:nvSpPr>
        <p:spPr>
          <a:xfrm>
            <a:off x="7020500" y="6400716"/>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49" y="2977265"/>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41"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1250809576"/>
      </p:ext>
    </p:extLst>
  </p:cSld>
  <p:clrMapOvr>
    <a:masterClrMapping/>
  </p:clrMapOvr>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012711635"/>
      </p:ext>
    </p:extLst>
  </p:cSld>
  <p:clrMapOvr>
    <a:masterClrMapping/>
  </p:clrMapOvr>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111674971"/>
      </p:ext>
    </p:extLst>
  </p:cSld>
  <p:clrMapOvr>
    <a:masterClrMapping/>
  </p:clrMapOvr>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164917702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69352090"/>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204808872"/>
      </p:ext>
    </p:extLst>
  </p:cSld>
  <p:clrMapOvr>
    <a:masterClrMapping/>
  </p:clrMapOvr>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1487328141"/>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194"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3876801268"/>
      </p:ext>
    </p:extLst>
  </p:cSld>
  <p:clrMapOvr>
    <a:masterClrMapping/>
  </p:clrMapOvr>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298486568"/>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685797025"/>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5924319"/>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576444113"/>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402471061"/>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621419176"/>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38"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38" y="3706427"/>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40"/>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187542592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66485743"/>
      </p:ext>
    </p:extLst>
  </p:cSld>
  <p:clrMapOvr>
    <a:masterClrMapping/>
  </p:clrMapOvr>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38"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4179552260"/>
      </p:ext>
    </p:extLst>
  </p:cSld>
  <p:clrMapOvr>
    <a:masterClrMapping/>
  </p:clrMapOvr>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56718606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8962"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0"/>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1407779812"/>
      </p:ext>
    </p:extLst>
  </p:cSld>
  <p:clrMapOvr>
    <a:masterClrMapping/>
  </p:clrMapOvr>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9773293"/>
      </p:ext>
    </p:extLst>
  </p:cSld>
  <p:clrMapOvr>
    <a:masterClrMapping/>
  </p:clrMapOvr>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96681937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9986"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4"/>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25"/>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78" y="1470025"/>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4"/>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1443720978"/>
      </p:ext>
    </p:extLst>
  </p:cSld>
  <p:clrMapOvr>
    <a:masterClrMapping/>
  </p:clrMapOvr>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59"/>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59"/>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1026727329"/>
      </p:ext>
    </p:extLst>
  </p:cSld>
  <p:clrMapOvr>
    <a:masterClrMapping/>
  </p:clrMapOvr>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56300928"/>
      </p:ext>
    </p:extLst>
  </p:cSld>
  <p:clrMapOvr>
    <a:masterClrMapping/>
  </p:clrMapOvr>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3"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37"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31616177"/>
      </p:ext>
    </p:extLst>
  </p:cSld>
  <p:clrMapOvr>
    <a:masterClrMapping/>
  </p:clrMapOvr>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userDrawn="1">
  <p:cSld name="1_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prstClr val="black"/>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79522032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6302205"/>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6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50"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6318874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a:xfrm>
            <a:off x="660195" y="6356375"/>
            <a:ext cx="2160627" cy="365125"/>
          </a:xfrm>
          <a:prstGeom prst="rect">
            <a:avLst/>
          </a:prstGeom>
        </p:spPr>
        <p:txBody>
          <a:bodyPr/>
          <a:lstStyle/>
          <a:p>
            <a:pPr algn="l" fontAlgn="auto">
              <a:lnSpc>
                <a:spcPct val="100000"/>
              </a:lnSpc>
              <a:spcBef>
                <a:spcPts val="0"/>
              </a:spcBef>
              <a:spcAft>
                <a:spcPts val="0"/>
              </a:spcAft>
            </a:pPr>
            <a:endParaRPr lang="en-US" sz="1800" dirty="0">
              <a:solidFill>
                <a:prstClr val="black">
                  <a:tint val="75000"/>
                </a:prstClr>
              </a:solidFill>
              <a:latin typeface="Calibri" panose="020F0502020204030204"/>
            </a:endParaRPr>
          </a:p>
        </p:txBody>
      </p:sp>
      <p:sp>
        <p:nvSpPr>
          <p:cNvPr id="6" name="Footer Placeholder 5"/>
          <p:cNvSpPr>
            <a:spLocks noGrp="1"/>
          </p:cNvSpPr>
          <p:nvPr>
            <p:ph type="ftr" sz="quarter" idx="11"/>
          </p:nvPr>
        </p:nvSpPr>
        <p:spPr>
          <a:xfrm>
            <a:off x="7020500" y="6400736"/>
            <a:ext cx="3240941" cy="365125"/>
          </a:xfrm>
          <a:prstGeom prst="rect">
            <a:avLst/>
          </a:prstGeom>
        </p:spPr>
        <p:txBody>
          <a:bodyPr/>
          <a:lstStyle/>
          <a:p>
            <a:pPr algn="l" fontAlgn="auto">
              <a:lnSpc>
                <a:spcPct val="100000"/>
              </a:lnSpc>
              <a:spcBef>
                <a:spcPts val="0"/>
              </a:spcBef>
              <a:spcAft>
                <a:spcPts val="0"/>
              </a:spcAft>
            </a:pPr>
            <a:r>
              <a:rPr lang="en-US" sz="1800" dirty="0" smtClean="0">
                <a:solidFill>
                  <a:prstClr val="white">
                    <a:lumMod val="50000"/>
                  </a:prstClr>
                </a:solidFill>
                <a:latin typeface="Calibri" panose="020F0502020204030204"/>
              </a:rPr>
              <a:t>Proprietary and Confidential</a:t>
            </a:r>
            <a:endParaRPr lang="en-US" sz="1800" dirty="0">
              <a:solidFill>
                <a:prstClr val="white">
                  <a:lumMod val="50000"/>
                </a:prstClr>
              </a:solidFill>
              <a:latin typeface="Calibri" panose="020F0502020204030204"/>
            </a:endParaRPr>
          </a:p>
        </p:txBody>
      </p:sp>
      <p:sp>
        <p:nvSpPr>
          <p:cNvPr id="8" name="Slide Number Placeholder 7"/>
          <p:cNvSpPr>
            <a:spLocks noGrp="1"/>
          </p:cNvSpPr>
          <p:nvPr>
            <p:ph type="sldNum" sz="quarter" idx="12"/>
          </p:nvPr>
        </p:nvSpPr>
        <p:spPr>
          <a:xfrm>
            <a:off x="7212805" y="162945"/>
            <a:ext cx="2160627" cy="365125"/>
          </a:xfrm>
          <a:prstGeom prst="rect">
            <a:avLst/>
          </a:prstGeom>
        </p:spPr>
        <p:txBody>
          <a:bodyPr/>
          <a:lstStyle/>
          <a:p>
            <a:pPr algn="l" fontAlgn="auto">
              <a:lnSpc>
                <a:spcPct val="100000"/>
              </a:lnSpc>
              <a:spcBef>
                <a:spcPts val="0"/>
              </a:spcBef>
              <a:spcAft>
                <a:spcPts val="0"/>
              </a:spcAft>
            </a:pPr>
            <a:fld id="{CCC40B8E-6D79-4604-8F47-CB61FCAC13A7}" type="slidenum">
              <a:rPr lang="en-US" sz="1800" smtClean="0">
                <a:solidFill>
                  <a:prstClr val="black">
                    <a:tint val="75000"/>
                  </a:prstClr>
                </a:solidFill>
                <a:latin typeface="Calibri" panose="020F0502020204030204"/>
              </a:rPr>
              <a:pPr algn="l" fontAlgn="auto">
                <a:lnSpc>
                  <a:spcPct val="100000"/>
                </a:lnSpc>
                <a:spcBef>
                  <a:spcPts val="0"/>
                </a:spcBef>
                <a:spcAft>
                  <a:spcPts val="0"/>
                </a:spcAft>
              </a:pPr>
              <a:t>‹#›</a:t>
            </a:fld>
            <a:endParaRPr lang="en-US" sz="1800" dirty="0">
              <a:solidFill>
                <a:prstClr val="black">
                  <a:tint val="75000"/>
                </a:prstClr>
              </a:solidFill>
              <a:latin typeface="Calibri" panose="020F0502020204030204"/>
            </a:endParaRPr>
          </a:p>
        </p:txBody>
      </p:sp>
    </p:spTree>
    <p:extLst>
      <p:ext uri="{BB962C8B-B14F-4D97-AF65-F5344CB8AC3E}">
        <p14:creationId xmlns:p14="http://schemas.microsoft.com/office/powerpoint/2010/main" val="72263145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8" name="Footer Placeholder 4"/>
          <p:cNvSpPr>
            <a:spLocks noGrp="1"/>
          </p:cNvSpPr>
          <p:nvPr>
            <p:ph type="ftr" sz="quarter" idx="3"/>
          </p:nvPr>
        </p:nvSpPr>
        <p:spPr>
          <a:xfrm>
            <a:off x="7020500" y="6400738"/>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60" y="2977287"/>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53"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3501393294"/>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85602252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51"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2141625483"/>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477964836"/>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1351059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87493078"/>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12197334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202"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1156530735"/>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5316382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81640949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59594470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1892344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694132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641308265"/>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47565"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117157715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7022723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51"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64"/>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84594570"/>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51"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901976346"/>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687389290"/>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0545"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1012659779"/>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4595267"/>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4038070660"/>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1569"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116097093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1462695748"/>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51"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64"/>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482897592"/>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51"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3021713444"/>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4067329994"/>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3617"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47" y="1460500"/>
            <a:ext cx="8917803" cy="4633913"/>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300811400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0650031"/>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61254337"/>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451038865"/>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4641"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3554082773"/>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81" y="1457162"/>
            <a:ext cx="2480268"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2911965448"/>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84445923"/>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1_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fontAlgn="auto">
              <a:spcBef>
                <a:spcPts val="0"/>
              </a:spcBef>
              <a:spcAft>
                <a:spcPts val="0"/>
              </a:spcAft>
              <a:defRPr/>
            </a:pPr>
            <a:endParaRPr lang="es-ES"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ndParaRPr>
          </a:p>
        </p:txBody>
      </p:sp>
    </p:spTree>
    <p:extLst>
      <p:ext uri="{BB962C8B-B14F-4D97-AF65-F5344CB8AC3E}">
        <p14:creationId xmlns:p14="http://schemas.microsoft.com/office/powerpoint/2010/main" val="2913359401"/>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5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fld id="{B98CC7B8-F110-4D3A-ACF6-8C19E354A8EE}" type="slidenum">
              <a:rPr lang="es-ES_tradnl" sz="1200" b="1" smtClean="0">
                <a:solidFill>
                  <a:srgbClr val="FF0000"/>
                </a:solidFill>
                <a:latin typeface="Arial"/>
                <a:cs typeface="Arial"/>
              </a:rPr>
              <a:pPr algn="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7" y="646792"/>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5549632"/>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60215278"/>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51"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64"/>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1053701402"/>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51"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2600561919"/>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435084801"/>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6689"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27341746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622733038"/>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48589"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315776858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94203464"/>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148532229"/>
              </p:ext>
            </p:extLst>
          </p:nvPr>
        </p:nvGraphicFramePr>
        <p:xfrm>
          <a:off x="1601" y="1592"/>
          <a:ext cx="1587" cy="1587"/>
        </p:xfrm>
        <a:graphic>
          <a:graphicData uri="http://schemas.openxmlformats.org/presentationml/2006/ole">
            <mc:AlternateContent xmlns:mc="http://schemas.openxmlformats.org/markup-compatibility/2006">
              <mc:Choice xmlns:v="urn:schemas-microsoft-com:vml" Requires="v">
                <p:oleObj spid="_x0000_s157713"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01"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9"/>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2974776636"/>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931784245"/>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09620530"/>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7319655"/>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cxnSp>
        <p:nvCxnSpPr>
          <p:cNvPr id="3" name="Straight Connector 2"/>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13468602"/>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spTree>
    <p:extLst>
      <p:ext uri="{BB962C8B-B14F-4D97-AF65-F5344CB8AC3E}">
        <p14:creationId xmlns:p14="http://schemas.microsoft.com/office/powerpoint/2010/main" val="173660845"/>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1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15910893"/>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2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9"/>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143" b="1" smtClean="0">
                <a:solidFill>
                  <a:srgbClr val="FF0000"/>
                </a:solidFill>
                <a:latin typeface="Arial"/>
                <a:cs typeface="Arial"/>
              </a:rPr>
              <a:pPr algn="r">
                <a:lnSpc>
                  <a:spcPct val="100000"/>
                </a:lnSpc>
              </a:pPr>
              <a:t>‹#›</a:t>
            </a:fld>
            <a:endParaRPr lang="es-ES_tradnl" sz="1143"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1904" b="1">
                <a:latin typeface="Arial" panose="020B0604020202020204" pitchFamily="34" charset="0"/>
                <a:cs typeface="Arial" panose="020B0604020202020204" pitchFamily="34" charset="0"/>
              </a:defRPr>
            </a:lvl1pPr>
            <a:lvl2pPr marL="435346" indent="0">
              <a:buNone/>
              <a:defRPr/>
            </a:lvl2pPr>
            <a:lvl3pPr marL="870692" indent="0">
              <a:buNone/>
              <a:defRPr/>
            </a:lvl3pPr>
            <a:lvl4pPr marL="1306038" indent="0">
              <a:buNone/>
              <a:defRPr/>
            </a:lvl4pPr>
            <a:lvl5pPr marL="1741383"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89629551"/>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3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050773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136005970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4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46184651"/>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5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8464261"/>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6_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9"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60011378"/>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a:xfrm>
            <a:off x="660195" y="6356373"/>
            <a:ext cx="2160627" cy="365125"/>
          </a:xfrm>
          <a:prstGeom prst="rect">
            <a:avLst/>
          </a:prstGeom>
        </p:spPr>
        <p:txBody>
          <a:bodyPr/>
          <a:lstStyle/>
          <a:p>
            <a:pPr algn="l" fontAlgn="auto">
              <a:lnSpc>
                <a:spcPct val="100000"/>
              </a:lnSpc>
              <a:spcBef>
                <a:spcPts val="0"/>
              </a:spcBef>
              <a:spcAft>
                <a:spcPts val="0"/>
              </a:spcAft>
            </a:pPr>
            <a:endParaRPr lang="en-US" sz="1800" dirty="0">
              <a:solidFill>
                <a:prstClr val="black">
                  <a:tint val="75000"/>
                </a:prstClr>
              </a:solidFill>
              <a:latin typeface="Calibri" panose="020F0502020204030204"/>
            </a:endParaRPr>
          </a:p>
        </p:txBody>
      </p:sp>
      <p:sp>
        <p:nvSpPr>
          <p:cNvPr id="6" name="Footer Placeholder 5"/>
          <p:cNvSpPr>
            <a:spLocks noGrp="1"/>
          </p:cNvSpPr>
          <p:nvPr>
            <p:ph type="ftr" sz="quarter" idx="11"/>
          </p:nvPr>
        </p:nvSpPr>
        <p:spPr>
          <a:xfrm>
            <a:off x="7020500" y="6400734"/>
            <a:ext cx="3240941" cy="365125"/>
          </a:xfrm>
          <a:prstGeom prst="rect">
            <a:avLst/>
          </a:prstGeom>
        </p:spPr>
        <p:txBody>
          <a:bodyPr/>
          <a:lstStyle/>
          <a:p>
            <a:pPr algn="l" fontAlgn="auto">
              <a:lnSpc>
                <a:spcPct val="100000"/>
              </a:lnSpc>
              <a:spcBef>
                <a:spcPts val="0"/>
              </a:spcBef>
              <a:spcAft>
                <a:spcPts val="0"/>
              </a:spcAft>
            </a:pPr>
            <a:r>
              <a:rPr lang="en-US" sz="1800" dirty="0" smtClean="0">
                <a:solidFill>
                  <a:prstClr val="white">
                    <a:lumMod val="50000"/>
                  </a:prstClr>
                </a:solidFill>
                <a:latin typeface="Calibri" panose="020F0502020204030204"/>
              </a:rPr>
              <a:t>Proprietary and Confidential</a:t>
            </a:r>
            <a:endParaRPr lang="en-US" sz="1800" dirty="0">
              <a:solidFill>
                <a:prstClr val="white">
                  <a:lumMod val="50000"/>
                </a:prstClr>
              </a:solidFill>
              <a:latin typeface="Calibri" panose="020F0502020204030204"/>
            </a:endParaRPr>
          </a:p>
        </p:txBody>
      </p:sp>
      <p:sp>
        <p:nvSpPr>
          <p:cNvPr id="8" name="Slide Number Placeholder 7"/>
          <p:cNvSpPr>
            <a:spLocks noGrp="1"/>
          </p:cNvSpPr>
          <p:nvPr>
            <p:ph type="sldNum" sz="quarter" idx="12"/>
          </p:nvPr>
        </p:nvSpPr>
        <p:spPr>
          <a:xfrm>
            <a:off x="7212805" y="162945"/>
            <a:ext cx="2160627" cy="365125"/>
          </a:xfrm>
          <a:prstGeom prst="rect">
            <a:avLst/>
          </a:prstGeom>
        </p:spPr>
        <p:txBody>
          <a:bodyPr/>
          <a:lstStyle/>
          <a:p>
            <a:pPr algn="l" fontAlgn="auto">
              <a:lnSpc>
                <a:spcPct val="100000"/>
              </a:lnSpc>
              <a:spcBef>
                <a:spcPts val="0"/>
              </a:spcBef>
              <a:spcAft>
                <a:spcPts val="0"/>
              </a:spcAft>
            </a:pPr>
            <a:fld id="{CCC40B8E-6D79-4604-8F47-CB61FCAC13A7}" type="slidenum">
              <a:rPr lang="en-US" sz="1800" smtClean="0">
                <a:solidFill>
                  <a:prstClr val="black">
                    <a:tint val="75000"/>
                  </a:prstClr>
                </a:solidFill>
                <a:latin typeface="Calibri" panose="020F0502020204030204"/>
              </a:rPr>
              <a:pPr algn="l" fontAlgn="auto">
                <a:lnSpc>
                  <a:spcPct val="100000"/>
                </a:lnSpc>
                <a:spcBef>
                  <a:spcPts val="0"/>
                </a:spcBef>
                <a:spcAft>
                  <a:spcPts val="0"/>
                </a:spcAft>
              </a:pPr>
              <a:t>‹#›</a:t>
            </a:fld>
            <a:endParaRPr lang="en-US" sz="1800" dirty="0">
              <a:solidFill>
                <a:prstClr val="black">
                  <a:tint val="75000"/>
                </a:prstClr>
              </a:solidFill>
              <a:latin typeface="Calibri" panose="020F0502020204030204"/>
            </a:endParaRPr>
          </a:p>
        </p:txBody>
      </p:sp>
    </p:spTree>
    <p:extLst>
      <p:ext uri="{BB962C8B-B14F-4D97-AF65-F5344CB8AC3E}">
        <p14:creationId xmlns:p14="http://schemas.microsoft.com/office/powerpoint/2010/main" val="2800175148"/>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8" name="Footer Placeholder 4"/>
          <p:cNvSpPr>
            <a:spLocks noGrp="1"/>
          </p:cNvSpPr>
          <p:nvPr>
            <p:ph type="ftr" sz="quarter" idx="3"/>
          </p:nvPr>
        </p:nvSpPr>
        <p:spPr>
          <a:xfrm>
            <a:off x="7020500" y="6400734"/>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58" y="2977283"/>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51"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756949525"/>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91804705"/>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714207613"/>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3261870006"/>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643084075"/>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3194685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2" name="Rectangle 1"/>
          <p:cNvSpPr/>
          <p:nvPr userDrawn="1"/>
        </p:nvSpPr>
        <p:spPr>
          <a:xfrm>
            <a:off x="0" y="0"/>
            <a:ext cx="9602788"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200" dirty="0" smtClean="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9001722"/>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202"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527201370"/>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417361108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419615338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0442233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04830538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34247134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35115076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7" name="Picture 6"/>
          <p:cNvPicPr/>
          <p:nvPr userDrawn="1"/>
        </p:nvPicPr>
        <p:blipFill rotWithShape="1">
          <a:blip r:embed="rId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8" name="Footer Placeholder 4"/>
          <p:cNvSpPr>
            <a:spLocks noGrp="1"/>
          </p:cNvSpPr>
          <p:nvPr>
            <p:ph type="ftr" sz="quarter" idx="3"/>
          </p:nvPr>
        </p:nvSpPr>
        <p:spPr>
          <a:xfrm>
            <a:off x="7020500" y="6400732"/>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10" name="Text Placeholder 9"/>
          <p:cNvSpPr>
            <a:spLocks noGrp="1"/>
          </p:cNvSpPr>
          <p:nvPr>
            <p:ph type="body" sz="quarter" idx="10"/>
          </p:nvPr>
        </p:nvSpPr>
        <p:spPr>
          <a:xfrm>
            <a:off x="597257" y="2977281"/>
            <a:ext cx="8724485" cy="435013"/>
          </a:xfrm>
          <a:prstGeom prst="rect">
            <a:avLst/>
          </a:prstGeom>
        </p:spPr>
        <p:txBody>
          <a:bodyPr/>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1" name="Rectangle 10"/>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2" name="Rectangle 11"/>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14" name="Text Placeholder 13"/>
          <p:cNvSpPr>
            <a:spLocks noGrp="1"/>
          </p:cNvSpPr>
          <p:nvPr>
            <p:ph type="body" sz="quarter" idx="11"/>
          </p:nvPr>
        </p:nvSpPr>
        <p:spPr>
          <a:xfrm>
            <a:off x="596850" y="3387726"/>
            <a:ext cx="7261051" cy="495377"/>
          </a:xfrm>
          <a:prstGeom prst="rect">
            <a:avLst/>
          </a:prstGeom>
        </p:spPr>
        <p:txBody>
          <a:bodyPr/>
          <a:lstStyle>
            <a:lvl1pPr marL="0" indent="0">
              <a:buNone/>
              <a:defRPr sz="2000" b="1">
                <a:latin typeface="Arial" panose="020B0604020202020204" pitchFamily="34" charset="0"/>
                <a:cs typeface="Arial" panose="020B0604020202020204" pitchFamily="34" charset="0"/>
              </a:defRPr>
            </a:lvl1pPr>
            <a:lvl2pPr marL="457200" indent="0">
              <a:buNone/>
              <a:defRPr sz="2000" b="1">
                <a:latin typeface="Arial" panose="020B0604020202020204" pitchFamily="34" charset="0"/>
                <a:cs typeface="Arial" panose="020B0604020202020204" pitchFamily="34" charset="0"/>
              </a:defRPr>
            </a:lvl2pPr>
            <a:lvl3pPr marL="914400" indent="0">
              <a:buNone/>
              <a:defRPr sz="2000" b="1">
                <a:latin typeface="Arial" panose="020B0604020202020204" pitchFamily="34" charset="0"/>
                <a:cs typeface="Arial" panose="020B0604020202020204" pitchFamily="34" charset="0"/>
              </a:defRPr>
            </a:lvl3pPr>
            <a:lvl4pPr marL="1371600" indent="0">
              <a:buNone/>
              <a:defRPr sz="2000" b="1">
                <a:latin typeface="Arial" panose="020B0604020202020204" pitchFamily="34" charset="0"/>
                <a:cs typeface="Arial" panose="020B0604020202020204" pitchFamily="34" charset="0"/>
              </a:defRPr>
            </a:lvl4pPr>
            <a:lvl5pPr marL="1828800" indent="0">
              <a:buNone/>
              <a:defRPr sz="2000" b="1">
                <a:latin typeface="Arial" panose="020B0604020202020204" pitchFamily="34" charset="0"/>
                <a:cs typeface="Arial" panose="020B0604020202020204" pitchFamily="34" charset="0"/>
              </a:defRPr>
            </a:lvl5pPr>
          </a:lstStyle>
          <a:p>
            <a:pPr lvl="0"/>
            <a:r>
              <a:rPr lang="en-US" dirty="0" smtClean="0"/>
              <a:t>Click to edit Master text styles</a:t>
            </a:r>
          </a:p>
        </p:txBody>
      </p:sp>
      <p:sp>
        <p:nvSpPr>
          <p:cNvPr id="16" name="Text Placeholder 15"/>
          <p:cNvSpPr>
            <a:spLocks noGrp="1"/>
          </p:cNvSpPr>
          <p:nvPr>
            <p:ph type="body" sz="quarter" idx="12" hasCustomPrompt="1"/>
          </p:nvPr>
        </p:nvSpPr>
        <p:spPr>
          <a:xfrm>
            <a:off x="596839" y="4079063"/>
            <a:ext cx="5714220" cy="429008"/>
          </a:xfrm>
          <a:prstGeom prst="rect">
            <a:avLst/>
          </a:prstGeom>
        </p:spPr>
        <p:txBody>
          <a:bodyPr/>
          <a:lstStyle>
            <a:lvl1pPr marL="0" indent="0">
              <a:buNone/>
              <a:defRPr sz="1800" b="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Date</a:t>
            </a:r>
          </a:p>
        </p:txBody>
      </p:sp>
    </p:spTree>
    <p:extLst>
      <p:ext uri="{BB962C8B-B14F-4D97-AF65-F5344CB8AC3E}">
        <p14:creationId xmlns:p14="http://schemas.microsoft.com/office/powerpoint/2010/main" val="2342923877"/>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Master Layout Content Slide">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356840"/>
            <a:ext cx="9150130" cy="335857"/>
          </a:xfrm>
          <a:prstGeom prst="rect">
            <a:avLst/>
          </a:prstGeom>
        </p:spPr>
        <p:txBody>
          <a:bodyPr/>
          <a:lstStyle>
            <a:lvl1pPr>
              <a:defRPr sz="2400" b="1">
                <a:solidFill>
                  <a:schemeClr val="tx1"/>
                </a:solidFill>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6" name="Text Placeholder 5"/>
          <p:cNvSpPr>
            <a:spLocks noGrp="1"/>
          </p:cNvSpPr>
          <p:nvPr>
            <p:ph type="body" sz="quarter" idx="10"/>
          </p:nvPr>
        </p:nvSpPr>
        <p:spPr bwMode="gray">
          <a:xfrm>
            <a:off x="188519" y="1124745"/>
            <a:ext cx="9150130" cy="4968552"/>
          </a:xfrm>
          <a:prstGeom prst="rect">
            <a:avLst/>
          </a:prstGeom>
        </p:spPr>
        <p:txBody>
          <a:bodyPr/>
          <a:lstStyle>
            <a:lvl1pPr>
              <a:defRPr sz="1800">
                <a:latin typeface="Arial" panose="020B0604020202020204" pitchFamily="34" charset="0"/>
                <a:cs typeface="Arial" panose="020B0604020202020204" pitchFamily="34" charset="0"/>
              </a:defRPr>
            </a:lvl1pPr>
            <a:lvl2pPr>
              <a:defRPr sz="14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Date Placeholder 1"/>
          <p:cNvSpPr>
            <a:spLocks noGrp="1"/>
          </p:cNvSpPr>
          <p:nvPr>
            <p:ph type="dt" sz="half" idx="11"/>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2"/>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3"/>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252853963"/>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ntent Slide with Header Text">
    <p:spTree>
      <p:nvGrpSpPr>
        <p:cNvPr id="1" name=""/>
        <p:cNvGrpSpPr/>
        <p:nvPr/>
      </p:nvGrpSpPr>
      <p:grpSpPr>
        <a:xfrm>
          <a:off x="0" y="0"/>
          <a:ext cx="0" cy="0"/>
          <a:chOff x="0" y="0"/>
          <a:chExt cx="0" cy="0"/>
        </a:xfrm>
      </p:grpSpPr>
      <p:sp>
        <p:nvSpPr>
          <p:cNvPr id="15" name="Title 14"/>
          <p:cNvSpPr>
            <a:spLocks noGrp="1"/>
          </p:cNvSpPr>
          <p:nvPr>
            <p:ph type="title"/>
          </p:nvPr>
        </p:nvSpPr>
        <p:spPr bwMode="gray">
          <a:xfrm>
            <a:off x="188519" y="285750"/>
            <a:ext cx="9150130" cy="406946"/>
          </a:xfrm>
          <a:prstGeom prst="rect">
            <a:avLst/>
          </a:prstGeom>
        </p:spPr>
        <p:txBody>
          <a:bodyPr/>
          <a:lstStyle>
            <a:lvl1pPr>
              <a:defRPr sz="2400">
                <a:latin typeface="Arial" panose="020B0604020202020204" pitchFamily="34" charset="0"/>
                <a:cs typeface="Arial" panose="020B0604020202020204" pitchFamily="34" charset="0"/>
              </a:defRPr>
            </a:lvl1pPr>
          </a:lstStyle>
          <a:p>
            <a:pPr lvl="0"/>
            <a:r>
              <a:rPr lang="en-US" dirty="0" smtClean="0"/>
              <a:t>Click to edit Master title style</a:t>
            </a:r>
            <a:endParaRPr lang="en-GB" dirty="0"/>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4" name="Slide Number Placeholder 3"/>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885958631"/>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4837288"/>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Content Slide - no logo">
    <p:spTree>
      <p:nvGrpSpPr>
        <p:cNvPr id="1" name=""/>
        <p:cNvGrpSpPr/>
        <p:nvPr/>
      </p:nvGrpSpPr>
      <p:grpSpPr>
        <a:xfrm>
          <a:off x="0" y="0"/>
          <a:ext cx="0" cy="0"/>
          <a:chOff x="0" y="0"/>
          <a:chExt cx="0" cy="0"/>
        </a:xfrm>
      </p:grpSpPr>
      <p:cxnSp>
        <p:nvCxnSpPr>
          <p:cNvPr id="4" name="Straight Connector 3"/>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10" name="Rectangle 9"/>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11" name="Rectangle 10"/>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5" name="Slide Number Placeholder 4"/>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
        <p:nvSpPr>
          <p:cNvPr id="12" name="Title 11"/>
          <p:cNvSpPr>
            <a:spLocks noGrp="1"/>
          </p:cNvSpPr>
          <p:nvPr>
            <p:ph type="title"/>
          </p:nvPr>
        </p:nvSpPr>
        <p:spPr>
          <a:xfrm>
            <a:off x="303676" y="365127"/>
            <a:ext cx="8638920" cy="367565"/>
          </a:xfrm>
          <a:prstGeom prst="rect">
            <a:avLst/>
          </a:prstGeom>
        </p:spPr>
        <p:txBody>
          <a:bodyPr/>
          <a:lstStyle>
            <a:lvl1pPr>
              <a:defRPr sz="2400">
                <a:latin typeface="Arial" panose="020B0604020202020204" pitchFamily="34" charset="0"/>
                <a:cs typeface="Arial" panose="020B0604020202020204" pitchFamily="34" charset="0"/>
              </a:defRPr>
            </a:lvl1pPr>
          </a:lstStyle>
          <a:p>
            <a:r>
              <a:rPr lang="en-US" smtClean="0"/>
              <a:t>Click to edit Master title style</a:t>
            </a:r>
            <a:endParaRPr lang="en-US"/>
          </a:p>
        </p:txBody>
      </p:sp>
    </p:spTree>
    <p:extLst>
      <p:ext uri="{BB962C8B-B14F-4D97-AF65-F5344CB8AC3E}">
        <p14:creationId xmlns:p14="http://schemas.microsoft.com/office/powerpoint/2010/main" val="3626601911"/>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ntent Slide - no header text">
    <p:spTree>
      <p:nvGrpSpPr>
        <p:cNvPr id="1" name=""/>
        <p:cNvGrpSpPr/>
        <p:nvPr/>
      </p:nvGrpSpPr>
      <p:grpSpPr>
        <a:xfrm>
          <a:off x="0" y="0"/>
          <a:ext cx="0" cy="0"/>
          <a:chOff x="0" y="0"/>
          <a:chExt cx="0" cy="0"/>
        </a:xfrm>
      </p:grpSpPr>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
        <p:nvSpPr>
          <p:cNvPr id="5" name="Date Placeholder 4"/>
          <p:cNvSpPr>
            <a:spLocks noGrp="1"/>
          </p:cNvSpPr>
          <p:nvPr>
            <p:ph type="dt" sz="half" idx="10"/>
          </p:nvPr>
        </p:nvSpPr>
        <p:spPr/>
        <p:txBody>
          <a:bodyPr/>
          <a:lstStyle/>
          <a:p>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
        <p:nvSpPr>
          <p:cNvPr id="8" name="Slide Number Placeholder 7"/>
          <p:cNvSpPr>
            <a:spLocks noGrp="1"/>
          </p:cNvSpPr>
          <p:nvPr>
            <p:ph type="sldNum" sz="quarter" idx="12"/>
          </p:nvPr>
        </p:nvSpPr>
        <p:spPr/>
        <p:txBody>
          <a:bodyPr/>
          <a:lstStyle/>
          <a:p>
            <a:fld id="{CCC40B8E-6D79-4604-8F47-CB61FCAC13A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782085576"/>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Back Cover">
    <p:spTree>
      <p:nvGrpSpPr>
        <p:cNvPr id="1" name=""/>
        <p:cNvGrpSpPr/>
        <p:nvPr/>
      </p:nvGrpSpPr>
      <p:grpSpPr>
        <a:xfrm>
          <a:off x="0" y="0"/>
          <a:ext cx="0" cy="0"/>
          <a:chOff x="0" y="0"/>
          <a:chExt cx="0" cy="0"/>
        </a:xfrm>
      </p:grpSpPr>
      <p:pic>
        <p:nvPicPr>
          <p:cNvPr id="7" name="Picture 6" descr="sant_consumer-USA_positivo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17050" y="3069270"/>
            <a:ext cx="2368688" cy="651388"/>
          </a:xfrm>
          <a:prstGeom prst="rect">
            <a:avLst/>
          </a:prstGeom>
        </p:spPr>
      </p:pic>
      <p:sp>
        <p:nvSpPr>
          <p:cNvPr id="6" name="Rectangle 5"/>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8" name="Rectangle 7"/>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Tree>
    <p:extLst>
      <p:ext uri="{BB962C8B-B14F-4D97-AF65-F5344CB8AC3E}">
        <p14:creationId xmlns:p14="http://schemas.microsoft.com/office/powerpoint/2010/main" val="52877840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4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0419" y="3886200"/>
            <a:ext cx="6721952" cy="1752600"/>
          </a:xfrm>
          <a:prstGeom prst="rect">
            <a:avLst/>
          </a:prstGeom>
        </p:spPr>
        <p:txBody>
          <a:bodyPr/>
          <a:lstStyle>
            <a:lvl1pPr marL="0" indent="0" algn="ctr">
              <a:buNone/>
              <a:defRPr/>
            </a:lvl1pPr>
            <a:lvl2pPr marL="457123" indent="0" algn="ctr">
              <a:buNone/>
              <a:defRPr/>
            </a:lvl2pPr>
            <a:lvl3pPr marL="914246" indent="0" algn="ctr">
              <a:buNone/>
              <a:defRPr/>
            </a:lvl3pPr>
            <a:lvl4pPr marL="1371369" indent="0" algn="ctr">
              <a:buNone/>
              <a:defRPr/>
            </a:lvl4pPr>
            <a:lvl5pPr marL="1828492" indent="0" algn="ctr">
              <a:buNone/>
              <a:defRPr/>
            </a:lvl5pPr>
            <a:lvl6pPr marL="2285615" indent="0" algn="ctr">
              <a:buNone/>
              <a:defRPr/>
            </a:lvl6pPr>
            <a:lvl7pPr marL="2742737" indent="0" algn="ctr">
              <a:buNone/>
              <a:defRPr/>
            </a:lvl7pPr>
            <a:lvl8pPr marL="3199861" indent="0" algn="ctr">
              <a:buNone/>
              <a:defRPr/>
            </a:lvl8pPr>
            <a:lvl9pPr marL="3656984" indent="0" algn="ctr">
              <a:buNone/>
              <a:defRPr/>
            </a:lvl9pPr>
          </a:lstStyle>
          <a:p>
            <a:r>
              <a:rPr lang="en-US" smtClean="0"/>
              <a:t>Click to edit Master subtitle style</a:t>
            </a:r>
            <a:endParaRPr lang="en-US"/>
          </a:p>
        </p:txBody>
      </p:sp>
      <p:sp>
        <p:nvSpPr>
          <p:cNvPr id="5" name="Title 4"/>
          <p:cNvSpPr>
            <a:spLocks noGrp="1"/>
          </p:cNvSpPr>
          <p:nvPr>
            <p:ph type="title"/>
          </p:nvPr>
        </p:nvSpPr>
        <p:spPr>
          <a:xfrm>
            <a:off x="660202" y="365126"/>
            <a:ext cx="828240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3541510190"/>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80264678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713829900"/>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381468073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268611962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2F51EA02-F08F-4EEA-8394-C569A976941D}" type="datetime1">
              <a:rPr lang="en-US" smtClean="0">
                <a:solidFill>
                  <a:prstClr val="black">
                    <a:tint val="75000"/>
                  </a:prstClr>
                </a:solidFill>
              </a:rPr>
              <a:pPr/>
              <a:t>6/21/2016</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solidFill>
                  <a:schemeClr val="bg1">
                    <a:lumMod val="50000"/>
                  </a:schemeClr>
                </a:solidFill>
              </a:defRPr>
            </a:lvl1pPr>
          </a:lstStyle>
          <a:p>
            <a:r>
              <a:rPr lang="en-US" smtClean="0">
                <a:solidFill>
                  <a:prstClr val="white">
                    <a:lumMod val="50000"/>
                  </a:prstClr>
                </a:solidFill>
              </a:rPr>
              <a:t>Proprietary and Confidential</a:t>
            </a:r>
            <a:endParaRPr lang="en-US" dirty="0">
              <a:solidFill>
                <a:prstClr val="white">
                  <a:lumMod val="50000"/>
                </a:prstClr>
              </a:solidFill>
            </a:endParaRPr>
          </a:p>
        </p:txBody>
      </p:sp>
      <p:cxnSp>
        <p:nvCxnSpPr>
          <p:cNvPr id="7" name="Straight Connector 6"/>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419392748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47"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56"/>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227518685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 name="Slide Number Placeholder 3"/>
          <p:cNvSpPr txBox="1">
            <a:spLocks/>
          </p:cNvSpPr>
          <p:nvPr userDrawn="1"/>
        </p:nvSpPr>
        <p:spPr>
          <a:xfrm>
            <a:off x="8422112" y="114825"/>
            <a:ext cx="913599" cy="457200"/>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800" smtClean="0">
                <a:solidFill>
                  <a:prstClr val="black">
                    <a:lumMod val="65000"/>
                    <a:lumOff val="35000"/>
                  </a:prstClr>
                </a:solidFill>
                <a:latin typeface="Arial"/>
                <a:cs typeface="Arial"/>
              </a:rPr>
              <a:pPr algn="r">
                <a:lnSpc>
                  <a:spcPct val="100000"/>
                </a:lnSpc>
              </a:pPr>
              <a:t>‹#›</a:t>
            </a:fld>
            <a:endParaRPr lang="es-ES_tradnl" sz="1800" dirty="0">
              <a:solidFill>
                <a:prstClr val="black">
                  <a:lumMod val="65000"/>
                  <a:lumOff val="35000"/>
                </a:prstClr>
              </a:solidFill>
              <a:latin typeface="Arial"/>
              <a:cs typeface="Arial"/>
            </a:endParaRPr>
          </a:p>
        </p:txBody>
      </p:sp>
      <p:cxnSp>
        <p:nvCxnSpPr>
          <p:cNvPr id="3" name="Straight Connector 2"/>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spTree>
    <p:extLst>
      <p:ext uri="{BB962C8B-B14F-4D97-AF65-F5344CB8AC3E}">
        <p14:creationId xmlns:p14="http://schemas.microsoft.com/office/powerpoint/2010/main" val="155429923"/>
      </p:ext>
    </p:extLst>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47"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1303266894"/>
      </p:ext>
    </p:extLst>
  </p:cSld>
  <p:clrMapOvr>
    <a:masterClrMapping/>
  </p:clrMapOvr>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1198678131"/>
              </p:ext>
            </p:extLst>
          </p:nvPr>
        </p:nvGraphicFramePr>
        <p:xfrm>
          <a:off x="1597" y="1592"/>
          <a:ext cx="1587" cy="1587"/>
        </p:xfrm>
        <a:graphic>
          <a:graphicData uri="http://schemas.openxmlformats.org/presentationml/2006/ole">
            <mc:AlternateContent xmlns:mc="http://schemas.openxmlformats.org/markup-compatibility/2006">
              <mc:Choice xmlns:v="urn:schemas-microsoft-com:vml" Requires="v">
                <p:oleObj spid="_x0000_s162830"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97"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2425030740"/>
      </p:ext>
    </p:extLst>
  </p:cSld>
  <p:clrMapOvr>
    <a:masterClrMapping/>
  </p:clrMapOvr>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4053507"/>
      </p:ext>
    </p:extLst>
  </p:cSld>
  <p:clrMapOvr>
    <a:masterClrMapping/>
  </p:clrMapOvr>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1524781706"/>
              </p:ext>
            </p:extLst>
          </p:nvPr>
        </p:nvGraphicFramePr>
        <p:xfrm>
          <a:off x="1597" y="1592"/>
          <a:ext cx="1587" cy="1587"/>
        </p:xfrm>
        <a:graphic>
          <a:graphicData uri="http://schemas.openxmlformats.org/presentationml/2006/ole">
            <mc:AlternateContent xmlns:mc="http://schemas.openxmlformats.org/markup-compatibility/2006">
              <mc:Choice xmlns:v="urn:schemas-microsoft-com:vml" Requires="v">
                <p:oleObj spid="_x0000_s163854"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97"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1"/>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1"/>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3201315914"/>
      </p:ext>
    </p:extLst>
  </p:cSld>
  <p:clrMapOvr>
    <a:masterClrMapping/>
  </p:clrMapOvr>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3 &amp; 1/3  Layout">
    <p:spTree>
      <p:nvGrpSpPr>
        <p:cNvPr id="1" name=""/>
        <p:cNvGrpSpPr/>
        <p:nvPr/>
      </p:nvGrpSpPr>
      <p:grpSpPr>
        <a:xfrm>
          <a:off x="0" y="0"/>
          <a:ext cx="0" cy="0"/>
          <a:chOff x="0" y="0"/>
          <a:chExt cx="0" cy="0"/>
        </a:xfrm>
      </p:grpSpPr>
      <p:sp>
        <p:nvSpPr>
          <p:cNvPr id="4" name="Content Placeholder 2"/>
          <p:cNvSpPr>
            <a:spLocks noGrp="1"/>
          </p:cNvSpPr>
          <p:nvPr>
            <p:ph sz="quarter" idx="10" hasCustomPrompt="1"/>
          </p:nvPr>
        </p:nvSpPr>
        <p:spPr>
          <a:xfrm>
            <a:off x="6785970" y="1457162"/>
            <a:ext cx="2391695"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6" name="Content Placeholder 2"/>
          <p:cNvSpPr>
            <a:spLocks noGrp="1"/>
          </p:cNvSpPr>
          <p:nvPr>
            <p:ph sz="quarter" idx="12" hasCustomPrompt="1"/>
          </p:nvPr>
        </p:nvSpPr>
        <p:spPr>
          <a:xfrm>
            <a:off x="348435" y="1457162"/>
            <a:ext cx="5837361" cy="4614865"/>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
        <p:nvSpPr>
          <p:cNvPr id="7"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Tree>
    <p:extLst>
      <p:ext uri="{BB962C8B-B14F-4D97-AF65-F5344CB8AC3E}">
        <p14:creationId xmlns:p14="http://schemas.microsoft.com/office/powerpoint/2010/main" val="1448964596"/>
      </p:ext>
    </p:extLst>
  </p:cSld>
  <p:clrMapOvr>
    <a:masterClrMapping/>
  </p:clrMapOvr>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
        <p:nvSpPr>
          <p:cNvPr id="10" name="Text Placeholder 9"/>
          <p:cNvSpPr>
            <a:spLocks noGrp="1"/>
          </p:cNvSpPr>
          <p:nvPr>
            <p:ph type="body" sz="quarter" idx="10" hasCustomPrompt="1"/>
          </p:nvPr>
        </p:nvSpPr>
        <p:spPr>
          <a:xfrm>
            <a:off x="348437" y="2897188"/>
            <a:ext cx="8549149" cy="349250"/>
          </a:xfrm>
          <a:prstGeom prst="rect">
            <a:avLst/>
          </a:prstGeom>
        </p:spPr>
        <p:txBody>
          <a:bodyPr lIns="0" rIns="163449"/>
          <a:lstStyle>
            <a:lvl1pPr marL="0" indent="0">
              <a:buNone/>
              <a:defRPr sz="2400" b="1">
                <a:solidFill>
                  <a:srgbClr val="FF0000"/>
                </a:solidFill>
                <a:latin typeface="Arial" panose="020B0604020202020204" pitchFamily="34" charset="0"/>
                <a:cs typeface="Arial" panose="020B0604020202020204" pitchFamily="34" charset="0"/>
              </a:defRPr>
            </a:lvl1pPr>
          </a:lstStyle>
          <a:p>
            <a:pPr lvl="0"/>
            <a:r>
              <a:rPr lang="en-US" b="1" dirty="0" smtClean="0">
                <a:solidFill>
                  <a:srgbClr val="FF0000"/>
                </a:solidFill>
                <a:latin typeface="Arial"/>
                <a:cs typeface="Arial"/>
              </a:rPr>
              <a:t>SHUSA COMMITTEE/BOARD (Arial 24pt Bold/Red)</a:t>
            </a:r>
            <a:endParaRPr lang="en-GB" dirty="0"/>
          </a:p>
        </p:txBody>
      </p:sp>
      <p:sp>
        <p:nvSpPr>
          <p:cNvPr id="11" name="Text Placeholder 9"/>
          <p:cNvSpPr>
            <a:spLocks noGrp="1"/>
          </p:cNvSpPr>
          <p:nvPr>
            <p:ph type="body" sz="quarter" idx="11" hasCustomPrompt="1"/>
          </p:nvPr>
        </p:nvSpPr>
        <p:spPr>
          <a:xfrm>
            <a:off x="355947" y="3275665"/>
            <a:ext cx="8541647" cy="349250"/>
          </a:xfrm>
          <a:prstGeom prst="rect">
            <a:avLst/>
          </a:prstGeom>
        </p:spPr>
        <p:txBody>
          <a:bodyPr lIns="0" rIns="199453"/>
          <a:lstStyle>
            <a:lvl1pPr marL="0" marR="0" indent="0" algn="l" defTabSz="457200" rtl="0" eaLnBrk="1" fontAlgn="auto" latinLnBrk="0" hangingPunct="1">
              <a:lnSpc>
                <a:spcPct val="100000"/>
              </a:lnSpc>
              <a:spcBef>
                <a:spcPct val="20000"/>
              </a:spcBef>
              <a:spcAft>
                <a:spcPts val="0"/>
              </a:spcAft>
              <a:buClrTx/>
              <a:buSzTx/>
              <a:buFont typeface="Arial"/>
              <a:buNone/>
              <a:tabLst/>
              <a:defRPr sz="2000" b="1">
                <a:solidFill>
                  <a:schemeClr val="tx1"/>
                </a:solidFill>
                <a:latin typeface="Arial" panose="020B0604020202020204" pitchFamily="34" charset="0"/>
                <a:cs typeface="Arial" panose="020B0604020202020204" pitchFamily="34" charset="0"/>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GB" dirty="0" smtClean="0"/>
              <a:t>Title of Presentation </a:t>
            </a:r>
            <a:r>
              <a:rPr lang="en-US" sz="2000" b="1" dirty="0" smtClean="0">
                <a:solidFill>
                  <a:prstClr val="black"/>
                </a:solidFill>
                <a:latin typeface="Arial" panose="020B0604020202020204" pitchFamily="34" charset="0"/>
                <a:cs typeface="Arial" panose="020B0604020202020204" pitchFamily="34" charset="0"/>
              </a:rPr>
              <a:t>(Must match Agenda, Arial 20pt Bold/Black)</a:t>
            </a:r>
          </a:p>
        </p:txBody>
      </p:sp>
      <p:sp>
        <p:nvSpPr>
          <p:cNvPr id="13" name="Text Placeholder 12"/>
          <p:cNvSpPr>
            <a:spLocks noGrp="1"/>
          </p:cNvSpPr>
          <p:nvPr>
            <p:ph type="body" sz="quarter" idx="12" hasCustomPrompt="1"/>
          </p:nvPr>
        </p:nvSpPr>
        <p:spPr>
          <a:xfrm>
            <a:off x="355945" y="3706429"/>
            <a:ext cx="4547155" cy="430213"/>
          </a:xfrm>
          <a:prstGeom prst="rect">
            <a:avLst/>
          </a:prstGeom>
        </p:spPr>
        <p:txBody>
          <a:bodyPr lIns="0"/>
          <a:lstStyle>
            <a:lvl1pPr marL="0" indent="0">
              <a:buNone/>
              <a:defRPr sz="1800">
                <a:latin typeface="Arial" panose="020B0604020202020204" pitchFamily="34" charset="0"/>
                <a:cs typeface="Arial" panose="020B0604020202020204" pitchFamily="34" charset="0"/>
              </a:defRPr>
            </a:lvl1pPr>
          </a:lstStyle>
          <a:p>
            <a:pPr lvl="0"/>
            <a:r>
              <a:rPr lang="en-US" dirty="0" smtClean="0"/>
              <a:t>Date (Arial 18pt Black)</a:t>
            </a:r>
            <a:endParaRPr lang="en-GB" dirty="0"/>
          </a:p>
        </p:txBody>
      </p:sp>
      <p:sp>
        <p:nvSpPr>
          <p:cNvPr id="14" name="Text Placeholder 12"/>
          <p:cNvSpPr>
            <a:spLocks noGrp="1"/>
          </p:cNvSpPr>
          <p:nvPr>
            <p:ph type="body" sz="quarter" idx="13" hasCustomPrompt="1"/>
          </p:nvPr>
        </p:nvSpPr>
        <p:spPr>
          <a:xfrm>
            <a:off x="355935" y="4339856"/>
            <a:ext cx="8541648" cy="430213"/>
          </a:xfrm>
          <a:prstGeom prst="rect">
            <a:avLst/>
          </a:prstGeom>
        </p:spPr>
        <p:txBody>
          <a:bodyPr lIns="0"/>
          <a:lstStyle>
            <a:lvl1pPr marL="0" indent="0">
              <a:buNone/>
              <a:defRPr sz="1800" baseline="0">
                <a:solidFill>
                  <a:schemeClr val="bg1">
                    <a:lumMod val="50000"/>
                  </a:schemeClr>
                </a:solidFill>
                <a:latin typeface="Arial" panose="020B0604020202020204" pitchFamily="34" charset="0"/>
                <a:cs typeface="Arial" panose="020B0604020202020204" pitchFamily="34" charset="0"/>
              </a:defRPr>
            </a:lvl1pPr>
          </a:lstStyle>
          <a:p>
            <a:pPr lvl="0"/>
            <a:r>
              <a:rPr lang="en-US" dirty="0" smtClean="0"/>
              <a:t>Presenter: Name and Title (Arial 18pt Gray)</a:t>
            </a:r>
            <a:endParaRPr lang="en-GB" dirty="0"/>
          </a:p>
        </p:txBody>
      </p:sp>
    </p:spTree>
    <p:extLst>
      <p:ext uri="{BB962C8B-B14F-4D97-AF65-F5344CB8AC3E}">
        <p14:creationId xmlns:p14="http://schemas.microsoft.com/office/powerpoint/2010/main" val="54984774"/>
      </p:ext>
    </p:extLst>
  </p:cSld>
  <p:clrMapOvr>
    <a:masterClrMapping/>
  </p:clrMapOvr>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Divider Layout">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355947" y="2897188"/>
            <a:ext cx="8541647" cy="349250"/>
          </a:xfrm>
          <a:prstGeom prst="rect">
            <a:avLst/>
          </a:prstGeom>
        </p:spPr>
        <p:txBody>
          <a:bodyPr lIns="0" rIns="163449"/>
          <a:lstStyle>
            <a:lvl1pPr>
              <a:defRPr lang="en-GB" sz="2400" b="1" dirty="0">
                <a:solidFill>
                  <a:schemeClr val="bg1">
                    <a:lumMod val="50000"/>
                  </a:schemeClr>
                </a:solidFill>
                <a:latin typeface="Arial"/>
                <a:cs typeface="Arial"/>
              </a:defRPr>
            </a:lvl1pPr>
          </a:lstStyle>
          <a:p>
            <a:pPr marL="0" lvl="0" indent="0">
              <a:buNone/>
            </a:pPr>
            <a:r>
              <a:rPr lang="en-GB" dirty="0" smtClean="0"/>
              <a:t>Section #</a:t>
            </a:r>
            <a:endParaRPr lang="en-GB" dirty="0"/>
          </a:p>
        </p:txBody>
      </p:sp>
      <p:sp>
        <p:nvSpPr>
          <p:cNvPr id="4" name="Line 19"/>
          <p:cNvSpPr>
            <a:spLocks noChangeShapeType="1"/>
          </p:cNvSpPr>
          <p:nvPr userDrawn="1"/>
        </p:nvSpPr>
        <p:spPr bwMode="auto">
          <a:xfrm>
            <a:off x="348435" y="2802939"/>
            <a:ext cx="1791588" cy="0"/>
          </a:xfrm>
          <a:prstGeom prst="line">
            <a:avLst/>
          </a:prstGeom>
          <a:noFill/>
          <a:ln w="57150" cmpd="sng">
            <a:solidFill>
              <a:schemeClr val="bg1">
                <a:lumMod val="5000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00000"/>
              </a:lnSpc>
              <a:spcBef>
                <a:spcPts val="0"/>
              </a:spcBef>
              <a:spcAft>
                <a:spcPts val="0"/>
              </a:spcAft>
              <a:defRPr/>
            </a:pPr>
            <a:endParaRPr lang="es-ES" sz="2400" dirty="0">
              <a:ln w="9525" cmpd="sng">
                <a:solidFill>
                  <a:srgbClr val="000000"/>
                </a:solidFill>
              </a:ln>
              <a:solidFill>
                <a:srgbClr val="DB0B11"/>
              </a:solidFill>
              <a:effectLst>
                <a:outerShdw blurRad="38100" dist="38100" dir="2700000" algn="tl">
                  <a:srgbClr val="000000">
                    <a:alpha val="43137"/>
                  </a:srgbClr>
                </a:outerShdw>
              </a:effectLst>
              <a:latin typeface="Calibri" panose="020F0502020204030204" pitchFamily="34" charset="0"/>
              <a:ea typeface="MS PGothic" pitchFamily="34" charset="-128"/>
            </a:endParaRPr>
          </a:p>
        </p:txBody>
      </p:sp>
    </p:spTree>
    <p:extLst>
      <p:ext uri="{BB962C8B-B14F-4D97-AF65-F5344CB8AC3E}">
        <p14:creationId xmlns:p14="http://schemas.microsoft.com/office/powerpoint/2010/main" val="459153812"/>
      </p:ext>
    </p:extLst>
  </p:cSld>
  <p:clrMapOvr>
    <a:masterClrMapping/>
  </p:clrMapOvr>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asic Body &amp; Content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506190860"/>
              </p:ext>
            </p:extLst>
          </p:nvPr>
        </p:nvGraphicFramePr>
        <p:xfrm>
          <a:off x="1597" y="1592"/>
          <a:ext cx="1587" cy="1587"/>
        </p:xfrm>
        <a:graphic>
          <a:graphicData uri="http://schemas.openxmlformats.org/presentationml/2006/ole">
            <mc:AlternateContent xmlns:mc="http://schemas.openxmlformats.org/markup-compatibility/2006">
              <mc:Choice xmlns:v="urn:schemas-microsoft-com:vml" Requires="v">
                <p:oleObj spid="_x0000_s165900"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97" y="1592"/>
                        <a:ext cx="1587" cy="1587"/>
                      </a:xfrm>
                      <a:prstGeom prst="rect">
                        <a:avLst/>
                      </a:prstGeom>
                    </p:spPr>
                  </p:pic>
                </p:oleObj>
              </mc:Fallback>
            </mc:AlternateContent>
          </a:graphicData>
        </a:graphic>
      </p:graphicFrame>
      <p:sp>
        <p:nvSpPr>
          <p:cNvPr id="7"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6146"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sz="quarter" idx="10" hasCustomPrompt="1"/>
          </p:nvPr>
        </p:nvSpPr>
        <p:spPr>
          <a:xfrm>
            <a:off x="348435" y="1460504"/>
            <a:ext cx="8829230" cy="4992687"/>
          </a:xfrm>
          <a:prstGeom prst="rect">
            <a:avLst/>
          </a:prstGeom>
        </p:spPr>
        <p:txBody>
          <a:bodyPr lIns="19431"/>
          <a:lstStyle>
            <a:lvl1pPr marL="0" indent="0">
              <a:buNone/>
              <a:defRPr sz="14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 </a:t>
            </a:r>
          </a:p>
        </p:txBody>
      </p:sp>
    </p:spTree>
    <p:extLst>
      <p:ext uri="{BB962C8B-B14F-4D97-AF65-F5344CB8AC3E}">
        <p14:creationId xmlns:p14="http://schemas.microsoft.com/office/powerpoint/2010/main" val="159579720"/>
      </p:ext>
    </p:extLst>
  </p:cSld>
  <p:clrMapOvr>
    <a:masterClrMapping/>
  </p:clrMapOvr>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asic Body Slide">
    <p:spTree>
      <p:nvGrpSpPr>
        <p:cNvPr id="1" name=""/>
        <p:cNvGrpSpPr/>
        <p:nvPr/>
      </p:nvGrpSpPr>
      <p:grpSpPr>
        <a:xfrm>
          <a:off x="0" y="0"/>
          <a:ext cx="0" cy="0"/>
          <a:chOff x="0" y="0"/>
          <a:chExt cx="0" cy="0"/>
        </a:xfrm>
      </p:grpSpPr>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sp>
        <p:nvSpPr>
          <p:cNvPr id="5"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7874269"/>
      </p:ext>
    </p:extLst>
  </p:cSld>
  <p:clrMapOvr>
    <a:masterClrMapping/>
  </p:clrMapOvr>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4065563879"/>
              </p:ext>
            </p:extLst>
          </p:nvPr>
        </p:nvGraphicFramePr>
        <p:xfrm>
          <a:off x="1597" y="1592"/>
          <a:ext cx="1587" cy="1587"/>
        </p:xfrm>
        <a:graphic>
          <a:graphicData uri="http://schemas.openxmlformats.org/presentationml/2006/ole">
            <mc:AlternateContent xmlns:mc="http://schemas.openxmlformats.org/markup-compatibility/2006">
              <mc:Choice xmlns:v="urn:schemas-microsoft-com:vml" Requires="v">
                <p:oleObj spid="_x0000_s166924"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97" y="1592"/>
                        <a:ext cx="1587" cy="1587"/>
                      </a:xfrm>
                      <a:prstGeom prst="rect">
                        <a:avLst/>
                      </a:prstGeom>
                    </p:spPr>
                  </p:pic>
                </p:oleObj>
              </mc:Fallback>
            </mc:AlternateContent>
          </a:graphicData>
        </a:graphic>
      </p:graphicFrame>
      <p:sp>
        <p:nvSpPr>
          <p:cNvPr id="13" name="Content Placeholder 4"/>
          <p:cNvSpPr>
            <a:spLocks noGrp="1"/>
          </p:cNvSpPr>
          <p:nvPr>
            <p:ph sz="quarter" idx="11" hasCustomPrompt="1"/>
          </p:nvPr>
        </p:nvSpPr>
        <p:spPr>
          <a:xfrm>
            <a:off x="348437" y="452510"/>
            <a:ext cx="8666245" cy="435610"/>
          </a:xfrm>
          <a:prstGeom prst="rect">
            <a:avLst/>
          </a:prstGeom>
        </p:spPr>
        <p:txBody>
          <a:bodyPr lIns="0" tIns="0" rIns="0" bIns="0" anchor="ctr"/>
          <a:lstStyle>
            <a:lvl1pPr marL="0" indent="0">
              <a:spcBef>
                <a:spcPts val="0"/>
              </a:spcBef>
              <a:buNone/>
              <a:defRPr sz="2000" b="1">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Title (Arial 24pt Bold/Black)</a:t>
            </a:r>
          </a:p>
        </p:txBody>
      </p:sp>
      <p:sp>
        <p:nvSpPr>
          <p:cNvPr id="4" name="Content Placeholder 2"/>
          <p:cNvSpPr>
            <a:spLocks noGrp="1"/>
          </p:cNvSpPr>
          <p:nvPr>
            <p:ph sz="quarter" idx="10" hasCustomPrompt="1"/>
          </p:nvPr>
        </p:nvSpPr>
        <p:spPr>
          <a:xfrm>
            <a:off x="348435"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7" name="Content Placeholder 2"/>
          <p:cNvSpPr>
            <a:spLocks noGrp="1"/>
          </p:cNvSpPr>
          <p:nvPr>
            <p:ph sz="quarter" idx="13" hasCustomPrompt="1"/>
          </p:nvPr>
        </p:nvSpPr>
        <p:spPr>
          <a:xfrm>
            <a:off x="348435" y="1470041"/>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8" name="Content Placeholder 2"/>
          <p:cNvSpPr>
            <a:spLocks noGrp="1"/>
          </p:cNvSpPr>
          <p:nvPr>
            <p:ph sz="quarter" idx="14" hasCustomPrompt="1"/>
          </p:nvPr>
        </p:nvSpPr>
        <p:spPr>
          <a:xfrm>
            <a:off x="5168386" y="1470041"/>
            <a:ext cx="4091188" cy="487361"/>
          </a:xfrm>
          <a:prstGeom prst="rect">
            <a:avLst/>
          </a:prstGeom>
        </p:spPr>
        <p:txBody>
          <a:bodyPr lIns="19431" tIns="0" bIns="153733"/>
          <a:lstStyle>
            <a:lvl1pPr marL="0" indent="0">
              <a:buNone/>
              <a:defRPr sz="1400" b="1">
                <a:solidFill>
                  <a:srgbClr val="FF0000"/>
                </a:solidFill>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
        <p:nvSpPr>
          <p:cNvPr id="9" name="Slide Number Placeholder 3"/>
          <p:cNvSpPr txBox="1">
            <a:spLocks/>
          </p:cNvSpPr>
          <p:nvPr userDrawn="1"/>
        </p:nvSpPr>
        <p:spPr>
          <a:xfrm>
            <a:off x="8557886" y="99785"/>
            <a:ext cx="913599" cy="221441"/>
          </a:xfrm>
          <a:prstGeom prst="rect">
            <a:avLst/>
          </a:prstGeom>
        </p:spPr>
        <p:txBody>
          <a:bodyPr/>
          <a:lstStyle>
            <a:defPPr>
              <a:defRPr lang="en-US"/>
            </a:defPPr>
            <a:lvl1pPr algn="l" rtl="0" eaLnBrk="0" fontAlgn="base" hangingPunct="0">
              <a:spcBef>
                <a:spcPct val="0"/>
              </a:spcBef>
              <a:spcAft>
                <a:spcPct val="0"/>
              </a:spcAft>
              <a:defRPr sz="2400" kern="1200">
                <a:solidFill>
                  <a:schemeClr val="tx1"/>
                </a:solidFill>
                <a:latin typeface="Arial"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gn="r">
              <a:lnSpc>
                <a:spcPct val="100000"/>
              </a:lnSpc>
            </a:pPr>
            <a:fld id="{B98CC7B8-F110-4D3A-ACF6-8C19E354A8EE}" type="slidenum">
              <a:rPr lang="es-ES_tradnl" sz="1200" b="1" smtClean="0">
                <a:solidFill>
                  <a:srgbClr val="FF0000"/>
                </a:solidFill>
                <a:latin typeface="Arial"/>
                <a:cs typeface="Arial"/>
              </a:rPr>
              <a:pPr algn="r">
                <a:lnSpc>
                  <a:spcPct val="100000"/>
                </a:lnSpc>
              </a:pPr>
              <a:t>‹#›</a:t>
            </a:fld>
            <a:endParaRPr lang="es-ES_tradnl" sz="1200" b="1" dirty="0">
              <a:solidFill>
                <a:srgbClr val="FF0000"/>
              </a:solidFill>
              <a:latin typeface="Arial"/>
              <a:cs typeface="Arial"/>
            </a:endParaRPr>
          </a:p>
        </p:txBody>
      </p:sp>
      <p:pic>
        <p:nvPicPr>
          <p:cNvPr id="11" name="Picture 2"/>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48445" y="888120"/>
            <a:ext cx="8885913" cy="1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Content Placeholder 2"/>
          <p:cNvSpPr>
            <a:spLocks noGrp="1"/>
          </p:cNvSpPr>
          <p:nvPr>
            <p:ph sz="quarter" idx="15" hasCustomPrompt="1"/>
          </p:nvPr>
        </p:nvSpPr>
        <p:spPr>
          <a:xfrm>
            <a:off x="5162550" y="2163209"/>
            <a:ext cx="4091188" cy="3921683"/>
          </a:xfrm>
          <a:prstGeom prst="rect">
            <a:avLst/>
          </a:prstGeom>
        </p:spPr>
        <p:txBody>
          <a:bodyPr lIns="19431"/>
          <a:lstStyle>
            <a:lvl1pPr marL="0" indent="0">
              <a:buNone/>
              <a:defRPr sz="1200">
                <a:latin typeface="Arial" panose="020B0604020202020204" pitchFamily="34" charset="0"/>
                <a:cs typeface="Arial" panose="020B0604020202020204" pitchFamily="34" charset="0"/>
              </a:defRPr>
            </a:lvl1pPr>
            <a:lvl2pPr marL="457200" indent="0">
              <a:buNone/>
              <a:defRPr sz="1400">
                <a:latin typeface="Arial" panose="020B0604020202020204" pitchFamily="34" charset="0"/>
                <a:cs typeface="Arial" panose="020B0604020202020204" pitchFamily="34" charset="0"/>
              </a:defRPr>
            </a:lvl2pPr>
            <a:lvl3pPr marL="914400" indent="0">
              <a:buNone/>
              <a:defRPr sz="1400">
                <a:latin typeface="Arial" panose="020B0604020202020204" pitchFamily="34" charset="0"/>
                <a:cs typeface="Arial" panose="020B0604020202020204" pitchFamily="34" charset="0"/>
              </a:defRPr>
            </a:lvl3pPr>
            <a:lvl4pPr marL="1371600" indent="0">
              <a:buNone/>
              <a:defRPr sz="1400">
                <a:latin typeface="Arial" panose="020B0604020202020204" pitchFamily="34" charset="0"/>
                <a:cs typeface="Arial" panose="020B0604020202020204" pitchFamily="34" charset="0"/>
              </a:defRPr>
            </a:lvl4pPr>
            <a:lvl5pPr marL="1828800" indent="0">
              <a:buNone/>
              <a:defRPr sz="1400">
                <a:latin typeface="Arial" panose="020B0604020202020204" pitchFamily="34" charset="0"/>
                <a:cs typeface="Arial" panose="020B0604020202020204" pitchFamily="34" charset="0"/>
              </a:defRPr>
            </a:lvl5pPr>
          </a:lstStyle>
          <a:p>
            <a:pPr lvl="0"/>
            <a:r>
              <a:rPr lang="en-US" dirty="0" smtClean="0"/>
              <a:t>Text</a:t>
            </a:r>
          </a:p>
        </p:txBody>
      </p:sp>
    </p:spTree>
    <p:extLst>
      <p:ext uri="{BB962C8B-B14F-4D97-AF65-F5344CB8AC3E}">
        <p14:creationId xmlns:p14="http://schemas.microsoft.com/office/powerpoint/2010/main" val="141056939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13"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oleObject" Target="../embeddings/oleObject1.bin"/><Relationship Id="rId5" Type="http://schemas.openxmlformats.org/officeDocument/2006/relationships/slideLayout" Target="../slideLayouts/slideLayout5.xml"/><Relationship Id="rId10"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vmlDrawing" Target="../drawings/vmlDrawing1.vml"/></Relationships>
</file>

<file path=ppt/slideMasters/_rels/slideMaster10.xml.rels><?xml version="1.0" encoding="UTF-8" standalone="yes"?>
<Relationships xmlns="http://schemas.openxmlformats.org/package/2006/relationships"><Relationship Id="rId8" Type="http://schemas.openxmlformats.org/officeDocument/2006/relationships/vmlDrawing" Target="../drawings/vmlDrawing13.vml"/><Relationship Id="rId3" Type="http://schemas.openxmlformats.org/officeDocument/2006/relationships/slideLayout" Target="../slideLayouts/slideLayout91.xml"/><Relationship Id="rId7" Type="http://schemas.openxmlformats.org/officeDocument/2006/relationships/theme" Target="../theme/theme10.xml"/><Relationship Id="rId12" Type="http://schemas.openxmlformats.org/officeDocument/2006/relationships/image" Target="../media/image2.jpeg"/><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image" Target="../media/image1.emf"/><Relationship Id="rId5" Type="http://schemas.openxmlformats.org/officeDocument/2006/relationships/slideLayout" Target="../slideLayouts/slideLayout93.xml"/><Relationship Id="rId10" Type="http://schemas.openxmlformats.org/officeDocument/2006/relationships/oleObject" Target="../embeddings/oleObject13.bin"/><Relationship Id="rId4" Type="http://schemas.openxmlformats.org/officeDocument/2006/relationships/slideLayout" Target="../slideLayouts/slideLayout92.xml"/><Relationship Id="rId9" Type="http://schemas.openxmlformats.org/officeDocument/2006/relationships/tags" Target="../tags/tag14.xml"/></Relationships>
</file>

<file path=ppt/slideMasters/_rels/slideMaster11.xml.rels><?xml version="1.0" encoding="UTF-8" standalone="yes"?>
<Relationships xmlns="http://schemas.openxmlformats.org/package/2006/relationships"><Relationship Id="rId8" Type="http://schemas.openxmlformats.org/officeDocument/2006/relationships/theme" Target="../theme/theme11.xml"/><Relationship Id="rId13" Type="http://schemas.openxmlformats.org/officeDocument/2006/relationships/image" Target="../media/image2.jpeg"/><Relationship Id="rId3" Type="http://schemas.openxmlformats.org/officeDocument/2006/relationships/slideLayout" Target="../slideLayouts/slideLayout97.xml"/><Relationship Id="rId7" Type="http://schemas.openxmlformats.org/officeDocument/2006/relationships/slideLayout" Target="../slideLayouts/slideLayout101.xml"/><Relationship Id="rId12" Type="http://schemas.openxmlformats.org/officeDocument/2006/relationships/image" Target="../media/image1.emf"/><Relationship Id="rId2" Type="http://schemas.openxmlformats.org/officeDocument/2006/relationships/slideLayout" Target="../slideLayouts/slideLayout96.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oleObject" Target="../embeddings/oleObject16.bin"/><Relationship Id="rId5" Type="http://schemas.openxmlformats.org/officeDocument/2006/relationships/slideLayout" Target="../slideLayouts/slideLayout99.xml"/><Relationship Id="rId10" Type="http://schemas.openxmlformats.org/officeDocument/2006/relationships/tags" Target="../tags/tag17.xml"/><Relationship Id="rId4" Type="http://schemas.openxmlformats.org/officeDocument/2006/relationships/slideLayout" Target="../slideLayouts/slideLayout98.xml"/><Relationship Id="rId9" Type="http://schemas.openxmlformats.org/officeDocument/2006/relationships/vmlDrawing" Target="../drawings/vmlDrawing16.v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0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image" Target="../media/image4.jpeg"/><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theme" Target="../theme/theme12.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19.xml"/><Relationship Id="rId13" Type="http://schemas.openxmlformats.org/officeDocument/2006/relationships/slideLayout" Target="../slideLayouts/slideLayout124.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slideLayout" Target="../slideLayouts/slideLayout123.xml"/><Relationship Id="rId2" Type="http://schemas.openxmlformats.org/officeDocument/2006/relationships/slideLayout" Target="../slideLayouts/slideLayout113.xml"/><Relationship Id="rId16" Type="http://schemas.openxmlformats.org/officeDocument/2006/relationships/image" Target="../media/image4.jpeg"/><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5" Type="http://schemas.openxmlformats.org/officeDocument/2006/relationships/theme" Target="../theme/theme13.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 Id="rId14" Type="http://schemas.openxmlformats.org/officeDocument/2006/relationships/slideLayout" Target="../slideLayouts/slideLayout125.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33.xml"/><Relationship Id="rId13" Type="http://schemas.openxmlformats.org/officeDocument/2006/relationships/slideLayout" Target="../slideLayouts/slideLayout138.xml"/><Relationship Id="rId3" Type="http://schemas.openxmlformats.org/officeDocument/2006/relationships/slideLayout" Target="../slideLayouts/slideLayout128.xml"/><Relationship Id="rId7" Type="http://schemas.openxmlformats.org/officeDocument/2006/relationships/slideLayout" Target="../slideLayouts/slideLayout132.xml"/><Relationship Id="rId12" Type="http://schemas.openxmlformats.org/officeDocument/2006/relationships/slideLayout" Target="../slideLayouts/slideLayout137.xml"/><Relationship Id="rId2" Type="http://schemas.openxmlformats.org/officeDocument/2006/relationships/slideLayout" Target="../slideLayouts/slideLayout127.xml"/><Relationship Id="rId1" Type="http://schemas.openxmlformats.org/officeDocument/2006/relationships/slideLayout" Target="../slideLayouts/slideLayout126.xml"/><Relationship Id="rId6" Type="http://schemas.openxmlformats.org/officeDocument/2006/relationships/slideLayout" Target="../slideLayouts/slideLayout131.xml"/><Relationship Id="rId11" Type="http://schemas.openxmlformats.org/officeDocument/2006/relationships/slideLayout" Target="../slideLayouts/slideLayout136.xml"/><Relationship Id="rId5" Type="http://schemas.openxmlformats.org/officeDocument/2006/relationships/slideLayout" Target="../slideLayouts/slideLayout130.xml"/><Relationship Id="rId15" Type="http://schemas.openxmlformats.org/officeDocument/2006/relationships/image" Target="../media/image4.jpeg"/><Relationship Id="rId10" Type="http://schemas.openxmlformats.org/officeDocument/2006/relationships/slideLayout" Target="../slideLayouts/slideLayout135.xml"/><Relationship Id="rId4" Type="http://schemas.openxmlformats.org/officeDocument/2006/relationships/slideLayout" Target="../slideLayouts/slideLayout129.xml"/><Relationship Id="rId9" Type="http://schemas.openxmlformats.org/officeDocument/2006/relationships/slideLayout" Target="../slideLayouts/slideLayout134.xml"/><Relationship Id="rId14" Type="http://schemas.openxmlformats.org/officeDocument/2006/relationships/theme" Target="../theme/theme14.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46.xml"/><Relationship Id="rId13" Type="http://schemas.openxmlformats.org/officeDocument/2006/relationships/oleObject" Target="../embeddings/oleObject19.bin"/><Relationship Id="rId3" Type="http://schemas.openxmlformats.org/officeDocument/2006/relationships/slideLayout" Target="../slideLayouts/slideLayout141.xml"/><Relationship Id="rId7" Type="http://schemas.openxmlformats.org/officeDocument/2006/relationships/slideLayout" Target="../slideLayouts/slideLayout145.xml"/><Relationship Id="rId12" Type="http://schemas.openxmlformats.org/officeDocument/2006/relationships/tags" Target="../tags/tag20.xml"/><Relationship Id="rId2" Type="http://schemas.openxmlformats.org/officeDocument/2006/relationships/slideLayout" Target="../slideLayouts/slideLayout140.xml"/><Relationship Id="rId1" Type="http://schemas.openxmlformats.org/officeDocument/2006/relationships/slideLayout" Target="../slideLayouts/slideLayout139.xml"/><Relationship Id="rId6" Type="http://schemas.openxmlformats.org/officeDocument/2006/relationships/slideLayout" Target="../slideLayouts/slideLayout144.xml"/><Relationship Id="rId11" Type="http://schemas.openxmlformats.org/officeDocument/2006/relationships/vmlDrawing" Target="../drawings/vmlDrawing19.vml"/><Relationship Id="rId5" Type="http://schemas.openxmlformats.org/officeDocument/2006/relationships/slideLayout" Target="../slideLayouts/slideLayout143.xml"/><Relationship Id="rId15" Type="http://schemas.openxmlformats.org/officeDocument/2006/relationships/image" Target="../media/image2.jpeg"/><Relationship Id="rId10" Type="http://schemas.openxmlformats.org/officeDocument/2006/relationships/theme" Target="../theme/theme15.xml"/><Relationship Id="rId4" Type="http://schemas.openxmlformats.org/officeDocument/2006/relationships/slideLayout" Target="../slideLayouts/slideLayout142.xml"/><Relationship Id="rId9" Type="http://schemas.openxmlformats.org/officeDocument/2006/relationships/slideLayout" Target="../slideLayouts/slideLayout147.xml"/><Relationship Id="rId14"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image" Target="../media/image4.jpe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theme" Target="../theme/theme2.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image" Target="../media/image4.jpeg"/><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vmlDrawing" Target="../drawings/vmlDrawing4.vml"/><Relationship Id="rId3" Type="http://schemas.openxmlformats.org/officeDocument/2006/relationships/slideLayout" Target="../slideLayouts/slideLayout33.xml"/><Relationship Id="rId7" Type="http://schemas.openxmlformats.org/officeDocument/2006/relationships/theme" Target="../theme/theme4.xml"/><Relationship Id="rId12" Type="http://schemas.openxmlformats.org/officeDocument/2006/relationships/image" Target="../media/image2.jpeg"/><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image" Target="../media/image1.emf"/><Relationship Id="rId5" Type="http://schemas.openxmlformats.org/officeDocument/2006/relationships/slideLayout" Target="../slideLayouts/slideLayout35.xml"/><Relationship Id="rId10" Type="http://schemas.openxmlformats.org/officeDocument/2006/relationships/oleObject" Target="../embeddings/oleObject4.bin"/><Relationship Id="rId4" Type="http://schemas.openxmlformats.org/officeDocument/2006/relationships/slideLayout" Target="../slideLayouts/slideLayout34.xml"/><Relationship Id="rId9" Type="http://schemas.openxmlformats.org/officeDocument/2006/relationships/tags" Target="../tags/tag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ags" Target="../tags/tag8.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vmlDrawing" Target="../drawings/vmlDrawing7.vml"/><Relationship Id="rId2" Type="http://schemas.openxmlformats.org/officeDocument/2006/relationships/slideLayout" Target="../slideLayouts/slideLayout38.xml"/><Relationship Id="rId16" Type="http://schemas.openxmlformats.org/officeDocument/2006/relationships/image" Target="../media/image2.jpeg"/><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theme" Target="../theme/theme5.xml"/><Relationship Id="rId5" Type="http://schemas.openxmlformats.org/officeDocument/2006/relationships/slideLayout" Target="../slideLayouts/slideLayout41.xml"/><Relationship Id="rId15" Type="http://schemas.openxmlformats.org/officeDocument/2006/relationships/image" Target="../media/image1.emf"/><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oleObject" Target="../embeddings/oleObject7.bin"/></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13" Type="http://schemas.openxmlformats.org/officeDocument/2006/relationships/image" Target="../media/image2.jpeg"/><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image" Target="../media/image1.emf"/><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oleObject" Target="../embeddings/oleObject10.bin"/><Relationship Id="rId5" Type="http://schemas.openxmlformats.org/officeDocument/2006/relationships/slideLayout" Target="../slideLayouts/slideLayout51.xml"/><Relationship Id="rId10" Type="http://schemas.openxmlformats.org/officeDocument/2006/relationships/tags" Target="../tags/tag11.xml"/><Relationship Id="rId4" Type="http://schemas.openxmlformats.org/officeDocument/2006/relationships/slideLayout" Target="../slideLayouts/slideLayout50.xml"/><Relationship Id="rId9" Type="http://schemas.openxmlformats.org/officeDocument/2006/relationships/vmlDrawing" Target="../drawings/vmlDrawing10.v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1.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image" Target="../media/image4.jpeg"/><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theme" Target="../theme/theme7.xml"/><Relationship Id="rId5" Type="http://schemas.openxmlformats.org/officeDocument/2006/relationships/slideLayout" Target="../slideLayouts/slideLayout58.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slideLayout" Target="../slideLayouts/slideLayout76.xml"/><Relationship Id="rId3" Type="http://schemas.openxmlformats.org/officeDocument/2006/relationships/slideLayout" Target="../slideLayouts/slideLayout66.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5" Type="http://schemas.openxmlformats.org/officeDocument/2006/relationships/slideLayout" Target="../slideLayouts/slideLayout68.xml"/><Relationship Id="rId15" Type="http://schemas.openxmlformats.org/officeDocument/2006/relationships/image" Target="../media/image4.jpeg"/><Relationship Id="rId10" Type="http://schemas.openxmlformats.org/officeDocument/2006/relationships/slideLayout" Target="../slideLayouts/slideLayout73.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4.xml"/><Relationship Id="rId13" Type="http://schemas.openxmlformats.org/officeDocument/2006/relationships/theme" Target="../theme/theme9.xml"/><Relationship Id="rId3" Type="http://schemas.openxmlformats.org/officeDocument/2006/relationships/slideLayout" Target="../slideLayouts/slideLayout79.xml"/><Relationship Id="rId7" Type="http://schemas.openxmlformats.org/officeDocument/2006/relationships/slideLayout" Target="../slideLayouts/slideLayout83.xml"/><Relationship Id="rId12" Type="http://schemas.openxmlformats.org/officeDocument/2006/relationships/slideLayout" Target="../slideLayouts/slideLayout88.xml"/><Relationship Id="rId2" Type="http://schemas.openxmlformats.org/officeDocument/2006/relationships/slideLayout" Target="../slideLayouts/slideLayout78.xml"/><Relationship Id="rId1" Type="http://schemas.openxmlformats.org/officeDocument/2006/relationships/slideLayout" Target="../slideLayouts/slideLayout77.xml"/><Relationship Id="rId6" Type="http://schemas.openxmlformats.org/officeDocument/2006/relationships/slideLayout" Target="../slideLayouts/slideLayout82.xml"/><Relationship Id="rId11" Type="http://schemas.openxmlformats.org/officeDocument/2006/relationships/slideLayout" Target="../slideLayouts/slideLayout87.xml"/><Relationship Id="rId5" Type="http://schemas.openxmlformats.org/officeDocument/2006/relationships/slideLayout" Target="../slideLayouts/slideLayout81.xml"/><Relationship Id="rId10" Type="http://schemas.openxmlformats.org/officeDocument/2006/relationships/slideLayout" Target="../slideLayouts/slideLayout86.xml"/><Relationship Id="rId4" Type="http://schemas.openxmlformats.org/officeDocument/2006/relationships/slideLayout" Target="../slideLayouts/slideLayout80.xml"/><Relationship Id="rId9" Type="http://schemas.openxmlformats.org/officeDocument/2006/relationships/slideLayout" Target="../slideLayouts/slideLayout85.xml"/><Relationship Id="rId14" Type="http://schemas.openxmlformats.org/officeDocument/2006/relationships/image" Target="../media/image4.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0"/>
            </p:custDataLst>
            <p:extLst>
              <p:ext uri="{D42A27DB-BD31-4B8C-83A1-F6EECF244321}">
                <p14:modId xmlns:p14="http://schemas.microsoft.com/office/powerpoint/2010/main" val="2866752203"/>
              </p:ext>
            </p:extLst>
          </p:nvPr>
        </p:nvGraphicFramePr>
        <p:xfrm>
          <a:off x="1683" y="1592"/>
          <a:ext cx="1667" cy="1587"/>
        </p:xfrm>
        <a:graphic>
          <a:graphicData uri="http://schemas.openxmlformats.org/presentationml/2006/ole">
            <mc:AlternateContent xmlns:mc="http://schemas.openxmlformats.org/markup-compatibility/2006">
              <mc:Choice xmlns:v="urn:schemas-microsoft-com:vml" Requires="v">
                <p:oleObj spid="_x0000_s145644" name="think-cell Slide" r:id="rId11" imgW="270" imgH="270" progId="TCLayout.ActiveDocument.1">
                  <p:embed/>
                </p:oleObj>
              </mc:Choice>
              <mc:Fallback>
                <p:oleObj name="think-cell Slide" r:id="rId11" imgW="270" imgH="270" progId="TCLayout.ActiveDocument.1">
                  <p:embed/>
                  <p:pic>
                    <p:nvPicPr>
                      <p:cNvPr id="0" name=""/>
                      <p:cNvPicPr/>
                      <p:nvPr/>
                    </p:nvPicPr>
                    <p:blipFill>
                      <a:blip r:embed="rId12"/>
                      <a:stretch>
                        <a:fillRect/>
                      </a:stretch>
                    </p:blipFill>
                    <p:spPr>
                      <a:xfrm>
                        <a:off x="1683" y="1592"/>
                        <a:ext cx="1667" cy="1587"/>
                      </a:xfrm>
                      <a:prstGeom prst="rect">
                        <a:avLst/>
                      </a:prstGeom>
                    </p:spPr>
                  </p:pic>
                </p:oleObj>
              </mc:Fallback>
            </mc:AlternateContent>
          </a:graphicData>
        </a:graphic>
      </p:graphicFrame>
      <p:sp>
        <p:nvSpPr>
          <p:cNvPr id="7" name="Rectangle 6"/>
          <p:cNvSpPr/>
          <p:nvPr userDrawn="1"/>
        </p:nvSpPr>
        <p:spPr>
          <a:xfrm>
            <a:off x="7454130" y="6632648"/>
            <a:ext cx="1992086" cy="290849"/>
          </a:xfrm>
          <a:prstGeom prst="rect">
            <a:avLst/>
          </a:prstGeom>
        </p:spPr>
        <p:txBody>
          <a:bodyPr wrap="square">
            <a:spAutoFit/>
          </a:bodyPr>
          <a:lstStyle/>
          <a:p>
            <a:r>
              <a:rPr lang="en-US" sz="1500" b="1" baseline="30000" dirty="0">
                <a:solidFill>
                  <a:schemeClr val="tx1"/>
                </a:solidFill>
              </a:rPr>
              <a:t>Proprietary &amp; Confidential</a:t>
            </a:r>
            <a:endParaRPr lang="en-US" sz="1500" b="1" dirty="0">
              <a:solidFill>
                <a:schemeClr val="tx1"/>
              </a:solidFill>
            </a:endParaRPr>
          </a:p>
        </p:txBody>
      </p:sp>
      <p:pic>
        <p:nvPicPr>
          <p:cNvPr id="8" name="Picture 2" descr="C:\Users\n610821\Desktop\sant-MReg_positivo_RGB.300.jpg"/>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86"/>
            <a:ext cx="1747658" cy="290849"/>
          </a:xfrm>
          <a:prstGeom prst="rect">
            <a:avLst/>
          </a:prstGeom>
        </p:spPr>
        <p:txBody>
          <a:bodyPr wrap="none">
            <a:spAutoFit/>
          </a:bodyPr>
          <a:lstStyle/>
          <a:p>
            <a:r>
              <a:rPr lang="en-US" sz="1500" b="1" baseline="30000" dirty="0" smtClean="0">
                <a:solidFill>
                  <a:schemeClr val="tx1"/>
                </a:solidFill>
              </a:rPr>
              <a:t>Santander Holdings USA</a:t>
            </a:r>
            <a:r>
              <a:rPr lang="en-US" sz="1500" b="1" baseline="0" dirty="0" smtClean="0">
                <a:solidFill>
                  <a:schemeClr val="tx1"/>
                </a:solidFill>
              </a:rPr>
              <a:t> </a:t>
            </a:r>
            <a:endParaRPr lang="en-US" sz="1500" b="1" dirty="0">
              <a:solidFill>
                <a:schemeClr val="tx1"/>
              </a:solidFill>
            </a:endParaRPr>
          </a:p>
        </p:txBody>
      </p:sp>
    </p:spTree>
    <p:extLst>
      <p:ext uri="{BB962C8B-B14F-4D97-AF65-F5344CB8AC3E}">
        <p14:creationId xmlns:p14="http://schemas.microsoft.com/office/powerpoint/2010/main" val="531575078"/>
      </p:ext>
    </p:extLst>
  </p:cSld>
  <p:clrMap bg1="lt1" tx1="dk1" bg2="lt2" tx2="dk2" accent1="accent1" accent2="accent2" accent3="accent3" accent4="accent4" accent5="accent5" accent6="accent6" hlink="hlink" folHlink="folHlink"/>
  <p:sldLayoutIdLst>
    <p:sldLayoutId id="2147483770" r:id="rId1"/>
    <p:sldLayoutId id="2147483769" r:id="rId2"/>
    <p:sldLayoutId id="2147483771" r:id="rId3"/>
    <p:sldLayoutId id="2147483772" r:id="rId4"/>
    <p:sldLayoutId id="2147483774" r:id="rId5"/>
    <p:sldLayoutId id="2147483775" r:id="rId6"/>
    <p:sldLayoutId id="2147483782" r:id="rId7"/>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9"/>
            </p:custDataLst>
            <p:extLst>
              <p:ext uri="{D42A27DB-BD31-4B8C-83A1-F6EECF244321}">
                <p14:modId xmlns:p14="http://schemas.microsoft.com/office/powerpoint/2010/main" val="3985408812"/>
              </p:ext>
            </p:extLst>
          </p:nvPr>
        </p:nvGraphicFramePr>
        <p:xfrm>
          <a:off x="1679" y="1592"/>
          <a:ext cx="1667" cy="1587"/>
        </p:xfrm>
        <a:graphic>
          <a:graphicData uri="http://schemas.openxmlformats.org/presentationml/2006/ole">
            <mc:AlternateContent xmlns:mc="http://schemas.openxmlformats.org/markup-compatibility/2006">
              <mc:Choice xmlns:v="urn:schemas-microsoft-com:vml" Requires="v">
                <p:oleObj spid="_x0000_s161806" name="think-cell Slide" r:id="rId10" imgW="270" imgH="270" progId="TCLayout.ActiveDocument.1">
                  <p:embed/>
                </p:oleObj>
              </mc:Choice>
              <mc:Fallback>
                <p:oleObj name="think-cell Slide" r:id="rId10" imgW="270" imgH="270" progId="TCLayout.ActiveDocument.1">
                  <p:embed/>
                  <p:pic>
                    <p:nvPicPr>
                      <p:cNvPr id="0" name=""/>
                      <p:cNvPicPr/>
                      <p:nvPr/>
                    </p:nvPicPr>
                    <p:blipFill>
                      <a:blip r:embed="rId11"/>
                      <a:stretch>
                        <a:fillRect/>
                      </a:stretch>
                    </p:blipFill>
                    <p:spPr>
                      <a:xfrm>
                        <a:off x="1679" y="1592"/>
                        <a:ext cx="1667" cy="1587"/>
                      </a:xfrm>
                      <a:prstGeom prst="rect">
                        <a:avLst/>
                      </a:prstGeom>
                    </p:spPr>
                  </p:pic>
                </p:oleObj>
              </mc:Fallback>
            </mc:AlternateContent>
          </a:graphicData>
        </a:graphic>
      </p:graphicFrame>
      <p:sp>
        <p:nvSpPr>
          <p:cNvPr id="7" name="Rectangle 6"/>
          <p:cNvSpPr/>
          <p:nvPr userDrawn="1"/>
        </p:nvSpPr>
        <p:spPr>
          <a:xfrm>
            <a:off x="7454130" y="6632640"/>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78"/>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472104025"/>
      </p:ext>
    </p:extLst>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0"/>
            </p:custDataLst>
            <p:extLst>
              <p:ext uri="{D42A27DB-BD31-4B8C-83A1-F6EECF244321}">
                <p14:modId xmlns:p14="http://schemas.microsoft.com/office/powerpoint/2010/main" val="1598667724"/>
              </p:ext>
            </p:extLst>
          </p:nvPr>
        </p:nvGraphicFramePr>
        <p:xfrm>
          <a:off x="1679" y="1592"/>
          <a:ext cx="1667" cy="1587"/>
        </p:xfrm>
        <a:graphic>
          <a:graphicData uri="http://schemas.openxmlformats.org/presentationml/2006/ole">
            <mc:AlternateContent xmlns:mc="http://schemas.openxmlformats.org/markup-compatibility/2006">
              <mc:Choice xmlns:v="urn:schemas-microsoft-com:vml" Requires="v">
                <p:oleObj spid="_x0000_s164876" name="think-cell Slide" r:id="rId11" imgW="270" imgH="270" progId="TCLayout.ActiveDocument.1">
                  <p:embed/>
                </p:oleObj>
              </mc:Choice>
              <mc:Fallback>
                <p:oleObj name="think-cell Slide" r:id="rId11" imgW="270" imgH="270" progId="TCLayout.ActiveDocument.1">
                  <p:embed/>
                  <p:pic>
                    <p:nvPicPr>
                      <p:cNvPr id="0" name=""/>
                      <p:cNvPicPr/>
                      <p:nvPr/>
                    </p:nvPicPr>
                    <p:blipFill>
                      <a:blip r:embed="rId12"/>
                      <a:stretch>
                        <a:fillRect/>
                      </a:stretch>
                    </p:blipFill>
                    <p:spPr>
                      <a:xfrm>
                        <a:off x="1679" y="1592"/>
                        <a:ext cx="1667" cy="1587"/>
                      </a:xfrm>
                      <a:prstGeom prst="rect">
                        <a:avLst/>
                      </a:prstGeom>
                    </p:spPr>
                  </p:pic>
                </p:oleObj>
              </mc:Fallback>
            </mc:AlternateContent>
          </a:graphicData>
        </a:graphic>
      </p:graphicFrame>
      <p:sp>
        <p:nvSpPr>
          <p:cNvPr id="7" name="Rectangle 6"/>
          <p:cNvSpPr/>
          <p:nvPr userDrawn="1"/>
        </p:nvSpPr>
        <p:spPr>
          <a:xfrm>
            <a:off x="7454130" y="6632640"/>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78"/>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2720997328"/>
      </p:ext>
    </p:extLst>
  </p:cSld>
  <p:clrMap bg1="lt1" tx1="dk1" bg2="lt2" tx2="dk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p:nvPr userDrawn="1"/>
        </p:nvPicPr>
        <p:blipFill rotWithShape="1">
          <a:blip r:embed="rId1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5" name="Footer Placeholder 4"/>
          <p:cNvSpPr txBox="1">
            <a:spLocks/>
          </p:cNvSpPr>
          <p:nvPr userDrawn="1"/>
        </p:nvSpPr>
        <p:spPr>
          <a:xfrm>
            <a:off x="6887128" y="6492888"/>
            <a:ext cx="3240941" cy="365125"/>
          </a:xfrm>
          <a:prstGeom prst="rect">
            <a:avLst/>
          </a:prstGeom>
        </p:spPr>
        <p:txBody>
          <a:bodyPr anchor="ctr" anchorCtr="0"/>
          <a:lstStyle>
            <a:defPPr>
              <a:defRPr lang="en-US"/>
            </a:defPPr>
            <a:lvl1pPr algn="ctr" rtl="0" eaLnBrk="0" fontAlgn="base" hangingPunct="0">
              <a:spcBef>
                <a:spcPct val="0"/>
              </a:spcBef>
              <a:spcAft>
                <a:spcPct val="0"/>
              </a:spcAft>
              <a:defRPr sz="1000" kern="1200">
                <a:solidFill>
                  <a:schemeClr val="bg1">
                    <a:lumMod val="50000"/>
                  </a:schemeClr>
                </a:solidFill>
                <a:latin typeface="Arial" panose="020B0604020202020204" pitchFamily="34" charset="0"/>
                <a:ea typeface="MS PGothic" pitchFamily="34" charset="-128"/>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nSpc>
                <a:spcPct val="100000"/>
              </a:lnSpc>
            </a:pPr>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546155645"/>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Lst>
  <p:timing>
    <p:tnLst>
      <p:par>
        <p:cTn id="1" dur="indefinite" restart="never" nodeType="tmRoot"/>
      </p:par>
    </p:tnLst>
  </p:timing>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5" y="6356359"/>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6"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5" name="Footer Placeholder 4"/>
          <p:cNvSpPr>
            <a:spLocks noGrp="1"/>
          </p:cNvSpPr>
          <p:nvPr>
            <p:ph type="ftr" sz="quarter" idx="3"/>
          </p:nvPr>
        </p:nvSpPr>
        <p:spPr>
          <a:xfrm>
            <a:off x="7020500" y="6400720"/>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5"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3582161265"/>
      </p:ext>
    </p:extLst>
  </p:cSld>
  <p:clrMap bg1="lt1" tx1="dk1" bg2="lt2" tx2="dk2" accent1="accent1" accent2="accent2" accent3="accent3" accent4="accent4" accent5="accent5" accent6="accent6" hlink="hlink" folHlink="folHlink"/>
  <p:sldLayoutIdLst>
    <p:sldLayoutId id="2147483904" r:id="rId1"/>
    <p:sldLayoutId id="2147483905" r:id="rId2"/>
    <p:sldLayoutId id="2147483906" r:id="rId3"/>
    <p:sldLayoutId id="2147483907" r:id="rId4"/>
    <p:sldLayoutId id="2147483908" r:id="rId5"/>
    <p:sldLayoutId id="2147483909" r:id="rId6"/>
    <p:sldLayoutId id="2147483910" r:id="rId7"/>
    <p:sldLayoutId id="2147483911" r:id="rId8"/>
    <p:sldLayoutId id="2147483912" r:id="rId9"/>
    <p:sldLayoutId id="2147483913" r:id="rId10"/>
    <p:sldLayoutId id="2147483914" r:id="rId11"/>
    <p:sldLayoutId id="2147483915" r:id="rId12"/>
    <p:sldLayoutId id="2147483916" r:id="rId13"/>
    <p:sldLayoutId id="2147483931" r:id="rId14"/>
  </p:sldLayoutIdLst>
  <p:timing>
    <p:tnLst>
      <p:par>
        <p:cTn id="1" dur="indefinite" restart="never" nodeType="tmRoot"/>
      </p:par>
    </p:tnLst>
  </p:timing>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4" y="6356355"/>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79"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5"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5" name="Footer Placeholder 4"/>
          <p:cNvSpPr>
            <a:spLocks noGrp="1"/>
          </p:cNvSpPr>
          <p:nvPr>
            <p:ph type="ftr" sz="quarter" idx="3"/>
          </p:nvPr>
        </p:nvSpPr>
        <p:spPr>
          <a:xfrm>
            <a:off x="7020500" y="6400716"/>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4"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2624613938"/>
      </p:ext>
    </p:extLst>
  </p:cSld>
  <p:clrMap bg1="lt1" tx1="dk1" bg2="lt2" tx2="dk2" accent1="accent1" accent2="accent2" accent3="accent3" accent4="accent4" accent5="accent5" accent6="accent6" hlink="hlink" folHlink="folHlink"/>
  <p:sldLayoutIdLst>
    <p:sldLayoutId id="2147483918" r:id="rId1"/>
    <p:sldLayoutId id="2147483919" r:id="rId2"/>
    <p:sldLayoutId id="2147483920" r:id="rId3"/>
    <p:sldLayoutId id="2147483921" r:id="rId4"/>
    <p:sldLayoutId id="2147483922" r:id="rId5"/>
    <p:sldLayoutId id="2147483923" r:id="rId6"/>
    <p:sldLayoutId id="2147483924" r:id="rId7"/>
    <p:sldLayoutId id="2147483925" r:id="rId8"/>
    <p:sldLayoutId id="2147483926" r:id="rId9"/>
    <p:sldLayoutId id="2147483927" r:id="rId10"/>
    <p:sldLayoutId id="2147483928" r:id="rId11"/>
    <p:sldLayoutId id="2147483929" r:id="rId12"/>
    <p:sldLayoutId id="2147483930" r:id="rId13"/>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2"/>
            </p:custDataLst>
            <p:extLst>
              <p:ext uri="{D42A27DB-BD31-4B8C-83A1-F6EECF244321}">
                <p14:modId xmlns:p14="http://schemas.microsoft.com/office/powerpoint/2010/main" val="1373532826"/>
              </p:ext>
            </p:extLst>
          </p:nvPr>
        </p:nvGraphicFramePr>
        <p:xfrm>
          <a:off x="1670" y="1592"/>
          <a:ext cx="1667" cy="1587"/>
        </p:xfrm>
        <a:graphic>
          <a:graphicData uri="http://schemas.openxmlformats.org/presentationml/2006/ole">
            <mc:AlternateContent xmlns:mc="http://schemas.openxmlformats.org/markup-compatibility/2006">
              <mc:Choice xmlns:v="urn:schemas-microsoft-com:vml" Requires="v">
                <p:oleObj spid="_x0000_s167938" name="think-cell Slide" r:id="rId13" imgW="270" imgH="270" progId="TCLayout.ActiveDocument.1">
                  <p:embed/>
                </p:oleObj>
              </mc:Choice>
              <mc:Fallback>
                <p:oleObj name="think-cell Slide" r:id="rId13" imgW="270" imgH="270" progId="TCLayout.ActiveDocument.1">
                  <p:embed/>
                  <p:pic>
                    <p:nvPicPr>
                      <p:cNvPr id="0" name=""/>
                      <p:cNvPicPr/>
                      <p:nvPr/>
                    </p:nvPicPr>
                    <p:blipFill>
                      <a:blip r:embed="rId14"/>
                      <a:stretch>
                        <a:fillRect/>
                      </a:stretch>
                    </p:blipFill>
                    <p:spPr>
                      <a:xfrm>
                        <a:off x="1670" y="1592"/>
                        <a:ext cx="1667" cy="1587"/>
                      </a:xfrm>
                      <a:prstGeom prst="rect">
                        <a:avLst/>
                      </a:prstGeom>
                    </p:spPr>
                  </p:pic>
                </p:oleObj>
              </mc:Fallback>
            </mc:AlternateContent>
          </a:graphicData>
        </a:graphic>
      </p:graphicFrame>
      <p:pic>
        <p:nvPicPr>
          <p:cNvPr id="8" name="Picture 2" descr="C:\Users\n610821\Desktop\sant-MReg_positivo_RGB.300.jpg"/>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7606469"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192347" y="6321262"/>
            <a:ext cx="1537600" cy="290849"/>
          </a:xfrm>
          <a:prstGeom prst="rect">
            <a:avLst/>
          </a:prstGeom>
        </p:spPr>
        <p:txBody>
          <a:bodyPr wrap="none">
            <a:spAutoFit/>
          </a:bodyPr>
          <a:lstStyle/>
          <a:p>
            <a:r>
              <a:rPr lang="en-US" sz="1500" b="1" baseline="30000" dirty="0" smtClean="0">
                <a:solidFill>
                  <a:srgbClr val="000000"/>
                </a:solidFill>
              </a:rPr>
              <a:t>Santander Bank, N.A.</a:t>
            </a:r>
            <a:endParaRPr lang="en-US" sz="1500" b="1" dirty="0">
              <a:solidFill>
                <a:srgbClr val="000000"/>
              </a:solidFill>
            </a:endParaRPr>
          </a:p>
        </p:txBody>
      </p:sp>
      <p:sp>
        <p:nvSpPr>
          <p:cNvPr id="6" name="TextBox 5"/>
          <p:cNvSpPr txBox="1"/>
          <p:nvPr userDrawn="1"/>
        </p:nvSpPr>
        <p:spPr>
          <a:xfrm>
            <a:off x="41621" y="6041129"/>
            <a:ext cx="2200360" cy="307777"/>
          </a:xfrm>
          <a:prstGeom prst="rect">
            <a:avLst/>
          </a:prstGeom>
          <a:noFill/>
        </p:spPr>
        <p:txBody>
          <a:bodyPr wrap="square" rtlCol="0">
            <a:spAutoFit/>
          </a:bodyPr>
          <a:lstStyle/>
          <a:p>
            <a:fld id="{41B771B6-E74D-49BD-82F1-4AD1A46B49ED}" type="datetime8">
              <a:rPr lang="en-US" sz="1400" smtClean="0">
                <a:solidFill>
                  <a:srgbClr val="000000"/>
                </a:solidFill>
              </a:rPr>
              <a:pPr/>
              <a:t>6/21/2016 10:00 AM</a:t>
            </a:fld>
            <a:endParaRPr lang="en-US" sz="1400" dirty="0">
              <a:solidFill>
                <a:srgbClr val="000000"/>
              </a:solidFill>
            </a:endParaRPr>
          </a:p>
        </p:txBody>
      </p:sp>
      <p:sp>
        <p:nvSpPr>
          <p:cNvPr id="9" name="Rectangle 8"/>
          <p:cNvSpPr/>
          <p:nvPr userDrawn="1"/>
        </p:nvSpPr>
        <p:spPr>
          <a:xfrm>
            <a:off x="7507600" y="6017080"/>
            <a:ext cx="1992086" cy="323165"/>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spTree>
    <p:extLst>
      <p:ext uri="{BB962C8B-B14F-4D97-AF65-F5344CB8AC3E}">
        <p14:creationId xmlns:p14="http://schemas.microsoft.com/office/powerpoint/2010/main" val="210424486"/>
      </p:ext>
    </p:extLst>
  </p:cSld>
  <p:clrMap bg1="lt1" tx1="dk1" bg2="lt2" tx2="dk2" accent1="accent1" accent2="accent2" accent3="accent3" accent4="accent4" accent5="accent5" accent6="accent6" hlink="hlink" folHlink="fol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p:nvPr userDrawn="1"/>
        </p:nvPicPr>
        <p:blipFill rotWithShape="1">
          <a:blip r:embed="rId1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5" name="Footer Placeholder 4"/>
          <p:cNvSpPr txBox="1">
            <a:spLocks/>
          </p:cNvSpPr>
          <p:nvPr userDrawn="1"/>
        </p:nvSpPr>
        <p:spPr>
          <a:xfrm>
            <a:off x="6887128" y="6492900"/>
            <a:ext cx="3240941" cy="365125"/>
          </a:xfrm>
          <a:prstGeom prst="rect">
            <a:avLst/>
          </a:prstGeom>
        </p:spPr>
        <p:txBody>
          <a:bodyPr anchor="ctr" anchorCtr="0"/>
          <a:lstStyle>
            <a:defPPr>
              <a:defRPr lang="en-US"/>
            </a:defPPr>
            <a:lvl1pPr algn="ctr" rtl="0" eaLnBrk="0" fontAlgn="base" hangingPunct="0">
              <a:spcBef>
                <a:spcPct val="0"/>
              </a:spcBef>
              <a:spcAft>
                <a:spcPct val="0"/>
              </a:spcAft>
              <a:defRPr sz="1000" kern="1200">
                <a:solidFill>
                  <a:schemeClr val="bg1">
                    <a:lumMod val="50000"/>
                  </a:schemeClr>
                </a:solidFill>
                <a:latin typeface="Arial" panose="020B0604020202020204" pitchFamily="34" charset="0"/>
                <a:ea typeface="MS PGothic" pitchFamily="34" charset="-128"/>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nSpc>
                <a:spcPct val="100000"/>
              </a:lnSpc>
            </a:pPr>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171307065"/>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5" y="6356377"/>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5"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5" name="Footer Placeholder 4"/>
          <p:cNvSpPr>
            <a:spLocks noGrp="1"/>
          </p:cNvSpPr>
          <p:nvPr>
            <p:ph type="ftr" sz="quarter" idx="3"/>
          </p:nvPr>
        </p:nvSpPr>
        <p:spPr>
          <a:xfrm>
            <a:off x="7020500" y="6400738"/>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5"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3420518623"/>
      </p:ext>
    </p:extLst>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9"/>
            </p:custDataLst>
            <p:extLst>
              <p:ext uri="{D42A27DB-BD31-4B8C-83A1-F6EECF244321}">
                <p14:modId xmlns:p14="http://schemas.microsoft.com/office/powerpoint/2010/main" val="899204212"/>
              </p:ext>
            </p:extLst>
          </p:nvPr>
        </p:nvGraphicFramePr>
        <p:xfrm>
          <a:off x="1683" y="1592"/>
          <a:ext cx="1667" cy="1587"/>
        </p:xfrm>
        <a:graphic>
          <a:graphicData uri="http://schemas.openxmlformats.org/presentationml/2006/ole">
            <mc:AlternateContent xmlns:mc="http://schemas.openxmlformats.org/markup-compatibility/2006">
              <mc:Choice xmlns:v="urn:schemas-microsoft-com:vml" Requires="v">
                <p:oleObj spid="_x0000_s149521" name="think-cell Slide" r:id="rId10" imgW="270" imgH="270" progId="TCLayout.ActiveDocument.1">
                  <p:embed/>
                </p:oleObj>
              </mc:Choice>
              <mc:Fallback>
                <p:oleObj name="think-cell Slide" r:id="rId10" imgW="270" imgH="270" progId="TCLayout.ActiveDocument.1">
                  <p:embed/>
                  <p:pic>
                    <p:nvPicPr>
                      <p:cNvPr id="0" name=""/>
                      <p:cNvPicPr/>
                      <p:nvPr/>
                    </p:nvPicPr>
                    <p:blipFill>
                      <a:blip r:embed="rId11"/>
                      <a:stretch>
                        <a:fillRect/>
                      </a:stretch>
                    </p:blipFill>
                    <p:spPr>
                      <a:xfrm>
                        <a:off x="1683" y="1592"/>
                        <a:ext cx="1667" cy="1587"/>
                      </a:xfrm>
                      <a:prstGeom prst="rect">
                        <a:avLst/>
                      </a:prstGeom>
                    </p:spPr>
                  </p:pic>
                </p:oleObj>
              </mc:Fallback>
            </mc:AlternateContent>
          </a:graphicData>
        </a:graphic>
      </p:graphicFrame>
      <p:sp>
        <p:nvSpPr>
          <p:cNvPr id="7" name="Rectangle 6"/>
          <p:cNvSpPr/>
          <p:nvPr userDrawn="1"/>
        </p:nvSpPr>
        <p:spPr>
          <a:xfrm>
            <a:off x="7454130" y="6632648"/>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86"/>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4167659308"/>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3"/>
            </p:custDataLst>
            <p:extLst>
              <p:ext uri="{D42A27DB-BD31-4B8C-83A1-F6EECF244321}">
                <p14:modId xmlns:p14="http://schemas.microsoft.com/office/powerpoint/2010/main" val="2974089729"/>
              </p:ext>
            </p:extLst>
          </p:nvPr>
        </p:nvGraphicFramePr>
        <p:xfrm>
          <a:off x="1683" y="1592"/>
          <a:ext cx="1667" cy="1587"/>
        </p:xfrm>
        <a:graphic>
          <a:graphicData uri="http://schemas.openxmlformats.org/presentationml/2006/ole">
            <mc:AlternateContent xmlns:mc="http://schemas.openxmlformats.org/markup-compatibility/2006">
              <mc:Choice xmlns:v="urn:schemas-microsoft-com:vml" Requires="v">
                <p:oleObj spid="_x0000_s152593" name="think-cell Slide" r:id="rId14" imgW="270" imgH="270" progId="TCLayout.ActiveDocument.1">
                  <p:embed/>
                </p:oleObj>
              </mc:Choice>
              <mc:Fallback>
                <p:oleObj name="think-cell Slide" r:id="rId14" imgW="270" imgH="270" progId="TCLayout.ActiveDocument.1">
                  <p:embed/>
                  <p:pic>
                    <p:nvPicPr>
                      <p:cNvPr id="0" name=""/>
                      <p:cNvPicPr/>
                      <p:nvPr/>
                    </p:nvPicPr>
                    <p:blipFill>
                      <a:blip r:embed="rId15"/>
                      <a:stretch>
                        <a:fillRect/>
                      </a:stretch>
                    </p:blipFill>
                    <p:spPr>
                      <a:xfrm>
                        <a:off x="1683" y="1592"/>
                        <a:ext cx="1667" cy="1587"/>
                      </a:xfrm>
                      <a:prstGeom prst="rect">
                        <a:avLst/>
                      </a:prstGeom>
                    </p:spPr>
                  </p:pic>
                </p:oleObj>
              </mc:Fallback>
            </mc:AlternateContent>
          </a:graphicData>
        </a:graphic>
      </p:graphicFrame>
      <p:sp>
        <p:nvSpPr>
          <p:cNvPr id="7" name="Rectangle 6"/>
          <p:cNvSpPr/>
          <p:nvPr userDrawn="1"/>
        </p:nvSpPr>
        <p:spPr>
          <a:xfrm>
            <a:off x="7454130" y="6632648"/>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86"/>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3778749327"/>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0"/>
            </p:custDataLst>
            <p:extLst>
              <p:ext uri="{D42A27DB-BD31-4B8C-83A1-F6EECF244321}">
                <p14:modId xmlns:p14="http://schemas.microsoft.com/office/powerpoint/2010/main" val="264121987"/>
              </p:ext>
            </p:extLst>
          </p:nvPr>
        </p:nvGraphicFramePr>
        <p:xfrm>
          <a:off x="1683" y="1592"/>
          <a:ext cx="1667" cy="1587"/>
        </p:xfrm>
        <a:graphic>
          <a:graphicData uri="http://schemas.openxmlformats.org/presentationml/2006/ole">
            <mc:AlternateContent xmlns:mc="http://schemas.openxmlformats.org/markup-compatibility/2006">
              <mc:Choice xmlns:v="urn:schemas-microsoft-com:vml" Requires="v">
                <p:oleObj spid="_x0000_s155665" name="think-cell Slide" r:id="rId11" imgW="270" imgH="270" progId="TCLayout.ActiveDocument.1">
                  <p:embed/>
                </p:oleObj>
              </mc:Choice>
              <mc:Fallback>
                <p:oleObj name="think-cell Slide" r:id="rId11" imgW="270" imgH="270" progId="TCLayout.ActiveDocument.1">
                  <p:embed/>
                  <p:pic>
                    <p:nvPicPr>
                      <p:cNvPr id="0" name=""/>
                      <p:cNvPicPr/>
                      <p:nvPr/>
                    </p:nvPicPr>
                    <p:blipFill>
                      <a:blip r:embed="rId12"/>
                      <a:stretch>
                        <a:fillRect/>
                      </a:stretch>
                    </p:blipFill>
                    <p:spPr>
                      <a:xfrm>
                        <a:off x="1683" y="1592"/>
                        <a:ext cx="1667" cy="1587"/>
                      </a:xfrm>
                      <a:prstGeom prst="rect">
                        <a:avLst/>
                      </a:prstGeom>
                    </p:spPr>
                  </p:pic>
                </p:oleObj>
              </mc:Fallback>
            </mc:AlternateContent>
          </a:graphicData>
        </a:graphic>
      </p:graphicFrame>
      <p:sp>
        <p:nvSpPr>
          <p:cNvPr id="7" name="Rectangle 6"/>
          <p:cNvSpPr/>
          <p:nvPr userDrawn="1"/>
        </p:nvSpPr>
        <p:spPr>
          <a:xfrm>
            <a:off x="7454130" y="6632648"/>
            <a:ext cx="1992086" cy="290849"/>
          </a:xfrm>
          <a:prstGeom prst="rect">
            <a:avLst/>
          </a:prstGeom>
        </p:spPr>
        <p:txBody>
          <a:bodyPr wrap="square">
            <a:spAutoFit/>
          </a:bodyPr>
          <a:lstStyle/>
          <a:p>
            <a:r>
              <a:rPr lang="en-US" sz="1500" b="1" baseline="30000" dirty="0">
                <a:solidFill>
                  <a:srgbClr val="000000"/>
                </a:solidFill>
              </a:rPr>
              <a:t>Proprietary &amp; Confidential</a:t>
            </a:r>
            <a:endParaRPr lang="en-US" sz="1500" b="1" dirty="0">
              <a:solidFill>
                <a:srgbClr val="000000"/>
              </a:solidFill>
            </a:endParaRPr>
          </a:p>
        </p:txBody>
      </p:sp>
      <p:pic>
        <p:nvPicPr>
          <p:cNvPr id="8" name="Picture 2" descr="C:\Users\n610821\Desktop\sant-MReg_positivo_RGB.300.jpg"/>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7606477" y="6166951"/>
            <a:ext cx="1707505" cy="49764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userDrawn="1"/>
        </p:nvSpPr>
        <p:spPr>
          <a:xfrm>
            <a:off x="235909" y="6321286"/>
            <a:ext cx="1747658" cy="290849"/>
          </a:xfrm>
          <a:prstGeom prst="rect">
            <a:avLst/>
          </a:prstGeom>
        </p:spPr>
        <p:txBody>
          <a:bodyPr wrap="none">
            <a:spAutoFit/>
          </a:bodyPr>
          <a:lstStyle/>
          <a:p>
            <a:r>
              <a:rPr lang="en-US" sz="1500" b="1" baseline="30000" dirty="0" smtClean="0">
                <a:solidFill>
                  <a:srgbClr val="000000"/>
                </a:solidFill>
              </a:rPr>
              <a:t>Santander Holdings USA</a:t>
            </a:r>
            <a:r>
              <a:rPr lang="en-US" sz="1500" b="1" dirty="0" smtClean="0">
                <a:solidFill>
                  <a:srgbClr val="000000"/>
                </a:solidFill>
              </a:rPr>
              <a:t> </a:t>
            </a:r>
            <a:endParaRPr lang="en-US" sz="1500" b="1" dirty="0">
              <a:solidFill>
                <a:srgbClr val="000000"/>
              </a:solidFill>
            </a:endParaRPr>
          </a:p>
        </p:txBody>
      </p:sp>
    </p:spTree>
    <p:extLst>
      <p:ext uri="{BB962C8B-B14F-4D97-AF65-F5344CB8AC3E}">
        <p14:creationId xmlns:p14="http://schemas.microsoft.com/office/powerpoint/2010/main" val="2207213029"/>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Lst>
  <p:timing>
    <p:tnLst>
      <p:par>
        <p:cTn id="1" dur="indefinite" restart="never" nodeType="tmRoot"/>
      </p:par>
    </p:tnLst>
  </p:timing>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p:nvPr userDrawn="1"/>
        </p:nvPicPr>
        <p:blipFill rotWithShape="1">
          <a:blip r:embed="rId12"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5" name="Footer Placeholder 4"/>
          <p:cNvSpPr txBox="1">
            <a:spLocks/>
          </p:cNvSpPr>
          <p:nvPr userDrawn="1"/>
        </p:nvSpPr>
        <p:spPr>
          <a:xfrm>
            <a:off x="6887128" y="6492898"/>
            <a:ext cx="3240941" cy="365125"/>
          </a:xfrm>
          <a:prstGeom prst="rect">
            <a:avLst/>
          </a:prstGeom>
        </p:spPr>
        <p:txBody>
          <a:bodyPr anchor="ctr" anchorCtr="0"/>
          <a:lstStyle>
            <a:defPPr>
              <a:defRPr lang="en-US"/>
            </a:defPPr>
            <a:lvl1pPr algn="ctr" rtl="0" eaLnBrk="0" fontAlgn="base" hangingPunct="0">
              <a:spcBef>
                <a:spcPct val="0"/>
              </a:spcBef>
              <a:spcAft>
                <a:spcPct val="0"/>
              </a:spcAft>
              <a:defRPr sz="1000" kern="1200">
                <a:solidFill>
                  <a:schemeClr val="bg1">
                    <a:lumMod val="50000"/>
                  </a:schemeClr>
                </a:solidFill>
                <a:latin typeface="Arial" panose="020B0604020202020204" pitchFamily="34" charset="0"/>
                <a:ea typeface="MS PGothic" pitchFamily="34" charset="-128"/>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Arial"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MS PGothic" pitchFamily="34" charset="-128"/>
                <a:cs typeface="+mn-cs"/>
              </a:defRPr>
            </a:lvl5pPr>
            <a:lvl6pPr marL="2286000" algn="l" defTabSz="914400" rtl="0" eaLnBrk="1" latinLnBrk="0" hangingPunct="1">
              <a:defRPr sz="2400" kern="1200">
                <a:solidFill>
                  <a:schemeClr val="tx1"/>
                </a:solidFill>
                <a:latin typeface="Arial" charset="0"/>
                <a:ea typeface="MS PGothic" pitchFamily="34" charset="-128"/>
                <a:cs typeface="+mn-cs"/>
              </a:defRPr>
            </a:lvl6pPr>
            <a:lvl7pPr marL="2743200" algn="l" defTabSz="914400" rtl="0" eaLnBrk="1" latinLnBrk="0" hangingPunct="1">
              <a:defRPr sz="2400" kern="1200">
                <a:solidFill>
                  <a:schemeClr val="tx1"/>
                </a:solidFill>
                <a:latin typeface="Arial" charset="0"/>
                <a:ea typeface="MS PGothic" pitchFamily="34" charset="-128"/>
                <a:cs typeface="+mn-cs"/>
              </a:defRPr>
            </a:lvl7pPr>
            <a:lvl8pPr marL="3200400" algn="l" defTabSz="914400" rtl="0" eaLnBrk="1" latinLnBrk="0" hangingPunct="1">
              <a:defRPr sz="2400" kern="1200">
                <a:solidFill>
                  <a:schemeClr val="tx1"/>
                </a:solidFill>
                <a:latin typeface="Arial" charset="0"/>
                <a:ea typeface="MS PGothic" pitchFamily="34" charset="-128"/>
                <a:cs typeface="+mn-cs"/>
              </a:defRPr>
            </a:lvl8pPr>
            <a:lvl9pPr marL="3657600" algn="l" defTabSz="914400" rtl="0" eaLnBrk="1" latinLnBrk="0" hangingPunct="1">
              <a:defRPr sz="2400" kern="1200">
                <a:solidFill>
                  <a:schemeClr val="tx1"/>
                </a:solidFill>
                <a:latin typeface="Arial" charset="0"/>
                <a:ea typeface="MS PGothic" pitchFamily="34" charset="-128"/>
                <a:cs typeface="+mn-cs"/>
              </a:defRPr>
            </a:lvl9pPr>
          </a:lstStyle>
          <a:p>
            <a:pPr>
              <a:lnSpc>
                <a:spcPct val="100000"/>
              </a:lnSpc>
            </a:pPr>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780335376"/>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42" r:id="rId6"/>
    <p:sldLayoutId id="2147483843" r:id="rId7"/>
    <p:sldLayoutId id="2147483844" r:id="rId8"/>
    <p:sldLayoutId id="2147483845" r:id="rId9"/>
    <p:sldLayoutId id="2147483846" r:id="rId10"/>
  </p:sldLayoutIdLst>
  <p:timing>
    <p:tnLst>
      <p:par>
        <p:cTn id="1" dur="indefinite" restart="never" nodeType="tmRoot"/>
      </p:par>
    </p:tnLst>
  </p:timing>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5" y="6356373"/>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5"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lc="http://schemas.openxmlformats.org/drawingml/2006/lockedCanvas"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arto="http://schemas.microsoft.com/office/word/2006/arto"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
        <p:nvSpPr>
          <p:cNvPr id="5" name="Footer Placeholder 4"/>
          <p:cNvSpPr>
            <a:spLocks noGrp="1"/>
          </p:cNvSpPr>
          <p:nvPr>
            <p:ph type="ftr" sz="quarter" idx="3"/>
          </p:nvPr>
        </p:nvSpPr>
        <p:spPr>
          <a:xfrm>
            <a:off x="7020500" y="6400734"/>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5"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2649927906"/>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Lst>
  <p:timing>
    <p:tnLst>
      <p:par>
        <p:cTn id="1" dur="indefinite" restart="never" nodeType="tmRoot"/>
      </p:par>
    </p:tnLst>
  </p:timing>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60195" y="6356371"/>
            <a:ext cx="2160627"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endParaRPr lang="en-US" dirty="0">
              <a:solidFill>
                <a:prstClr val="black">
                  <a:tint val="75000"/>
                </a:prstClr>
              </a:solidFill>
              <a:ea typeface="MS PGothic" pitchFamily="34" charset="-128"/>
            </a:endParaRPr>
          </a:p>
        </p:txBody>
      </p:sp>
      <p:cxnSp>
        <p:nvCxnSpPr>
          <p:cNvPr id="8" name="Straight Connector 7"/>
          <p:cNvCxnSpPr/>
          <p:nvPr userDrawn="1"/>
        </p:nvCxnSpPr>
        <p:spPr>
          <a:xfrm>
            <a:off x="303680" y="732690"/>
            <a:ext cx="8828923" cy="0"/>
          </a:xfrm>
          <a:prstGeom prst="line">
            <a:avLst/>
          </a:prstGeom>
          <a:noFill/>
          <a:ln w="12700" cap="flat" cmpd="sng" algn="ctr">
            <a:solidFill>
              <a:srgbClr val="FF0000"/>
            </a:solidFill>
            <a:prstDash val="solid"/>
            <a:miter lim="800000"/>
          </a:ln>
          <a:effectLst/>
        </p:spPr>
      </p:cxnSp>
      <p:pic>
        <p:nvPicPr>
          <p:cNvPr id="6" name="Picture 5"/>
          <p:cNvPicPr/>
          <p:nvPr userDrawn="1"/>
        </p:nvPicPr>
        <p:blipFill rotWithShape="1">
          <a:blip r:embed="rId14" cstate="print">
            <a:extLst>
              <a:ext uri="{28A0092B-C50C-407E-A947-70E740481C1C}">
                <a14:useLocalDpi xmlns:a14="http://schemas.microsoft.com/office/drawing/2010/main" val="0"/>
              </a:ext>
            </a:extLst>
          </a:blip>
          <a:srcRect t="10112"/>
          <a:stretch/>
        </p:blipFill>
        <p:spPr bwMode="auto">
          <a:xfrm>
            <a:off x="7572353" y="5991467"/>
            <a:ext cx="1869876" cy="609600"/>
          </a:xfrm>
          <a:prstGeom prst="rect">
            <a:avLst/>
          </a:prstGeom>
          <a:ln>
            <a:noFill/>
          </a:ln>
          <a:extLst>
            <a:ext uri="{53640926-AAD7-44D8-BBD7-CCE9431645EC}">
              <a14:shadowObscured xmlns:a14="http://schemas.microsoft.com/office/drawing/2010/main"/>
            </a:ext>
            <a:ext uri="{FAA26D3D-D897-4be2-8F04-BA451C77F1D7}">
              <ma14:placeholderFlag xmlns:wpc="http://schemas.microsoft.com/office/word/2010/wordprocessingCanvas"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rto="http://schemas.microsoft.com/office/word/2006/arto" xmlns="" xmlns:mo="http://schemas.microsoft.com/office/mac/office/2008/main" xmlns:mv="urn:schemas-microsoft-com:mac:vml" xmlns:o="urn:schemas-microsoft-com:office:office" xmlns:v="urn:schemas-microsoft-com:vml" xmlns:w10="urn:schemas-microsoft-com:office:word" xmlns:w="http://schemas.openxmlformats.org/wordprocessingml/2006/main" xmlns:ma14="http://schemas.microsoft.com/office/mac/drawingml/2011/main" xmlns:lc="http://schemas.openxmlformats.org/drawingml/2006/lockedCanvas"/>
            </a:ext>
          </a:extLst>
        </p:spPr>
      </p:pic>
      <p:sp>
        <p:nvSpPr>
          <p:cNvPr id="5" name="Footer Placeholder 4"/>
          <p:cNvSpPr>
            <a:spLocks noGrp="1"/>
          </p:cNvSpPr>
          <p:nvPr>
            <p:ph type="ftr" sz="quarter" idx="3"/>
          </p:nvPr>
        </p:nvSpPr>
        <p:spPr>
          <a:xfrm>
            <a:off x="7020500" y="6400732"/>
            <a:ext cx="3240941" cy="365125"/>
          </a:xfrm>
          <a:prstGeom prst="rect">
            <a:avLst/>
          </a:prstGeom>
        </p:spPr>
        <p:txBody>
          <a:bodyPr anchor="ctr" anchorCtr="0"/>
          <a:lstStyle>
            <a:lvl1pPr algn="ctr">
              <a:defRPr sz="1000">
                <a:solidFill>
                  <a:schemeClr val="bg1">
                    <a:lumMod val="50000"/>
                  </a:schemeClr>
                </a:solidFill>
                <a:latin typeface="Arial" panose="020B0604020202020204" pitchFamily="34" charset="0"/>
                <a:cs typeface="Arial" panose="020B0604020202020204" pitchFamily="34" charset="0"/>
              </a:defRPr>
            </a:lvl1pPr>
          </a:lstStyle>
          <a:p>
            <a:pPr fontAlgn="auto">
              <a:lnSpc>
                <a:spcPct val="100000"/>
              </a:lnSpc>
              <a:spcBef>
                <a:spcPts val="0"/>
              </a:spcBef>
              <a:spcAft>
                <a:spcPts val="0"/>
              </a:spcAft>
            </a:pPr>
            <a:r>
              <a:rPr lang="en-US" dirty="0" smtClean="0">
                <a:solidFill>
                  <a:prstClr val="white">
                    <a:lumMod val="50000"/>
                  </a:prstClr>
                </a:solidFill>
                <a:ea typeface="MS PGothic" pitchFamily="34" charset="-128"/>
              </a:rPr>
              <a:t>Proprietary and Confidential</a:t>
            </a:r>
            <a:endParaRPr lang="en-US" dirty="0">
              <a:solidFill>
                <a:prstClr val="white">
                  <a:lumMod val="50000"/>
                </a:prstClr>
              </a:solidFill>
              <a:ea typeface="MS PGothic" pitchFamily="34" charset="-128"/>
            </a:endParaRPr>
          </a:p>
        </p:txBody>
      </p:sp>
      <p:sp>
        <p:nvSpPr>
          <p:cNvPr id="7" name="Rectangle 6"/>
          <p:cNvSpPr>
            <a:spLocks noChangeArrowheads="1"/>
          </p:cNvSpPr>
          <p:nvPr userDrawn="1"/>
        </p:nvSpPr>
        <p:spPr bwMode="auto">
          <a:xfrm>
            <a:off x="-2105113" y="378976"/>
            <a:ext cx="2105113"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Cover Page:</a:t>
            </a:r>
          </a:p>
          <a:p>
            <a:pPr algn="l" fontAlgn="auto">
              <a:lnSpc>
                <a:spcPct val="100000"/>
              </a:lnSpc>
              <a:spcBef>
                <a:spcPts val="0"/>
              </a:spcBef>
              <a:spcAft>
                <a:spcPts val="600"/>
              </a:spcAft>
              <a:defRPr/>
            </a:pPr>
            <a:r>
              <a:rPr lang="en-US" sz="800" b="1" dirty="0" smtClean="0">
                <a:solidFill>
                  <a:srgbClr val="FF0000"/>
                </a:solidFill>
                <a:latin typeface="Calibri"/>
                <a:ea typeface="MS PGothic" pitchFamily="34" charset="-128"/>
                <a:cs typeface="Arial"/>
              </a:rPr>
              <a:t>SC COMMITTEE/BOARD (Arial 24pt Red/Bold)</a:t>
            </a:r>
          </a:p>
          <a:p>
            <a:pPr algn="l" fontAlgn="auto">
              <a:lnSpc>
                <a:spcPct val="100000"/>
              </a:lnSpc>
              <a:spcBef>
                <a:spcPts val="0"/>
              </a:spcBef>
              <a:spcAft>
                <a:spcPts val="600"/>
              </a:spcAft>
            </a:pPr>
            <a:r>
              <a:rPr lang="en-US" sz="800" b="1" dirty="0" smtClean="0">
                <a:solidFill>
                  <a:prstClr val="black"/>
                </a:solidFill>
                <a:latin typeface="Calibri"/>
                <a:ea typeface="MS PGothic" pitchFamily="34" charset="-128"/>
                <a:cs typeface="Arial" panose="020B0604020202020204" pitchFamily="34" charset="0"/>
              </a:rPr>
              <a:t>Title of Presentation (Must Match Agenda / Arial 20pt Black/Bold)</a:t>
            </a:r>
            <a:endParaRPr lang="en-US" sz="800" b="1" dirty="0">
              <a:solidFill>
                <a:prstClr val="black"/>
              </a:solidFill>
              <a:latin typeface="Calibri"/>
              <a:ea typeface="MS PGothic" pitchFamily="34" charset="-128"/>
              <a:cs typeface="Arial" panose="020B0604020202020204" pitchFamily="34" charset="0"/>
            </a:endParaRPr>
          </a:p>
          <a:p>
            <a:pPr algn="l" eaLnBrk="0" fontAlgn="auto" hangingPunct="0">
              <a:lnSpc>
                <a:spcPct val="100000"/>
              </a:lnSpc>
              <a:spcAft>
                <a:spcPts val="600"/>
              </a:spcAft>
            </a:pPr>
            <a:r>
              <a:rPr lang="en-US" sz="800" dirty="0" smtClean="0">
                <a:solidFill>
                  <a:prstClr val="black"/>
                </a:solidFill>
                <a:latin typeface="Calibri"/>
                <a:ea typeface="MS PGothic" pitchFamily="34" charset="-128"/>
                <a:cs typeface="Arial" panose="020B0604020202020204" pitchFamily="34" charset="0"/>
              </a:rPr>
              <a:t>DATE (Arial 18pt Black)</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Presenter: Name and Title (Arial 18pt Gray)</a:t>
            </a:r>
          </a:p>
          <a:p>
            <a:pPr algn="l" eaLnBrk="0" fontAlgn="auto" hangingPunct="0">
              <a:lnSpc>
                <a:spcPct val="100000"/>
              </a:lnSpc>
              <a:spcAft>
                <a:spcPts val="600"/>
              </a:spcAft>
              <a:defRPr/>
            </a:pPr>
            <a:r>
              <a:rPr lang="en-US" sz="800" dirty="0" smtClean="0">
                <a:solidFill>
                  <a:prstClr val="white">
                    <a:lumMod val="50000"/>
                  </a:prstClr>
                </a:solidFill>
                <a:latin typeface="Calibri"/>
                <a:ea typeface="MS PGothic" pitchFamily="34" charset="-128"/>
                <a:cs typeface="Arial"/>
              </a:rPr>
              <a:t>Final/Draft Version: [Version Number] (Arial 14pt Gray)</a:t>
            </a:r>
          </a:p>
          <a:p>
            <a:pPr algn="l" eaLnBrk="0" fontAlgn="auto" hangingPunct="0">
              <a:lnSpc>
                <a:spcPct val="100000"/>
              </a:lnSpc>
              <a:spcAft>
                <a:spcPts val="600"/>
              </a:spcAft>
            </a:pPr>
            <a:endParaRPr lang="en-US" sz="800" dirty="0">
              <a:solidFill>
                <a:prstClr val="black"/>
              </a:solidFill>
              <a:latin typeface="Calibri"/>
              <a:ea typeface="MS PGothic" pitchFamily="34" charset="-128"/>
              <a:cs typeface="Arial" panose="020B0604020202020204" pitchFamily="34" charset="0"/>
            </a:endParaRPr>
          </a:p>
        </p:txBody>
      </p:sp>
      <p:sp>
        <p:nvSpPr>
          <p:cNvPr id="9" name="Rectangle 8"/>
          <p:cNvSpPr>
            <a:spLocks noChangeArrowheads="1"/>
          </p:cNvSpPr>
          <p:nvPr userDrawn="1"/>
        </p:nvSpPr>
        <p:spPr bwMode="auto">
          <a:xfrm>
            <a:off x="-2105113" y="1979415"/>
            <a:ext cx="2105113"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fontAlgn="auto">
              <a:lnSpc>
                <a:spcPct val="100000"/>
              </a:lnSpc>
              <a:spcBef>
                <a:spcPts val="0"/>
              </a:spcBef>
              <a:spcAft>
                <a:spcPts val="600"/>
              </a:spcAft>
              <a:defRPr/>
            </a:pPr>
            <a:r>
              <a:rPr lang="en-US" b="1" u="sng" dirty="0" smtClean="0">
                <a:solidFill>
                  <a:prstClr val="black"/>
                </a:solidFill>
                <a:latin typeface="Calibri"/>
                <a:ea typeface="MS PGothic" pitchFamily="34" charset="-128"/>
                <a:cs typeface="Arial"/>
              </a:rPr>
              <a:t>Exec Summary Page:</a:t>
            </a:r>
          </a:p>
          <a:p>
            <a:pPr algn="l" fontAlgn="auto">
              <a:lnSpc>
                <a:spcPct val="100000"/>
              </a:lnSpc>
              <a:spcBef>
                <a:spcPts val="0"/>
              </a:spcBef>
              <a:spcAft>
                <a:spcPts val="600"/>
              </a:spcAft>
              <a:defRPr/>
            </a:pPr>
            <a:r>
              <a:rPr lang="en-US" sz="800" b="1" dirty="0" smtClean="0">
                <a:solidFill>
                  <a:prstClr val="black"/>
                </a:solidFill>
                <a:latin typeface="Calibri"/>
                <a:ea typeface="MS PGothic" pitchFamily="34" charset="-128"/>
                <a:cs typeface="Arial"/>
              </a:rPr>
              <a:t>Layout/Executive Summary (24pt Arial, Black/Bold)</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Text = 14pt Arial, </a:t>
            </a:r>
            <a:r>
              <a:rPr lang="en-US" sz="800" b="1" dirty="0" smtClean="0">
                <a:solidFill>
                  <a:prstClr val="black"/>
                </a:solidFill>
                <a:latin typeface="Calibri"/>
                <a:ea typeface="MS PGothic" pitchFamily="34" charset="-128"/>
                <a:cs typeface="Arial" panose="020B0604020202020204" pitchFamily="34" charset="0"/>
              </a:rPr>
              <a:t>bold </a:t>
            </a:r>
            <a:r>
              <a:rPr lang="en-US" sz="800" dirty="0" smtClean="0">
                <a:solidFill>
                  <a:prstClr val="black"/>
                </a:solidFill>
                <a:latin typeface="Calibri"/>
                <a:ea typeface="MS PGothic" pitchFamily="34" charset="-128"/>
                <a:cs typeface="Arial" panose="020B0604020202020204" pitchFamily="34" charset="0"/>
              </a:rPr>
              <a:t>where applicable.</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Bullet points should be kept to one line where possible. (.31 indent)</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Use plain English: avoid or explain, as needed, specific terminology or acronyms.</a:t>
            </a:r>
          </a:p>
          <a:p>
            <a:pPr marL="182880" indent="-182880" algn="l" fontAlgn="auto">
              <a:lnSpc>
                <a:spcPct val="100000"/>
              </a:lnSpc>
              <a:spcBef>
                <a:spcPts val="0"/>
              </a:spcBef>
              <a:spcAft>
                <a:spcPts val="0"/>
              </a:spcAft>
              <a:buFont typeface="Arial" panose="020B0604020202020204" pitchFamily="34" charset="0"/>
              <a:buChar char="•"/>
            </a:pPr>
            <a:r>
              <a:rPr lang="en-US" sz="800" dirty="0" smtClean="0">
                <a:solidFill>
                  <a:prstClr val="black"/>
                </a:solidFill>
                <a:latin typeface="Calibri"/>
                <a:ea typeface="MS PGothic" pitchFamily="34" charset="-128"/>
                <a:cs typeface="Arial" panose="020B0604020202020204" pitchFamily="34" charset="0"/>
              </a:rPr>
              <a:t>If needed to provide important reference information, appendices should be kept to a minimum </a:t>
            </a:r>
            <a:br>
              <a:rPr lang="en-US" sz="800" dirty="0" smtClean="0">
                <a:solidFill>
                  <a:prstClr val="black"/>
                </a:solidFill>
                <a:latin typeface="Calibri"/>
                <a:ea typeface="MS PGothic" pitchFamily="34" charset="-128"/>
                <a:cs typeface="Arial" panose="020B0604020202020204" pitchFamily="34" charset="0"/>
              </a:rPr>
            </a:br>
            <a:r>
              <a:rPr lang="en-US" sz="800" dirty="0" smtClean="0">
                <a:solidFill>
                  <a:prstClr val="black"/>
                </a:solidFill>
                <a:latin typeface="Calibri"/>
                <a:ea typeface="MS PGothic" pitchFamily="34" charset="-128"/>
                <a:cs typeface="Arial" panose="020B0604020202020204" pitchFamily="34" charset="0"/>
              </a:rPr>
              <a:t>and clearly labeled.</a:t>
            </a:r>
          </a:p>
        </p:txBody>
      </p:sp>
      <p:sp>
        <p:nvSpPr>
          <p:cNvPr id="2" name="Slide Number Placeholder 1"/>
          <p:cNvSpPr>
            <a:spLocks noGrp="1"/>
          </p:cNvSpPr>
          <p:nvPr>
            <p:ph type="sldNum" sz="quarter" idx="4"/>
          </p:nvPr>
        </p:nvSpPr>
        <p:spPr>
          <a:xfrm>
            <a:off x="7212805" y="162945"/>
            <a:ext cx="216062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lnSpc>
                <a:spcPct val="100000"/>
              </a:lnSpc>
              <a:spcBef>
                <a:spcPts val="0"/>
              </a:spcBef>
              <a:spcAft>
                <a:spcPts val="0"/>
              </a:spcAft>
            </a:pPr>
            <a:fld id="{CCC40B8E-6D79-4604-8F47-CB61FCAC13A7}" type="slidenum">
              <a:rPr lang="en-US" smtClean="0">
                <a:solidFill>
                  <a:prstClr val="black">
                    <a:tint val="75000"/>
                  </a:prstClr>
                </a:solidFill>
                <a:latin typeface="Calibri"/>
                <a:ea typeface="MS PGothic" pitchFamily="34" charset="-128"/>
              </a:rPr>
              <a:pPr fontAlgn="auto">
                <a:lnSpc>
                  <a:spcPct val="100000"/>
                </a:lnSpc>
                <a:spcBef>
                  <a:spcPts val="0"/>
                </a:spcBef>
                <a:spcAft>
                  <a:spcPts val="0"/>
                </a:spcAft>
              </a:pPr>
              <a:t>‹#›</a:t>
            </a:fld>
            <a:endParaRPr lang="en-US" dirty="0">
              <a:solidFill>
                <a:prstClr val="black">
                  <a:tint val="75000"/>
                </a:prstClr>
              </a:solidFill>
              <a:latin typeface="Calibri"/>
              <a:ea typeface="MS PGothic" pitchFamily="34" charset="-128"/>
            </a:endParaRPr>
          </a:p>
        </p:txBody>
      </p:sp>
    </p:spTree>
    <p:extLst>
      <p:ext uri="{BB962C8B-B14F-4D97-AF65-F5344CB8AC3E}">
        <p14:creationId xmlns:p14="http://schemas.microsoft.com/office/powerpoint/2010/main" val="2146078871"/>
      </p:ext>
    </p:extLst>
  </p:cSld>
  <p:clrMap bg1="lt1" tx1="dk1" bg2="lt2" tx2="dk2" accent1="accent1" accent2="accent2" accent3="accent3" accent4="accent4" accent5="accent5" accent6="accent6" hlink="hlink" folHlink="folHlink"/>
  <p:sldLayoutIdLst>
    <p:sldLayoutId id="2147483862" r:id="rId1"/>
    <p:sldLayoutId id="2147483863" r:id="rId2"/>
    <p:sldLayoutId id="2147483864" r:id="rId3"/>
    <p:sldLayoutId id="2147483865" r:id="rId4"/>
    <p:sldLayoutId id="2147483866" r:id="rId5"/>
    <p:sldLayoutId id="2147483867" r:id="rId6"/>
    <p:sldLayoutId id="2147483868" r:id="rId7"/>
    <p:sldLayoutId id="2147483869" r:id="rId8"/>
    <p:sldLayoutId id="2147483870" r:id="rId9"/>
    <p:sldLayoutId id="2147483871" r:id="rId10"/>
    <p:sldLayoutId id="2147483873" r:id="rId11"/>
    <p:sldLayoutId id="2147483874" r:id="rId12"/>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8.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8.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0.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0.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4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16.xml"/></Relationships>
</file>

<file path=ppt/slides/_rels/slide4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115.xml"/><Relationship Id="rId4" Type="http://schemas.openxmlformats.org/officeDocument/2006/relationships/chart" Target="../charts/char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50.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115.xml"/><Relationship Id="rId4" Type="http://schemas.openxmlformats.org/officeDocument/2006/relationships/chart" Target="../charts/chart8.xml"/></Relationships>
</file>

<file path=ppt/slides/_rels/slide51.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115.xml"/><Relationship Id="rId5" Type="http://schemas.openxmlformats.org/officeDocument/2006/relationships/chart" Target="../charts/chart12.xml"/><Relationship Id="rId4" Type="http://schemas.openxmlformats.org/officeDocument/2006/relationships/chart" Target="../charts/chart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7.xml"/></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tags" Target="../tags/tag23.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tags" Target="../tags/tag24.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6.xml"/></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tags" Target="../tags/tag25.xml"/><Relationship Id="rId1" Type="http://schemas.openxmlformats.org/officeDocument/2006/relationships/vmlDrawing" Target="../drawings/vmlDrawing24.v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8.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latin typeface="Arial"/>
                <a:cs typeface="Arial"/>
              </a:rPr>
              <a:t>Risk Appetite Statement </a:t>
            </a:r>
            <a:r>
              <a:rPr lang="en-US" dirty="0" smtClean="0">
                <a:latin typeface="Arial"/>
                <a:cs typeface="Arial"/>
              </a:rPr>
              <a:t>Proposal – IHC Entities </a:t>
            </a:r>
            <a:endParaRPr lang="en-US" dirty="0">
              <a:latin typeface="Arial"/>
              <a:cs typeface="Arial"/>
            </a:endParaRPr>
          </a:p>
        </p:txBody>
      </p:sp>
      <p:sp>
        <p:nvSpPr>
          <p:cNvPr id="3" name="Text Placeholder 2"/>
          <p:cNvSpPr>
            <a:spLocks noGrp="1"/>
          </p:cNvSpPr>
          <p:nvPr>
            <p:ph type="body" sz="quarter" idx="11"/>
          </p:nvPr>
        </p:nvSpPr>
        <p:spPr/>
        <p:txBody>
          <a:bodyPr/>
          <a:lstStyle/>
          <a:p>
            <a:pPr eaLnBrk="0" hangingPunct="0">
              <a:lnSpc>
                <a:spcPts val="2700"/>
              </a:lnSpc>
              <a:spcAft>
                <a:spcPts val="600"/>
              </a:spcAft>
            </a:pPr>
            <a:r>
              <a:rPr lang="en-US" dirty="0">
                <a:solidFill>
                  <a:prstClr val="black"/>
                </a:solidFill>
              </a:rPr>
              <a:t>SHUSA Board </a:t>
            </a:r>
            <a:r>
              <a:rPr lang="en-US" dirty="0" smtClean="0">
                <a:solidFill>
                  <a:prstClr val="black"/>
                </a:solidFill>
              </a:rPr>
              <a:t>of Directors</a:t>
            </a:r>
            <a:endParaRPr lang="en-US" dirty="0">
              <a:solidFill>
                <a:prstClr val="black"/>
              </a:solidFill>
            </a:endParaRPr>
          </a:p>
        </p:txBody>
      </p:sp>
      <p:sp>
        <p:nvSpPr>
          <p:cNvPr id="4" name="Text Placeholder 3"/>
          <p:cNvSpPr>
            <a:spLocks noGrp="1"/>
          </p:cNvSpPr>
          <p:nvPr>
            <p:ph type="body" sz="quarter" idx="12"/>
          </p:nvPr>
        </p:nvSpPr>
        <p:spPr/>
        <p:txBody>
          <a:bodyPr/>
          <a:lstStyle/>
          <a:p>
            <a:r>
              <a:rPr lang="en-GB" dirty="0" smtClean="0"/>
              <a:t>June 30, 2016</a:t>
            </a:r>
            <a:endParaRPr lang="en-GB" dirty="0"/>
          </a:p>
        </p:txBody>
      </p:sp>
      <p:sp>
        <p:nvSpPr>
          <p:cNvPr id="5" name="Text Placeholder 4"/>
          <p:cNvSpPr>
            <a:spLocks noGrp="1"/>
          </p:cNvSpPr>
          <p:nvPr>
            <p:ph type="body" sz="quarter" idx="13"/>
          </p:nvPr>
        </p:nvSpPr>
        <p:spPr/>
        <p:txBody>
          <a:bodyPr/>
          <a:lstStyle/>
          <a:p>
            <a:r>
              <a:rPr lang="en-GB" dirty="0"/>
              <a:t>Sponsor: Scott Powell, Chief Executive Officer SHUSA</a:t>
            </a:r>
          </a:p>
          <a:p>
            <a:r>
              <a:rPr lang="en-GB" dirty="0" smtClean="0"/>
              <a:t>Presenter: Brian </a:t>
            </a:r>
            <a:r>
              <a:rPr lang="en-GB" dirty="0"/>
              <a:t>Gunn, Chief Risk Officer SHUSA</a:t>
            </a:r>
          </a:p>
          <a:p>
            <a:r>
              <a:rPr lang="en-GB" dirty="0"/>
              <a:t>Author: </a:t>
            </a:r>
            <a:r>
              <a:rPr lang="en-GB" dirty="0" smtClean="0"/>
              <a:t>Jennifer Keegan, Head of </a:t>
            </a:r>
            <a:r>
              <a:rPr lang="en-GB" dirty="0"/>
              <a:t>Risk Appetite </a:t>
            </a:r>
            <a:r>
              <a:rPr lang="en-GB" dirty="0" smtClean="0"/>
              <a:t>SHUSA</a:t>
            </a:r>
            <a:endParaRPr lang="en-GB" dirty="0"/>
          </a:p>
        </p:txBody>
      </p:sp>
      <p:sp>
        <p:nvSpPr>
          <p:cNvPr id="6" name="Text Box 9"/>
          <p:cNvSpPr txBox="1">
            <a:spLocks noChangeArrowheads="1"/>
          </p:cNvSpPr>
          <p:nvPr/>
        </p:nvSpPr>
        <p:spPr bwMode="auto">
          <a:xfrm>
            <a:off x="4153165" y="5520612"/>
            <a:ext cx="5094033"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t>Date Created</a:t>
            </a:r>
            <a:r>
              <a:rPr lang="en-GB" altLang="en-US" sz="1600" dirty="0" smtClean="0"/>
              <a:t>: June 2016</a:t>
            </a:r>
            <a:endParaRPr lang="en-GB" altLang="en-US" sz="1600" dirty="0"/>
          </a:p>
          <a:p>
            <a:pPr algn="r">
              <a:spcBef>
                <a:spcPct val="50000"/>
              </a:spcBef>
              <a:defRPr/>
            </a:pPr>
            <a:r>
              <a:rPr lang="en-GB" altLang="en-US" sz="1600" dirty="0" smtClean="0"/>
              <a:t>Version</a:t>
            </a:r>
            <a:r>
              <a:rPr lang="en-GB" altLang="en-US" sz="1600" dirty="0"/>
              <a:t>: </a:t>
            </a:r>
            <a:r>
              <a:rPr lang="en-GB" altLang="en-US" sz="1600" dirty="0" smtClean="0"/>
              <a:t>Template</a:t>
            </a:r>
            <a:endParaRPr lang="en-GB" altLang="en-US" sz="1600" dirty="0"/>
          </a:p>
        </p:txBody>
      </p:sp>
      <p:sp>
        <p:nvSpPr>
          <p:cNvPr id="7" name="Text Box 6"/>
          <p:cNvSpPr txBox="1">
            <a:spLocks noChangeArrowheads="1"/>
          </p:cNvSpPr>
          <p:nvPr/>
        </p:nvSpPr>
        <p:spPr bwMode="auto">
          <a:xfrm>
            <a:off x="7039108" y="384175"/>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defPPr>
              <a:defRPr lang="en-GB"/>
            </a:defPPr>
            <a:lvl1pPr algn="ctr" rtl="0" fontAlgn="base">
              <a:lnSpc>
                <a:spcPct val="86000"/>
              </a:lnSpc>
              <a:spcBef>
                <a:spcPct val="0"/>
              </a:spcBef>
              <a:spcAft>
                <a:spcPct val="0"/>
              </a:spcAft>
              <a:defRPr sz="1000" kern="1200">
                <a:solidFill>
                  <a:schemeClr val="tx1"/>
                </a:solidFill>
                <a:latin typeface="Arial" charset="0"/>
                <a:ea typeface="+mn-ea"/>
                <a:cs typeface="+mn-cs"/>
              </a:defRPr>
            </a:lvl1pPr>
            <a:lvl2pPr marL="457200" algn="ctr" rtl="0" fontAlgn="base">
              <a:lnSpc>
                <a:spcPct val="86000"/>
              </a:lnSpc>
              <a:spcBef>
                <a:spcPct val="0"/>
              </a:spcBef>
              <a:spcAft>
                <a:spcPct val="0"/>
              </a:spcAft>
              <a:defRPr sz="1000" kern="1200">
                <a:solidFill>
                  <a:schemeClr val="tx1"/>
                </a:solidFill>
                <a:latin typeface="Arial" charset="0"/>
                <a:ea typeface="+mn-ea"/>
                <a:cs typeface="+mn-cs"/>
              </a:defRPr>
            </a:lvl2pPr>
            <a:lvl3pPr marL="914400" algn="ctr" rtl="0" fontAlgn="base">
              <a:lnSpc>
                <a:spcPct val="86000"/>
              </a:lnSpc>
              <a:spcBef>
                <a:spcPct val="0"/>
              </a:spcBef>
              <a:spcAft>
                <a:spcPct val="0"/>
              </a:spcAft>
              <a:defRPr sz="1000" kern="1200">
                <a:solidFill>
                  <a:schemeClr val="tx1"/>
                </a:solidFill>
                <a:latin typeface="Arial" charset="0"/>
                <a:ea typeface="+mn-ea"/>
                <a:cs typeface="+mn-cs"/>
              </a:defRPr>
            </a:lvl3pPr>
            <a:lvl4pPr marL="1371600" algn="ctr" rtl="0" fontAlgn="base">
              <a:lnSpc>
                <a:spcPct val="86000"/>
              </a:lnSpc>
              <a:spcBef>
                <a:spcPct val="0"/>
              </a:spcBef>
              <a:spcAft>
                <a:spcPct val="0"/>
              </a:spcAft>
              <a:defRPr sz="1000" kern="1200">
                <a:solidFill>
                  <a:schemeClr val="tx1"/>
                </a:solidFill>
                <a:latin typeface="Arial" charset="0"/>
                <a:ea typeface="+mn-ea"/>
                <a:cs typeface="+mn-cs"/>
              </a:defRPr>
            </a:lvl4pPr>
            <a:lvl5pPr marL="1828800" algn="ctr" rtl="0" fontAlgn="base">
              <a:lnSpc>
                <a:spcPct val="86000"/>
              </a:lnSpc>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algn="ctr">
              <a:spcBef>
                <a:spcPct val="50000"/>
              </a:spcBef>
              <a:defRPr/>
            </a:pPr>
            <a:r>
              <a:rPr lang="en-GB" altLang="en-US" sz="1800" dirty="0" smtClean="0"/>
              <a:t>For approval</a:t>
            </a:r>
            <a:endParaRPr lang="en-GB" altLang="en-US" sz="2000" i="1" dirty="0"/>
          </a:p>
        </p:txBody>
      </p:sp>
    </p:spTree>
    <p:extLst>
      <p:ext uri="{BB962C8B-B14F-4D97-AF65-F5344CB8AC3E}">
        <p14:creationId xmlns:p14="http://schemas.microsoft.com/office/powerpoint/2010/main" val="33934495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211170010"/>
              </p:ext>
            </p:extLst>
          </p:nvPr>
        </p:nvGraphicFramePr>
        <p:xfrm>
          <a:off x="363538" y="1470025"/>
          <a:ext cx="8883650" cy="4309872"/>
        </p:xfrm>
        <a:graphic>
          <a:graphicData uri="http://schemas.openxmlformats.org/drawingml/2006/table">
            <a:tbl>
              <a:tblPr firstRow="1" bandRow="1"/>
              <a:tblGrid>
                <a:gridCol w="1260870"/>
                <a:gridCol w="1896032"/>
                <a:gridCol w="812430"/>
                <a:gridCol w="1536156"/>
                <a:gridCol w="1126054"/>
                <a:gridCol w="1126054"/>
                <a:gridCol w="1126054"/>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18288" marT="18288" marB="18288"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000" b="1" kern="1200" dirty="0" smtClean="0">
                          <a:solidFill>
                            <a:schemeClr val="tx1"/>
                          </a:solidFill>
                          <a:latin typeface="Arial" panose="020B0604020202020204" pitchFamily="34" charset="0"/>
                          <a:ea typeface="+mn-ea"/>
                          <a:cs typeface="Arial" panose="020B0604020202020204" pitchFamily="34" charset="0"/>
                        </a:rPr>
                        <a:t>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18288" marR="18288" marT="18288" marB="18288">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spcBef>
                          <a:spcPts val="200"/>
                        </a:spcBef>
                        <a:spcAft>
                          <a:spcPts val="200"/>
                        </a:spcAft>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18288" marR="18288" marT="18288" marB="18288">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28686">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Capital</a:t>
                      </a:r>
                      <a:r>
                        <a:rPr lang="en-US" sz="1000" b="1" baseline="0" dirty="0" smtClean="0">
                          <a:solidFill>
                            <a:schemeClr val="tx1"/>
                          </a:solidFill>
                          <a:latin typeface="Arial" panose="020B0604020202020204" pitchFamily="34" charset="0"/>
                          <a:cs typeface="Arial" panose="020B0604020202020204" pitchFamily="34" charset="0"/>
                        </a:rPr>
                        <a:t> adequacy (other)</a:t>
                      </a:r>
                      <a:endParaRPr lang="en-US" sz="1000" b="1" dirty="0" smtClean="0">
                        <a:solidFill>
                          <a:schemeClr val="tx1"/>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i="1" u="none" strike="noStrike" dirty="0">
                          <a:effectLst/>
                          <a:latin typeface="Arial" panose="020B0604020202020204" pitchFamily="34" charset="0"/>
                          <a:cs typeface="Arial" panose="020B0604020202020204" pitchFamily="34" charset="0"/>
                        </a:rPr>
                        <a:t>Impairment to </a:t>
                      </a:r>
                      <a:r>
                        <a:rPr lang="en-US" sz="1000" i="1" u="none" strike="noStrike" dirty="0" smtClean="0">
                          <a:effectLst/>
                          <a:latin typeface="Arial" panose="020B0604020202020204" pitchFamily="34" charset="0"/>
                          <a:cs typeface="Arial" panose="020B0604020202020204" pitchFamily="34" charset="0"/>
                        </a:rPr>
                        <a:t>Pre-Provision </a:t>
                      </a:r>
                      <a:r>
                        <a:rPr lang="en-US" sz="1000" i="1" u="none" strike="noStrike" dirty="0">
                          <a:effectLst/>
                          <a:latin typeface="Arial" panose="020B0604020202020204" pitchFamily="34" charset="0"/>
                          <a:cs typeface="Arial" panose="020B0604020202020204" pitchFamily="34" charset="0"/>
                        </a:rPr>
                        <a:t>N</a:t>
                      </a:r>
                      <a:r>
                        <a:rPr lang="en-US" sz="1000" i="1" u="none" strike="noStrike" dirty="0" smtClean="0">
                          <a:effectLst/>
                          <a:latin typeface="Arial" panose="020B0604020202020204" pitchFamily="34" charset="0"/>
                          <a:cs typeface="Arial" panose="020B0604020202020204" pitchFamily="34" charset="0"/>
                        </a:rPr>
                        <a:t>et </a:t>
                      </a:r>
                      <a:r>
                        <a:rPr lang="en-US" sz="1000" i="1" u="none" strike="noStrike" dirty="0">
                          <a:effectLst/>
                          <a:latin typeface="Arial" panose="020B0604020202020204" pitchFamily="34" charset="0"/>
                          <a:cs typeface="Arial" panose="020B0604020202020204" pitchFamily="34" charset="0"/>
                        </a:rPr>
                        <a:t>R</a:t>
                      </a:r>
                      <a:r>
                        <a:rPr lang="en-US" sz="1000" i="1" u="none" strike="noStrike" dirty="0" smtClean="0">
                          <a:effectLst/>
                          <a:latin typeface="Arial" panose="020B0604020202020204" pitchFamily="34" charset="0"/>
                          <a:cs typeface="Arial" panose="020B0604020202020204" pitchFamily="34" charset="0"/>
                        </a:rPr>
                        <a:t>evenue </a:t>
                      </a:r>
                      <a:r>
                        <a:rPr lang="en-US" sz="1000" i="1" u="none" strike="noStrike" dirty="0">
                          <a:effectLst/>
                          <a:latin typeface="Arial" panose="020B0604020202020204" pitchFamily="34" charset="0"/>
                          <a:cs typeface="Arial" panose="020B0604020202020204" pitchFamily="34" charset="0"/>
                        </a:rPr>
                        <a:t>(PPNR) </a:t>
                      </a:r>
                      <a:endParaRPr lang="en-US" sz="1000" b="0" i="1"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Annual</a:t>
                      </a:r>
                    </a:p>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(CCAR</a:t>
                      </a:r>
                      <a:r>
                        <a:rPr lang="en-US" sz="1000" baseline="0" dirty="0" smtClean="0">
                          <a:latin typeface="Arial" panose="020B0604020202020204" pitchFamily="34" charset="0"/>
                          <a:cs typeface="Arial" panose="020B0604020202020204" pitchFamily="34" charset="0"/>
                        </a:rPr>
                        <a:t> 9Q)</a:t>
                      </a:r>
                      <a:endParaRPr lang="en-US" sz="1000" dirty="0" smtClean="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$1,069M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&gt;=$1,722M</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&gt;=$1,795M</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7">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1" kern="1200" dirty="0" smtClean="0">
                          <a:solidFill>
                            <a:schemeClr val="tx1"/>
                          </a:solidFill>
                          <a:latin typeface="Arial" panose="020B0604020202020204" pitchFamily="34" charset="0"/>
                          <a:ea typeface="+mn-ea"/>
                          <a:cs typeface="Arial" panose="020B0604020202020204" pitchFamily="34" charset="0"/>
                        </a:rPr>
                        <a:t>Total Credit Losses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Annual</a:t>
                      </a:r>
                    </a:p>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(CCAR</a:t>
                      </a:r>
                      <a:r>
                        <a:rPr lang="en-US" sz="1000" baseline="0" dirty="0" smtClean="0">
                          <a:latin typeface="Arial" panose="020B0604020202020204" pitchFamily="34" charset="0"/>
                          <a:cs typeface="Arial" panose="020B0604020202020204" pitchFamily="34" charset="0"/>
                        </a:rPr>
                        <a:t> 9Q)</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ts val="1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$1,263M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$2,034M</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$2,120M</a:t>
                      </a: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US"/>
                    </a:p>
                  </a:txBody>
                  <a:tcP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nSpc>
                          <a:spcPct val="100000"/>
                        </a:lnSpc>
                        <a:spcBef>
                          <a:spcPts val="200"/>
                        </a:spcBef>
                        <a:spcAft>
                          <a:spcPts val="200"/>
                        </a:spcAft>
                      </a:pPr>
                      <a:r>
                        <a:rPr lang="en-US" sz="1000" b="0" i="1" dirty="0" smtClean="0">
                          <a:latin typeface="Arial" panose="020B0604020202020204" pitchFamily="34" charset="0"/>
                          <a:cs typeface="Arial" panose="020B0604020202020204" pitchFamily="34" charset="0"/>
                        </a:rPr>
                        <a:t>Net Charge-off Rate</a:t>
                      </a:r>
                      <a:endParaRPr lang="en-US" sz="1000" b="0" i="1"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 </a:t>
                      </a:r>
                    </a:p>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(trailing 12m)</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Retail</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000" dirty="0" smtClean="0">
                          <a:latin typeface="Arial" panose="020B0604020202020204" pitchFamily="34" charset="0"/>
                          <a:cs typeface="Arial" panose="020B0604020202020204" pitchFamily="34" charset="0"/>
                        </a:rPr>
                        <a:t>0.53%</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&gt;=0.7%</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&gt;=0.9%</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BB</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0.50%</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&gt;=1.3%</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&gt;=1.5%</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C&amp;I</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0.10%</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&gt;=0.7%</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CRE</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0.09%</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&gt;=0.3%</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&gt;=0.5%</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10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GCB</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spcBef>
                          <a:spcPts val="200"/>
                        </a:spcBef>
                        <a:spcAft>
                          <a:spcPts val="200"/>
                        </a:spcAft>
                      </a:pPr>
                      <a:r>
                        <a:rPr lang="en-US" sz="1000" kern="1200" dirty="0" smtClean="0">
                          <a:solidFill>
                            <a:schemeClr val="tx1"/>
                          </a:solidFill>
                          <a:latin typeface="Arial" panose="020B0604020202020204" pitchFamily="34" charset="0"/>
                          <a:ea typeface="+mn-ea"/>
                          <a:cs typeface="Arial" panose="020B0604020202020204" pitchFamily="34" charset="0"/>
                        </a:rPr>
                        <a:t>0.28%</a:t>
                      </a:r>
                      <a:endParaRPr lang="en-US" sz="1000"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&gt;=0.2%</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&gt;=0.4%</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i="1" u="none" strike="noStrike" dirty="0" smtClean="0">
                          <a:effectLst/>
                          <a:latin typeface="Arial" panose="020B0604020202020204" pitchFamily="34" charset="0"/>
                          <a:cs typeface="Arial" panose="020B0604020202020204" pitchFamily="34" charset="0"/>
                        </a:rPr>
                        <a:t>60+ DPD</a:t>
                      </a:r>
                      <a:endParaRPr lang="en-US" sz="1000" b="0" i="1" u="none" strike="noStrike" dirty="0" smtClean="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Retail</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2.06%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&gt;=2.84%</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&gt;=3.10%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9">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(concentration)</a:t>
                      </a: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rgbClr val="008AB3"/>
                          </a:solidFill>
                          <a:latin typeface="Arial" panose="020B0604020202020204" pitchFamily="34" charset="0"/>
                          <a:ea typeface="+mn-ea"/>
                          <a:cs typeface="Arial" panose="020B0604020202020204" pitchFamily="34" charset="0"/>
                        </a:rPr>
                        <a:t>*Single Obligor</a:t>
                      </a:r>
                      <a:r>
                        <a:rPr lang="en-US" sz="1000" b="0" i="0" kern="1200" baseline="0" dirty="0" smtClean="0">
                          <a:solidFill>
                            <a:srgbClr val="008AB3"/>
                          </a:solidFill>
                          <a:latin typeface="Arial" panose="020B0604020202020204" pitchFamily="34" charset="0"/>
                          <a:ea typeface="+mn-ea"/>
                          <a:cs typeface="Arial" panose="020B0604020202020204" pitchFamily="34" charset="0"/>
                        </a:rPr>
                        <a:t> Exposure (Corporates &amp; FIs)</a:t>
                      </a:r>
                      <a:endParaRPr lang="en-US" sz="1000" b="0" i="0" kern="1200" dirty="0" smtClean="0">
                        <a:solidFill>
                          <a:srgbClr val="008AB3"/>
                        </a:solidFill>
                        <a:latin typeface="Arial" panose="020B0604020202020204" pitchFamily="34" charset="0"/>
                        <a:ea typeface="+mn-ea"/>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000" dirty="0" smtClean="0">
                          <a:latin typeface="Arial" panose="020B0604020202020204" pitchFamily="34" charset="0"/>
                          <a:cs typeface="Arial" panose="020B0604020202020204" pitchFamily="34" charset="0"/>
                        </a:rPr>
                        <a:t>$500M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N/A</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&gt;$500M</a:t>
                      </a: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a:lnSpc>
                          <a:spcPct val="100000"/>
                        </a:lnSpc>
                        <a:spcBef>
                          <a:spcPts val="200"/>
                        </a:spcBef>
                        <a:spcAft>
                          <a:spcPts val="200"/>
                        </a:spcAft>
                      </a:pPr>
                      <a:r>
                        <a:rPr lang="en-US" sz="1000" b="0" i="0" dirty="0" smtClean="0">
                          <a:solidFill>
                            <a:schemeClr val="tx1"/>
                          </a:solidFill>
                          <a:latin typeface="Arial" panose="020B0604020202020204" pitchFamily="34" charset="0"/>
                          <a:cs typeface="Arial" panose="020B0604020202020204" pitchFamily="34" charset="0"/>
                        </a:rPr>
                        <a:t>*Top 20 Corporates Exposure</a:t>
                      </a:r>
                      <a:endParaRPr lang="en-US" sz="1000" b="0" i="0" dirty="0">
                        <a:solidFill>
                          <a:schemeClr val="tx1"/>
                        </a:solidFill>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$6.17B</a:t>
                      </a:r>
                      <a:endParaRPr lang="en-US" sz="10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&gt;=$7.0B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&gt;=$8.0B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a:lnSpc>
                          <a:spcPct val="100000"/>
                        </a:lnSpc>
                        <a:spcBef>
                          <a:spcPts val="200"/>
                        </a:spcBef>
                        <a:spcAft>
                          <a:spcPts val="200"/>
                        </a:spcAft>
                      </a:pPr>
                      <a:r>
                        <a:rPr lang="en-US" sz="1000" b="0" dirty="0" smtClean="0">
                          <a:solidFill>
                            <a:schemeClr val="tx1"/>
                          </a:solidFill>
                          <a:latin typeface="Arial" panose="020B0604020202020204" pitchFamily="34" charset="0"/>
                          <a:cs typeface="Arial" panose="020B0604020202020204" pitchFamily="34" charset="0"/>
                        </a:rPr>
                        <a:t>Obligor</a:t>
                      </a:r>
                      <a:r>
                        <a:rPr lang="en-US" sz="1000" b="0" baseline="0" dirty="0" smtClean="0">
                          <a:solidFill>
                            <a:schemeClr val="tx1"/>
                          </a:solidFill>
                          <a:latin typeface="Arial" panose="020B0604020202020204" pitchFamily="34" charset="0"/>
                          <a:cs typeface="Arial" panose="020B0604020202020204" pitchFamily="34" charset="0"/>
                        </a:rPr>
                        <a:t> Rating Exposure</a:t>
                      </a:r>
                      <a:r>
                        <a:rPr lang="en-US" sz="1000" b="0" baseline="30000" dirty="0" smtClean="0">
                          <a:solidFill>
                            <a:schemeClr val="tx1"/>
                          </a:solidFill>
                          <a:latin typeface="Arial" panose="020B0604020202020204" pitchFamily="34" charset="0"/>
                          <a:cs typeface="Arial" panose="020B0604020202020204" pitchFamily="34" charset="0"/>
                        </a:rPr>
                        <a:t>1</a:t>
                      </a:r>
                      <a:endParaRPr lang="en-US" sz="1000" b="0" dirty="0">
                        <a:solidFill>
                          <a:schemeClr val="tx1"/>
                        </a:solidFill>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000" dirty="0" smtClean="0">
                          <a:latin typeface="Arial" panose="020B0604020202020204" pitchFamily="34" charset="0"/>
                          <a:cs typeface="Arial" panose="020B0604020202020204" pitchFamily="34" charset="0"/>
                        </a:rPr>
                        <a:t>10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*Industry Exposure</a:t>
                      </a:r>
                      <a:r>
                        <a:rPr lang="en-US" sz="1000" baseline="30000" dirty="0" smtClean="0">
                          <a:latin typeface="Arial" panose="020B0604020202020204" pitchFamily="34" charset="0"/>
                          <a:cs typeface="Arial" panose="020B0604020202020204" pitchFamily="34" charset="0"/>
                        </a:rPr>
                        <a:t>2</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$4.8B</a:t>
                      </a:r>
                    </a:p>
                  </a:txBody>
                  <a:tcPr marL="18288"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&gt;=$4.5B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&gt;=$5.0B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u="none" strike="noStrike" dirty="0" smtClean="0">
                          <a:solidFill>
                            <a:srgbClr val="008AB3"/>
                          </a:solidFill>
                          <a:effectLst/>
                          <a:latin typeface="Arial" panose="020B0604020202020204" pitchFamily="34" charset="0"/>
                          <a:cs typeface="Arial" panose="020B0604020202020204" pitchFamily="34" charset="0"/>
                        </a:rPr>
                        <a:t>*Financial &amp; Insurance Exposure</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$5.1B</a:t>
                      </a:r>
                    </a:p>
                  </a:txBody>
                  <a:tcPr marL="18288"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&gt;=$5.5B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&gt;=$6.25B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US"/>
                    </a:p>
                  </a:txBody>
                  <a:tcPr/>
                </a:tc>
                <a:tc>
                  <a:txBody>
                    <a:body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u="none" strike="noStrike" dirty="0" smtClean="0">
                          <a:solidFill>
                            <a:srgbClr val="008AB3"/>
                          </a:solidFill>
                          <a:effectLst/>
                          <a:latin typeface="Arial" panose="020B0604020202020204" pitchFamily="34" charset="0"/>
                          <a:cs typeface="Arial" panose="020B0604020202020204" pitchFamily="34" charset="0"/>
                        </a:rPr>
                        <a:t>*Utilities</a:t>
                      </a:r>
                      <a:r>
                        <a:rPr lang="en-US" sz="1000" b="0" i="0" u="none" strike="noStrike" baseline="0" dirty="0" smtClean="0">
                          <a:solidFill>
                            <a:srgbClr val="008AB3"/>
                          </a:solidFill>
                          <a:effectLst/>
                          <a:latin typeface="Arial" panose="020B0604020202020204" pitchFamily="34" charset="0"/>
                          <a:cs typeface="Arial" panose="020B0604020202020204" pitchFamily="34" charset="0"/>
                        </a:rPr>
                        <a:t> </a:t>
                      </a:r>
                      <a:endParaRPr lang="en-US" sz="1000" b="0" i="0" u="none" strike="noStrike" dirty="0" smtClean="0">
                        <a:solidFill>
                          <a:srgbClr val="008AB3"/>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$4.8B</a:t>
                      </a:r>
                    </a:p>
                  </a:txBody>
                  <a:tcPr marL="18288"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&gt;=$5.0B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&gt;=$5.5B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1" kern="1200" dirty="0" smtClean="0">
                          <a:solidFill>
                            <a:schemeClr val="tx1"/>
                          </a:solidFill>
                          <a:latin typeface="Arial" panose="020B0604020202020204" pitchFamily="34" charset="0"/>
                          <a:ea typeface="+mn-ea"/>
                          <a:cs typeface="Arial" panose="020B0604020202020204" pitchFamily="34" charset="0"/>
                        </a:rPr>
                        <a:t>*CRE Exposure</a:t>
                      </a:r>
                      <a:r>
                        <a:rPr lang="en-US" sz="1000" b="0" i="1" kern="1200" baseline="30000" dirty="0" smtClean="0">
                          <a:solidFill>
                            <a:schemeClr val="tx1"/>
                          </a:solidFill>
                          <a:latin typeface="Arial" panose="020B0604020202020204" pitchFamily="34" charset="0"/>
                          <a:ea typeface="+mn-ea"/>
                          <a:cs typeface="Arial" panose="020B0604020202020204" pitchFamily="34" charset="0"/>
                        </a:rPr>
                        <a:t>3</a:t>
                      </a:r>
                      <a:endParaRPr lang="en-US" sz="1000" b="0" i="1" kern="1200" dirty="0" smtClean="0">
                        <a:solidFill>
                          <a:schemeClr val="tx1"/>
                        </a:solidFill>
                        <a:latin typeface="Arial" panose="020B0604020202020204" pitchFamily="34" charset="0"/>
                        <a:ea typeface="+mn-ea"/>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$9.1B</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&gt;=$10.1B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&gt;=$10.6B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rgbClr val="008AB3"/>
                          </a:solidFill>
                          <a:latin typeface="Arial" panose="020B0604020202020204" pitchFamily="34" charset="0"/>
                          <a:ea typeface="+mn-ea"/>
                          <a:cs typeface="Arial" panose="020B0604020202020204" pitchFamily="34" charset="0"/>
                        </a:rPr>
                        <a:t>*Project Finance Exposure</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Monthly</a:t>
                      </a:r>
                      <a:endParaRPr lang="en-US" sz="1000" b="0" dirty="0" smtClean="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$2.9B</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&gt;=$3.75B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&gt;=$4.25B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1" kern="1200" dirty="0" smtClean="0">
                          <a:solidFill>
                            <a:schemeClr val="tx1"/>
                          </a:solidFill>
                          <a:latin typeface="Arial" panose="020B0604020202020204" pitchFamily="34" charset="0"/>
                          <a:ea typeface="+mn-ea"/>
                          <a:cs typeface="Arial" panose="020B0604020202020204" pitchFamily="34" charset="0"/>
                        </a:rPr>
                        <a:t>*Multifamily Exposure</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$10.5B</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&gt;=$10.6B</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&gt;=$11.1B</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r>
              <a:rPr lang="en-GB" dirty="0"/>
              <a:t>2016 SBNA RAS – Proposed metric limits (2/3</a:t>
            </a:r>
            <a:r>
              <a:rPr lang="en-GB" dirty="0" smtClean="0"/>
              <a:t>)</a:t>
            </a:r>
            <a:endParaRPr lang="en-GB" dirty="0"/>
          </a:p>
        </p:txBody>
      </p:sp>
      <p:sp>
        <p:nvSpPr>
          <p:cNvPr id="11" name="Footnote"/>
          <p:cNvSpPr/>
          <p:nvPr/>
        </p:nvSpPr>
        <p:spPr>
          <a:xfrm>
            <a:off x="2232849" y="6332539"/>
            <a:ext cx="5613990" cy="461665"/>
          </a:xfrm>
          <a:prstGeom prst="rect">
            <a:avLst/>
          </a:prstGeom>
          <a:extLst/>
        </p:spPr>
        <p:txBody>
          <a:bodyPr vert="horz" wrap="square" lIns="0" tIns="0" rIns="0" bIns="0" numCol="1" anchor="t" anchorCtr="0" compatLnSpc="1">
            <a:prstTxWarp prst="textNoShape">
              <a:avLst/>
            </a:prstTxWarp>
            <a:spAutoFit/>
          </a:bodyPr>
          <a:lstStyle/>
          <a:p>
            <a:pPr algn="l">
              <a:lnSpc>
                <a:spcPts val="9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228600" indent="-228600" algn="l">
              <a:lnSpc>
                <a:spcPts val="9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rPr>
              <a:t>Number </a:t>
            </a:r>
            <a:r>
              <a:rPr lang="en-US" sz="800" dirty="0">
                <a:solidFill>
                  <a:srgbClr val="000000"/>
                </a:solidFill>
                <a:latin typeface="Arial" panose="020B0604020202020204" pitchFamily="34" charset="0"/>
                <a:cs typeface="Arial" panose="020B0604020202020204" pitchFamily="34" charset="0"/>
              </a:rPr>
              <a:t>of </a:t>
            </a:r>
            <a:r>
              <a:rPr lang="en-US" sz="800" dirty="0" smtClean="0">
                <a:solidFill>
                  <a:srgbClr val="000000"/>
                </a:solidFill>
                <a:latin typeface="Arial" panose="020B0604020202020204" pitchFamily="34" charset="0"/>
                <a:cs typeface="Arial" panose="020B0604020202020204" pitchFamily="34" charset="0"/>
              </a:rPr>
              <a:t>single obligor counterparties </a:t>
            </a:r>
            <a:r>
              <a:rPr lang="en-US" sz="800" dirty="0">
                <a:solidFill>
                  <a:srgbClr val="000000"/>
                </a:solidFill>
                <a:latin typeface="Arial" panose="020B0604020202020204" pitchFamily="34" charset="0"/>
                <a:cs typeface="Arial" panose="020B0604020202020204" pitchFamily="34" charset="0"/>
              </a:rPr>
              <a:t>with exposure &gt;$100M: </a:t>
            </a:r>
            <a:r>
              <a:rPr lang="en-US" sz="800" dirty="0" smtClean="0">
                <a:solidFill>
                  <a:srgbClr val="000000"/>
                </a:solidFill>
                <a:latin typeface="Arial" panose="020B0604020202020204" pitchFamily="34" charset="0"/>
                <a:cs typeface="Arial" panose="020B0604020202020204" pitchFamily="34" charset="0"/>
              </a:rPr>
              <a:t>Santander Risk Rating (internal) &lt; 5.0</a:t>
            </a:r>
          </a:p>
          <a:p>
            <a:pPr marL="228600" indent="-228600" algn="l">
              <a:lnSpc>
                <a:spcPts val="900"/>
              </a:lnSpc>
              <a:spcBef>
                <a:spcPts val="0"/>
              </a:spcBef>
              <a:spcAft>
                <a:spcPts val="0"/>
              </a:spcAft>
              <a:buFontTx/>
              <a:buAutoNum type="arabicPeriod"/>
            </a:pPr>
            <a:r>
              <a:rPr lang="en-US" sz="800" kern="0" dirty="0" smtClean="0">
                <a:solidFill>
                  <a:srgbClr val="000000"/>
                </a:solidFill>
              </a:rPr>
              <a:t>By </a:t>
            </a:r>
            <a:r>
              <a:rPr lang="en-US" sz="800" kern="0" dirty="0">
                <a:solidFill>
                  <a:srgbClr val="000000"/>
                </a:solidFill>
              </a:rPr>
              <a:t>OCC group </a:t>
            </a:r>
            <a:endParaRPr lang="en-US" sz="800" kern="0" dirty="0" smtClean="0">
              <a:solidFill>
                <a:srgbClr val="000000"/>
              </a:solidFill>
            </a:endParaRPr>
          </a:p>
          <a:p>
            <a:pPr marL="228600" indent="-228600" algn="l">
              <a:lnSpc>
                <a:spcPts val="900"/>
              </a:lnSpc>
              <a:spcBef>
                <a:spcPts val="0"/>
              </a:spcBef>
              <a:spcAft>
                <a:spcPts val="0"/>
              </a:spcAft>
              <a:buFontTx/>
              <a:buAutoNum type="arabicPeriod"/>
            </a:pPr>
            <a:r>
              <a:rPr lang="en-US" sz="800" kern="0" dirty="0" smtClean="0">
                <a:solidFill>
                  <a:srgbClr val="000000"/>
                </a:solidFill>
              </a:rPr>
              <a:t>Excluding </a:t>
            </a:r>
            <a:r>
              <a:rPr lang="en-US" sz="800" kern="0" dirty="0">
                <a:solidFill>
                  <a:srgbClr val="000000"/>
                </a:solidFill>
              </a:rPr>
              <a:t>Multifamily</a:t>
            </a:r>
          </a:p>
        </p:txBody>
      </p:sp>
      <p:grpSp>
        <p:nvGrpSpPr>
          <p:cNvPr id="18" name="Group 17"/>
          <p:cNvGrpSpPr/>
          <p:nvPr/>
        </p:nvGrpSpPr>
        <p:grpSpPr>
          <a:xfrm>
            <a:off x="372254" y="6145406"/>
            <a:ext cx="3676170" cy="125740"/>
            <a:chOff x="372254" y="5975278"/>
            <a:chExt cx="3676170" cy="125740"/>
          </a:xfrm>
        </p:grpSpPr>
        <p:sp>
          <p:nvSpPr>
            <p:cNvPr id="19" name="TextBox 18"/>
            <p:cNvSpPr txBox="1"/>
            <p:nvPr/>
          </p:nvSpPr>
          <p:spPr>
            <a:xfrm>
              <a:off x="2188941" y="5981883"/>
              <a:ext cx="1859483" cy="119135"/>
            </a:xfrm>
            <a:prstGeom prst="rect">
              <a:avLst/>
            </a:prstGeom>
            <a:noFill/>
          </p:spPr>
          <p:txBody>
            <a:bodyPr wrap="square" lIns="0" tIns="0" rIns="0" bIns="0" rtlCol="0">
              <a:spAutoFit/>
            </a:bodyPr>
            <a:lstStyle/>
            <a:p>
              <a:r>
                <a:rPr lang="en-US" sz="900" dirty="0" smtClean="0">
                  <a:solidFill>
                    <a:srgbClr val="000000"/>
                  </a:solidFill>
                  <a:ea typeface="ＭＳ Ｐゴシック"/>
                </a:rPr>
                <a:t>* </a:t>
              </a:r>
              <a:r>
                <a:rPr lang="en-US" sz="900" dirty="0">
                  <a:solidFill>
                    <a:srgbClr val="000000"/>
                  </a:solidFill>
                  <a:ea typeface="ＭＳ Ｐゴシック"/>
                </a:rPr>
                <a:t>R</a:t>
              </a:r>
              <a:r>
                <a:rPr lang="en-US" sz="900" dirty="0" smtClean="0">
                  <a:solidFill>
                    <a:srgbClr val="000000"/>
                  </a:solidFill>
                  <a:ea typeface="ＭＳ Ｐゴシック"/>
                </a:rPr>
                <a:t>eported in Santander Group RAS</a:t>
              </a:r>
              <a:endParaRPr lang="en-US" sz="900" dirty="0">
                <a:solidFill>
                  <a:srgbClr val="000000"/>
                </a:solidFill>
                <a:ea typeface="ＭＳ Ｐゴシック"/>
              </a:endParaRPr>
            </a:p>
          </p:txBody>
        </p:sp>
        <p:grpSp>
          <p:nvGrpSpPr>
            <p:cNvPr id="20" name="Group 19"/>
            <p:cNvGrpSpPr/>
            <p:nvPr/>
          </p:nvGrpSpPr>
          <p:grpSpPr>
            <a:xfrm>
              <a:off x="372254" y="5975278"/>
              <a:ext cx="1731805" cy="119135"/>
              <a:chOff x="372254" y="5494048"/>
              <a:chExt cx="1731805" cy="119135"/>
            </a:xfrm>
          </p:grpSpPr>
          <p:sp>
            <p:nvSpPr>
              <p:cNvPr id="21" name="TextBox 20"/>
              <p:cNvSpPr txBox="1"/>
              <p:nvPr/>
            </p:nvSpPr>
            <p:spPr>
              <a:xfrm>
                <a:off x="372254" y="5494048"/>
                <a:ext cx="593022" cy="119135"/>
              </a:xfrm>
              <a:prstGeom prst="rect">
                <a:avLst/>
              </a:prstGeom>
              <a:noFill/>
            </p:spPr>
            <p:txBody>
              <a:bodyPr wrap="square" lIns="0" tIns="0" rIns="0" bIns="0" rtlCol="0">
                <a:spAutoFit/>
              </a:bodyPr>
              <a:lstStyle/>
              <a:p>
                <a:pPr algn="l"/>
                <a:r>
                  <a:rPr lang="en-GB" sz="900" b="1" dirty="0" smtClean="0">
                    <a:solidFill>
                      <a:srgbClr val="000000"/>
                    </a:solidFill>
                  </a:rPr>
                  <a:t>Legend</a:t>
                </a:r>
                <a:endParaRPr lang="en-GB" sz="900" b="1" dirty="0">
                  <a:solidFill>
                    <a:srgbClr val="000000"/>
                  </a:solidFill>
                </a:endParaRPr>
              </a:p>
            </p:txBody>
          </p:sp>
          <p:sp>
            <p:nvSpPr>
              <p:cNvPr id="22" name="TextBox 21"/>
              <p:cNvSpPr txBox="1"/>
              <p:nvPr/>
            </p:nvSpPr>
            <p:spPr>
              <a:xfrm>
                <a:off x="898601" y="5494048"/>
                <a:ext cx="1205458" cy="119135"/>
              </a:xfrm>
              <a:prstGeom prst="rect">
                <a:avLst/>
              </a:prstGeom>
              <a:noFill/>
            </p:spPr>
            <p:txBody>
              <a:bodyPr wrap="none" lIns="0" tIns="0" rIns="0" bIns="0" rtlCol="0">
                <a:spAutoFit/>
              </a:bodyPr>
              <a:lstStyle/>
              <a:p>
                <a:pPr algn="l"/>
                <a:r>
                  <a:rPr lang="en-US" sz="900" dirty="0">
                    <a:solidFill>
                      <a:srgbClr val="008AB3"/>
                    </a:solidFill>
                    <a:ea typeface="ＭＳ Ｐゴシック"/>
                  </a:rPr>
                  <a:t>New </a:t>
                </a:r>
                <a:r>
                  <a:rPr lang="en-US" sz="900" dirty="0" smtClean="0">
                    <a:solidFill>
                      <a:srgbClr val="008AB3"/>
                    </a:solidFill>
                    <a:ea typeface="ＭＳ Ｐゴシック"/>
                  </a:rPr>
                  <a:t>metric or definition</a:t>
                </a:r>
                <a:endParaRPr lang="en-US" sz="900" dirty="0">
                  <a:solidFill>
                    <a:srgbClr val="008AB3"/>
                  </a:solidFill>
                  <a:ea typeface="ＭＳ Ｐゴシック"/>
                </a:endParaRPr>
              </a:p>
            </p:txBody>
          </p:sp>
        </p:grpSp>
      </p:grpSp>
      <p:sp>
        <p:nvSpPr>
          <p:cNvPr id="23" name="TextBox 22"/>
          <p:cNvSpPr txBox="1"/>
          <p:nvPr/>
        </p:nvSpPr>
        <p:spPr>
          <a:xfrm>
            <a:off x="4126393" y="6143336"/>
            <a:ext cx="3210065" cy="119135"/>
          </a:xfrm>
          <a:prstGeom prst="rect">
            <a:avLst/>
          </a:prstGeom>
          <a:noFill/>
        </p:spPr>
        <p:txBody>
          <a:bodyPr wrap="square" lIns="0" tIns="0" rIns="0" bIns="0" rtlCol="0">
            <a:spAutoFit/>
          </a:bodyPr>
          <a:lstStyle/>
          <a:p>
            <a:r>
              <a:rPr lang="en-US" sz="900" i="1" dirty="0" smtClean="0">
                <a:solidFill>
                  <a:srgbClr val="000000"/>
                </a:solidFill>
                <a:ea typeface="ＭＳ Ｐゴシック"/>
              </a:rPr>
              <a:t>Updated limit from 2015 </a:t>
            </a:r>
            <a:r>
              <a:rPr lang="en-US" sz="900" dirty="0" smtClean="0">
                <a:solidFill>
                  <a:srgbClr val="000000"/>
                </a:solidFill>
                <a:ea typeface="ＭＳ Ｐゴシック"/>
              </a:rPr>
              <a:t>(see appendix for comparison)</a:t>
            </a:r>
            <a:endParaRPr lang="en-US" sz="900" dirty="0">
              <a:solidFill>
                <a:srgbClr val="000000"/>
              </a:solidFill>
              <a:ea typeface="ＭＳ Ｐゴシック"/>
            </a:endParaRPr>
          </a:p>
        </p:txBody>
      </p:sp>
    </p:spTree>
    <p:extLst>
      <p:ext uri="{BB962C8B-B14F-4D97-AF65-F5344CB8AC3E}">
        <p14:creationId xmlns:p14="http://schemas.microsoft.com/office/powerpoint/2010/main" val="2471907472"/>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lstStyle/>
          <a:p>
            <a:pPr lvl="0"/>
            <a:r>
              <a:rPr lang="en-US" kern="0" dirty="0">
                <a:solidFill>
                  <a:srgbClr val="000000"/>
                </a:solidFill>
                <a:latin typeface="Arial"/>
                <a:ea typeface="ＭＳ Ｐゴシック"/>
              </a:rPr>
              <a:t>2016 BSPR Qualitative statements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3023283071"/>
              </p:ext>
            </p:extLst>
          </p:nvPr>
        </p:nvGraphicFramePr>
        <p:xfrm>
          <a:off x="363547" y="1468374"/>
          <a:ext cx="8902699" cy="3734268"/>
        </p:xfrm>
        <a:graphic>
          <a:graphicData uri="http://schemas.openxmlformats.org/drawingml/2006/table">
            <a:tbl>
              <a:tblPr/>
              <a:tblGrid>
                <a:gridCol w="1646236"/>
                <a:gridCol w="7256463"/>
              </a:tblGrid>
              <a:tr h="179884">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75078">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has a risk-averse approach to operational risk but recognizes that it is inherent in all products, activities, processes, and systems and must be adequately managed to meet business objectives.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is committed to implementing practices and controls that will minimize losses incurred from inadequate or failed internal processes, people, and systems or from external events.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enforce model monitoring standards in line with industry practices and regulatory requirements.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allocate more resources to those models with the highest risk level (Tier 1).</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ensure no new models are used or put into production without the appropriate approval.</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74501">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aims to comply fully with the letter and spirit of all applicable laws and regulatory standards that apply to its operations and it will ensure the timely remediation of any regulatory finding.</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364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treat its customers fairly, abide by consumer protection laws and regulations and will not pursue any business or maintain any practices that may damage its reputation with customers, employees, or other stakeholders.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326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not knowingly conduct business with individuals or entities it believes to be engaged in inappropriate behavior, money laundering, terrorist financing, corruption or other illicit financial activities.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058">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expects that its employees will act with the highest ethical standards at all times.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val="2631101857"/>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399309824"/>
              </p:ext>
            </p:extLst>
          </p:nvPr>
        </p:nvGraphicFramePr>
        <p:xfrm>
          <a:off x="346175" y="1154850"/>
          <a:ext cx="8477359" cy="4894152"/>
        </p:xfrm>
        <a:graphic>
          <a:graphicData uri="http://schemas.openxmlformats.org/drawingml/2006/table">
            <a:tbl>
              <a:tblPr/>
              <a:tblGrid>
                <a:gridCol w="1567585"/>
                <a:gridCol w="6909774"/>
              </a:tblGrid>
              <a:tr h="179884">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75078">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Bancorp </a:t>
                      </a:r>
                      <a:r>
                        <a:rPr lang="en-US" sz="1100" b="0" i="0" u="none" strike="noStrike" dirty="0">
                          <a:solidFill>
                            <a:srgbClr val="000000"/>
                          </a:solidFill>
                          <a:effectLst/>
                          <a:latin typeface="Arial" panose="020B0604020202020204" pitchFamily="34" charset="0"/>
                          <a:cs typeface="Arial" panose="020B0604020202020204" pitchFamily="34" charset="0"/>
                        </a:rPr>
                        <a:t>will hold sufficient capital to satisfy current and future regulatory and internal capital requirements, to ensure continuous access to capital markets and to withstand the impact of potential losses in an economic downturn.</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79884">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is willing to take credit risks that it understands and that fall within its risk appetite.</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focus on lending products for which in-house knowledge and skills exist from a risk perspective and on which credit risk can be measured and managed.</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monitor and manage portfolio quality and concentrations, including borrower and collateral quality, portfolio diversification across product, industry, geography, collateral type, and client segment.</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ensure that the volume of realized and projected loan losses under both baseline and stress does not threaten its capital position and its ability to meet its regulatory requirements.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ensure that it holds sufficient High Quality Liquid Assets and has an effective Contingency Funding Plan to withstand liquidity shortfalls in a severe stress scenario.</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diversify its funding sources and minimize its dependence on capital markets.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conservatively manage its Interest Rate Risk exposures, setting a maximum for the sensitivity of the net interest income and market value of equity to interest rates.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To minimize its exposure to Interest Rate Risk, </a:t>
                      </a: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hedge via instruments that it understands.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5304">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a:t>
                      </a:r>
                      <a:br>
                        <a:rPr lang="en-US" sz="1100" b="1" i="0" u="none" strike="noStrike" dirty="0" smtClean="0">
                          <a:solidFill>
                            <a:schemeClr val="tx1"/>
                          </a:solidFill>
                          <a:effectLst/>
                          <a:latin typeface="Arial" panose="020B0604020202020204" pitchFamily="34" charset="0"/>
                          <a:cs typeface="Arial" panose="020B0604020202020204" pitchFamily="34" charset="0"/>
                        </a:rPr>
                      </a:br>
                      <a:r>
                        <a:rPr lang="en-US" sz="1100" b="1" i="0" u="none" strike="noStrike" dirty="0" smtClean="0">
                          <a:solidFill>
                            <a:schemeClr val="tx1"/>
                          </a:solidFill>
                          <a:effectLst/>
                          <a:latin typeface="Arial" panose="020B0604020202020204" pitchFamily="34" charset="0"/>
                          <a:cs typeface="Arial" panose="020B0604020202020204" pitchFamily="34" charset="0"/>
                        </a:rPr>
                        <a:t>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Bancorp </a:t>
                      </a:r>
                      <a:r>
                        <a:rPr lang="en-US" sz="1100" b="0" i="0" u="none" strike="noStrike" dirty="0">
                          <a:solidFill>
                            <a:srgbClr val="000000"/>
                          </a:solidFill>
                          <a:effectLst/>
                          <a:latin typeface="Arial" panose="020B0604020202020204" pitchFamily="34" charset="0"/>
                          <a:cs typeface="Arial" panose="020B0604020202020204" pitchFamily="34" charset="0"/>
                        </a:rPr>
                        <a:t>will only participate in trading for purposes of client facilitation and will maintain a low risk profile on all fair value activities to protect against losses due to adverse market movements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81000">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strives to deliver consistent performance through pragmatic risk-taking. </a:t>
                      </a: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not place an undue amount of earnings or capital at risk for an entity of its size, complexity, and risk profile in any stress scenario.</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ensure that adequate governance and oversight processes and controls are in place for all business activities, products, and services.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Bancorp’s </a:t>
                      </a:r>
                      <a:r>
                        <a:rPr lang="en-US" sz="1100" b="0" i="0" u="none" strike="noStrike" dirty="0">
                          <a:solidFill>
                            <a:srgbClr val="000000"/>
                          </a:solidFill>
                          <a:effectLst/>
                          <a:latin typeface="Arial"/>
                        </a:rPr>
                        <a:t>strategic planning process will both consider and work with the risk appetite setting and capital planning processes.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a:xfrm>
            <a:off x="331790" y="452510"/>
            <a:ext cx="8252202" cy="435610"/>
          </a:xfrm>
        </p:spPr>
        <p:txBody>
          <a:bodyPr/>
          <a:lstStyle/>
          <a:p>
            <a:pPr lvl="0"/>
            <a:r>
              <a:rPr lang="en-US" kern="0" dirty="0">
                <a:solidFill>
                  <a:srgbClr val="000000"/>
                </a:solidFill>
                <a:latin typeface="Arial"/>
                <a:ea typeface="ＭＳ Ｐゴシック"/>
              </a:rPr>
              <a:t>2016 </a:t>
            </a:r>
            <a:r>
              <a:rPr lang="en-US" kern="0" dirty="0" smtClean="0">
                <a:solidFill>
                  <a:srgbClr val="000000"/>
                </a:solidFill>
                <a:latin typeface="Arial"/>
                <a:ea typeface="ＭＳ Ｐゴシック"/>
              </a:rPr>
              <a:t>Bancorp Qualitative </a:t>
            </a:r>
            <a:r>
              <a:rPr lang="en-US" kern="0" dirty="0">
                <a:solidFill>
                  <a:srgbClr val="000000"/>
                </a:solidFill>
                <a:latin typeface="Arial"/>
                <a:ea typeface="ＭＳ Ｐゴシック"/>
              </a:rPr>
              <a:t>statements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018522938"/>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5"/>
          <p:cNvSpPr>
            <a:spLocks noGrp="1"/>
          </p:cNvSpPr>
          <p:nvPr>
            <p:ph sz="quarter" idx="11"/>
          </p:nvPr>
        </p:nvSpPr>
        <p:spPr>
          <a:xfrm>
            <a:off x="331790" y="452510"/>
            <a:ext cx="8252202" cy="435610"/>
          </a:xfrm>
        </p:spPr>
        <p:txBody>
          <a:bodyPr/>
          <a:lstStyle/>
          <a:p>
            <a:pPr lvl="0"/>
            <a:r>
              <a:rPr lang="en-US" kern="0" dirty="0">
                <a:solidFill>
                  <a:srgbClr val="000000"/>
                </a:solidFill>
                <a:latin typeface="Arial"/>
                <a:ea typeface="ＭＳ Ｐゴシック"/>
              </a:rPr>
              <a:t>2016 Bancorp </a:t>
            </a:r>
            <a:r>
              <a:rPr lang="en-US" kern="0" dirty="0" smtClean="0">
                <a:solidFill>
                  <a:srgbClr val="000000"/>
                </a:solidFill>
                <a:latin typeface="Arial"/>
                <a:ea typeface="ＭＳ Ｐゴシック"/>
              </a:rPr>
              <a:t>Qualitative </a:t>
            </a:r>
            <a:r>
              <a:rPr lang="en-US" kern="0" dirty="0">
                <a:solidFill>
                  <a:srgbClr val="000000"/>
                </a:solidFill>
                <a:latin typeface="Arial"/>
                <a:ea typeface="ＭＳ Ｐゴシック"/>
              </a:rPr>
              <a:t>statements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1754617654"/>
              </p:ext>
            </p:extLst>
          </p:nvPr>
        </p:nvGraphicFramePr>
        <p:xfrm>
          <a:off x="346175" y="1468377"/>
          <a:ext cx="8477359" cy="3790119"/>
        </p:xfrm>
        <a:graphic>
          <a:graphicData uri="http://schemas.openxmlformats.org/drawingml/2006/table">
            <a:tbl>
              <a:tblPr/>
              <a:tblGrid>
                <a:gridCol w="1567585"/>
                <a:gridCol w="6909774"/>
              </a:tblGrid>
              <a:tr h="179884">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75078">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has a risk-averse approach to operational risk but recognizes that it is inherent in all products, activities, processes, and systems and must be adequately managed to meet business objectives.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is committed to implementing practices and controls that will minimize losses incurred from inadequate or failed internal processes, people, and systems or from external events.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enforce model monitoring standards in line with industry practices and regulatory requirements.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allocate more resources to those models with the highest risk level (Tier 1).</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ensure no new models are used or put into production without the appropriate approval.</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74501">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aims to comply fully with the letter and spirit of all applicable laws and regulatory standards that apply to its operations and it will ensure the timely remediation of any regulatory finding.</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364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treat its customers fairly, abide by consumer protection laws and regulations and will not pursue any business or maintain any practices that may damage its reputation with customers, employees, or other stakeholders.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326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will not knowingly conduct business with individuals or entities it believes to be engaged in inappropriate behavior, money laundering, terrorist financing, corruption or other illicit financial activities.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058">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Bancorp </a:t>
                      </a:r>
                      <a:r>
                        <a:rPr lang="en-US" sz="1100" b="0" i="0" u="none" strike="noStrike" dirty="0">
                          <a:solidFill>
                            <a:srgbClr val="000000"/>
                          </a:solidFill>
                          <a:effectLst/>
                          <a:latin typeface="Arial"/>
                        </a:rPr>
                        <a:t>expects that its employees will act with the highest ethical standards at all times.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val="923579020"/>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C – Additional metrics</a:t>
            </a:r>
          </a:p>
        </p:txBody>
      </p:sp>
    </p:spTree>
    <p:extLst>
      <p:ext uri="{BB962C8B-B14F-4D97-AF65-F5344CB8AC3E}">
        <p14:creationId xmlns:p14="http://schemas.microsoft.com/office/powerpoint/2010/main" val="4115375301"/>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pPr lvl="0"/>
            <a:r>
              <a:rPr lang="en-US" kern="0" dirty="0" smtClean="0">
                <a:solidFill>
                  <a:srgbClr val="000000"/>
                </a:solidFill>
                <a:latin typeface="Arial"/>
                <a:ea typeface="ＭＳ Ｐゴシック"/>
              </a:rPr>
              <a:t>Additional metrics </a:t>
            </a:r>
            <a:r>
              <a:rPr lang="en-US" kern="0" dirty="0">
                <a:solidFill>
                  <a:srgbClr val="000000"/>
                </a:solidFill>
                <a:latin typeface="Arial"/>
                <a:ea typeface="ＭＳ Ｐゴシック"/>
              </a:rPr>
              <a:t>required for Group reporting only </a:t>
            </a:r>
            <a:r>
              <a:rPr lang="en-US" kern="0" dirty="0" smtClean="0">
                <a:solidFill>
                  <a:srgbClr val="000000"/>
                </a:solidFill>
                <a:latin typeface="Arial"/>
                <a:ea typeface="ＭＳ Ｐゴシック"/>
              </a:rPr>
              <a:t>(1/2)</a:t>
            </a:r>
            <a:endParaRPr lang="en-US" kern="0" dirty="0">
              <a:solidFill>
                <a:srgbClr val="000000"/>
              </a:solidFill>
              <a:latin typeface="Arial"/>
              <a:ea typeface="ＭＳ Ｐゴシック"/>
            </a:endParaRPr>
          </a:p>
        </p:txBody>
      </p:sp>
      <p:sp>
        <p:nvSpPr>
          <p:cNvPr id="5"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graphicFrame>
        <p:nvGraphicFramePr>
          <p:cNvPr id="7" name="Conclusion"/>
          <p:cNvGraphicFramePr>
            <a:graphicFrameLocks noGrp="1"/>
          </p:cNvGraphicFramePr>
          <p:nvPr>
            <p:extLst>
              <p:ext uri="{D42A27DB-BD31-4B8C-83A1-F6EECF244321}">
                <p14:modId xmlns:p14="http://schemas.microsoft.com/office/powerpoint/2010/main" val="3471428684"/>
              </p:ext>
            </p:extLst>
          </p:nvPr>
        </p:nvGraphicFramePr>
        <p:xfrm>
          <a:off x="366713" y="5559108"/>
          <a:ext cx="8899525" cy="640080"/>
        </p:xfrm>
        <a:graphic>
          <a:graphicData uri="http://schemas.openxmlformats.org/drawingml/2006/table">
            <a:tbl>
              <a:tblPr firstRow="1" bandRow="1">
                <a:tableStyleId>{839DD9DD-9E6C-4910-8AC0-68ADFF6A6AFC}</a:tableStyleId>
              </a:tblPr>
              <a:tblGrid>
                <a:gridCol w="8899525"/>
              </a:tblGrid>
              <a:tr h="254000">
                <a:tc>
                  <a:txBody>
                    <a:bodyPr/>
                    <a:lstStyle/>
                    <a:p>
                      <a:r>
                        <a:rPr kumimoji="0" lang="en-GB" sz="1800" b="0" i="0" u="none" baseline="0" dirty="0" smtClean="0">
                          <a:solidFill>
                            <a:schemeClr val="accent1"/>
                          </a:solidFill>
                          <a:latin typeface="Arial" panose="020B0604020202020204" pitchFamily="34" charset="0"/>
                          <a:cs typeface="Arial" panose="020B0604020202020204" pitchFamily="34" charset="0"/>
                          <a:sym typeface="+mj-lt"/>
                        </a:rPr>
                        <a:t>Breaches will be reviewed by Entity and SHUSA ERM teams and escalated to Group where a breach represents a material concern</a:t>
                      </a:r>
                      <a:endParaRPr kumimoji="0" lang="en-GB" sz="1800" b="0" i="0" u="none" baseline="0" dirty="0">
                        <a:solidFill>
                          <a:schemeClr val="accent1"/>
                        </a:solidFill>
                        <a:latin typeface="Arial" panose="020B0604020202020204" pitchFamily="34" charset="0"/>
                        <a:cs typeface="Arial" panose="020B0604020202020204" pitchFamily="34" charset="0"/>
                        <a:sym typeface="+mj-lt"/>
                      </a:endParaRPr>
                    </a:p>
                  </a:txBody>
                  <a:tcPr anchor="b">
                    <a:lnT w="9525">
                      <a:solidFill>
                        <a:schemeClr val="accent4"/>
                      </a:solidFill>
                    </a:lnT>
                    <a:lnB w="9525" cap="flat" cmpd="sng" algn="ctr">
                      <a:solidFill>
                        <a:schemeClr val="accent4"/>
                      </a:solidFill>
                    </a:lnB>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902819030"/>
              </p:ext>
            </p:extLst>
          </p:nvPr>
        </p:nvGraphicFramePr>
        <p:xfrm>
          <a:off x="366712" y="991312"/>
          <a:ext cx="8768664" cy="4408281"/>
        </p:xfrm>
        <a:graphic>
          <a:graphicData uri="http://schemas.openxmlformats.org/drawingml/2006/table">
            <a:tbl>
              <a:tblPr firstRow="1" bandRow="1"/>
              <a:tblGrid>
                <a:gridCol w="1398953"/>
                <a:gridCol w="2411335"/>
                <a:gridCol w="987415"/>
                <a:gridCol w="1408229"/>
                <a:gridCol w="1281366"/>
                <a:gridCol w="1281366"/>
              </a:tblGrid>
              <a:tr h="25536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200" b="1" dirty="0" smtClean="0">
                          <a:solidFill>
                            <a:srgbClr val="FF0000"/>
                          </a:solidFill>
                          <a:latin typeface="Arial" panose="020B0604020202020204" pitchFamily="34" charset="0"/>
                          <a:cs typeface="Arial" panose="020B0604020202020204" pitchFamily="34" charset="0"/>
                        </a:rPr>
                        <a:t>Risk type</a:t>
                      </a:r>
                      <a:endParaRPr lang="en-US" sz="1200" b="1" dirty="0">
                        <a:solidFill>
                          <a:srgbClr val="FF0000"/>
                        </a:solidFill>
                        <a:latin typeface="Arial" panose="020B0604020202020204" pitchFamily="34" charset="0"/>
                        <a:cs typeface="Arial" panose="020B0604020202020204" pitchFamily="34" charset="0"/>
                      </a:endParaRPr>
                    </a:p>
                  </a:txBody>
                  <a:tcPr marL="0" marR="48014" anchor="ctr">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1" dirty="0" smtClean="0">
                          <a:solidFill>
                            <a:srgbClr val="FF0000"/>
                          </a:solidFill>
                          <a:latin typeface="Arial" panose="020B0604020202020204" pitchFamily="34" charset="0"/>
                          <a:cs typeface="Arial" panose="020B0604020202020204" pitchFamily="34" charset="0"/>
                        </a:rPr>
                        <a:t>Metric</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dirty="0" smtClean="0">
                          <a:solidFill>
                            <a:srgbClr val="FF0000"/>
                          </a:solidFill>
                          <a:latin typeface="Arial" panose="020B0604020202020204" pitchFamily="34" charset="0"/>
                          <a:cs typeface="Arial" panose="020B0604020202020204" pitchFamily="34" charset="0"/>
                        </a:rPr>
                        <a:t>Frequency</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dirty="0" smtClean="0">
                          <a:solidFill>
                            <a:srgbClr val="FF0000"/>
                          </a:solidFill>
                          <a:latin typeface="Arial" panose="020B0604020202020204" pitchFamily="34" charset="0"/>
                          <a:cs typeface="Arial" panose="020B0604020202020204" pitchFamily="34" charset="0"/>
                        </a:rPr>
                        <a:t>Portfolio</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Apr 16</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Threshold</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308561">
                <a:tc rowSpan="11">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Operational risk</a:t>
                      </a:r>
                    </a:p>
                  </a:txBody>
                  <a:tcPr marL="0" marR="0" marT="73152" marB="0">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dirty="0" smtClean="0">
                          <a:solidFill>
                            <a:schemeClr val="tx1"/>
                          </a:solidFill>
                          <a:latin typeface="Arial" panose="020B0604020202020204" pitchFamily="34" charset="0"/>
                          <a:cs typeface="Arial" panose="020B0604020202020204" pitchFamily="34" charset="0"/>
                        </a:rPr>
                        <a:t>Relevant OR Events R1 (number)</a:t>
                      </a: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0</a:t>
                      </a: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smtClean="0">
                          <a:latin typeface="Arial" panose="020B0604020202020204" pitchFamily="34" charset="0"/>
                          <a:cs typeface="Arial" panose="020B0604020202020204" pitchFamily="34" charset="0"/>
                        </a:rPr>
                        <a:t>TBD</a:t>
                      </a:r>
                      <a:endParaRPr lang="en-US" sz="1200" dirty="0" smtClean="0">
                        <a:latin typeface="Arial" panose="020B0604020202020204" pitchFamily="34" charset="0"/>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Credit</a:t>
                      </a:r>
                      <a:r>
                        <a:rPr lang="en-US" sz="1200" b="0" i="0" baseline="0" dirty="0" smtClean="0">
                          <a:solidFill>
                            <a:schemeClr val="tx1"/>
                          </a:solidFill>
                          <a:latin typeface="Arial" panose="020B0604020202020204" pitchFamily="34" charset="0"/>
                          <a:cs typeface="Arial" panose="020B0604020202020204" pitchFamily="34" charset="0"/>
                        </a:rPr>
                        <a:t> Card # Fraud Ratio</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0.1%</a:t>
                      </a: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smtClean="0">
                          <a:latin typeface="Arial" panose="020B0604020202020204" pitchFamily="34" charset="0"/>
                          <a:cs typeface="Arial" panose="020B0604020202020204" pitchFamily="34" charset="0"/>
                        </a:rPr>
                        <a:t>TBD</a:t>
                      </a:r>
                      <a:endParaRPr lang="en-US" sz="1200" dirty="0" smtClean="0">
                        <a:latin typeface="Arial" panose="020B0604020202020204" pitchFamily="34" charset="0"/>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Credit</a:t>
                      </a:r>
                      <a:r>
                        <a:rPr lang="en-US" sz="1200" b="0" i="0" baseline="0" dirty="0" smtClean="0">
                          <a:solidFill>
                            <a:schemeClr val="tx1"/>
                          </a:solidFill>
                          <a:latin typeface="Arial" panose="020B0604020202020204" pitchFamily="34" charset="0"/>
                          <a:cs typeface="Arial" panose="020B0604020202020204" pitchFamily="34" charset="0"/>
                        </a:rPr>
                        <a:t> Card $ Fraud Ratio</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0.3%</a:t>
                      </a: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smtClean="0">
                          <a:latin typeface="Arial" panose="020B0604020202020204" pitchFamily="34" charset="0"/>
                          <a:cs typeface="Arial" panose="020B0604020202020204" pitchFamily="34" charset="0"/>
                        </a:rPr>
                        <a:t>TBD</a:t>
                      </a:r>
                      <a:endParaRPr lang="en-US" sz="1200" dirty="0" smtClean="0">
                        <a:latin typeface="Arial" panose="020B0604020202020204" pitchFamily="34" charset="0"/>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tc>
                <a:tc>
                  <a:txBody>
                    <a:bodyPr/>
                    <a:lstStyle/>
                    <a:p>
                      <a:pPr>
                        <a:lnSpc>
                          <a:spcPct val="100000"/>
                        </a:lnSpc>
                      </a:pPr>
                      <a:r>
                        <a:rPr lang="en-US" sz="1200" b="0" i="0" baseline="0" dirty="0" smtClean="0">
                          <a:solidFill>
                            <a:schemeClr val="tx1"/>
                          </a:solidFill>
                          <a:latin typeface="Arial" panose="020B0604020202020204" pitchFamily="34" charset="0"/>
                          <a:cs typeface="Arial" panose="020B0604020202020204" pitchFamily="34" charset="0"/>
                        </a:rPr>
                        <a:t>Debit Card # Fraud Ratio</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b="0" i="0" u="none" strike="noStrike" dirty="0">
                          <a:solidFill>
                            <a:srgbClr val="000000"/>
                          </a:solidFill>
                          <a:effectLst/>
                          <a:latin typeface="Arial" panose="020B0604020202020204" pitchFamily="34" charset="0"/>
                          <a:cs typeface="Arial" panose="020B0604020202020204" pitchFamily="34" charset="0"/>
                        </a:rPr>
                        <a:t>0.2%</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smtClean="0">
                          <a:latin typeface="Arial" panose="020B0604020202020204" pitchFamily="34" charset="0"/>
                          <a:cs typeface="Arial" panose="020B0604020202020204" pitchFamily="34" charset="0"/>
                        </a:rPr>
                        <a:t>TBD</a:t>
                      </a:r>
                      <a:endParaRPr lang="en-US" sz="1200" dirty="0" smtClean="0">
                        <a:latin typeface="Arial" panose="020B0604020202020204" pitchFamily="34" charset="0"/>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tc>
                <a:tc>
                  <a:txBody>
                    <a:bodyPr/>
                    <a:lstStyle/>
                    <a:p>
                      <a:pPr>
                        <a:lnSpc>
                          <a:spcPct val="100000"/>
                        </a:lnSpc>
                      </a:pPr>
                      <a:r>
                        <a:rPr lang="en-US" sz="1200" b="0" i="0" baseline="0" dirty="0" smtClean="0">
                          <a:solidFill>
                            <a:schemeClr val="tx1"/>
                          </a:solidFill>
                          <a:latin typeface="Arial" panose="020B0604020202020204" pitchFamily="34" charset="0"/>
                          <a:cs typeface="Arial" panose="020B0604020202020204" pitchFamily="34" charset="0"/>
                        </a:rPr>
                        <a:t>Debit Card $ Fraud Ratio</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b="0" i="0" u="none" strike="noStrike" dirty="0">
                          <a:solidFill>
                            <a:srgbClr val="000000"/>
                          </a:solidFill>
                          <a:effectLst/>
                          <a:latin typeface="Arial" panose="020B0604020202020204" pitchFamily="34" charset="0"/>
                          <a:cs typeface="Arial" panose="020B0604020202020204" pitchFamily="34" charset="0"/>
                        </a:rPr>
                        <a:t>0.1%</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latinLnBrk="0" hangingPunct="1">
                        <a:lnSpc>
                          <a:spcPct val="100000"/>
                        </a:lnSpc>
                      </a:pPr>
                      <a:r>
                        <a:rPr lang="en-US" sz="1200" smtClean="0">
                          <a:latin typeface="Arial" panose="020B0604020202020204" pitchFamily="34" charset="0"/>
                          <a:cs typeface="Arial" panose="020B0604020202020204" pitchFamily="34" charset="0"/>
                        </a:rPr>
                        <a:t>TBD</a:t>
                      </a:r>
                      <a:endParaRPr lang="en-US" sz="1200" kern="1200" dirty="0" smtClean="0">
                        <a:solidFill>
                          <a:schemeClr val="tx1"/>
                        </a:solidFill>
                        <a:latin typeface="Arial" panose="020B0604020202020204" pitchFamily="34" charset="0"/>
                        <a:ea typeface="+mn-ea"/>
                        <a:cs typeface="Arial" panose="020B0604020202020204" pitchFamily="34" charset="0"/>
                      </a:endParaRPr>
                    </a:p>
                  </a:txBody>
                  <a:tcPr marL="0" marR="0" marT="73152"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Online Banking Fraud</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0.0%</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IT Relevant Incidents</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0</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08561">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IT</a:t>
                      </a:r>
                      <a:r>
                        <a:rPr lang="en-US" sz="1200" b="0" i="0" baseline="0" dirty="0" smtClean="0">
                          <a:solidFill>
                            <a:schemeClr val="tx1"/>
                          </a:solidFill>
                          <a:latin typeface="Arial" panose="020B0604020202020204" pitchFamily="34" charset="0"/>
                          <a:cs typeface="Arial" panose="020B0604020202020204" pitchFamily="34" charset="0"/>
                        </a:rPr>
                        <a:t> Systems Availability (%)</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100%</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523555">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Systems with Obsolete</a:t>
                      </a:r>
                      <a:r>
                        <a:rPr lang="en-US" sz="1200" b="0" i="0" baseline="0" dirty="0" smtClean="0">
                          <a:solidFill>
                            <a:schemeClr val="tx1"/>
                          </a:solidFill>
                          <a:latin typeface="Arial" panose="020B0604020202020204" pitchFamily="34" charset="0"/>
                          <a:cs typeface="Arial" panose="020B0604020202020204" pitchFamily="34" charset="0"/>
                        </a:rPr>
                        <a:t> Operating Systems (%)</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6.2%</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84668">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Ethical Hacking Vulnerabilities</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ctr" latinLnBrk="0" hangingPunct="1">
                        <a:lnSpc>
                          <a:spcPct val="100000"/>
                        </a:lnSpc>
                      </a:pPr>
                      <a:r>
                        <a:rPr lang="en-US" sz="1200" kern="1200" dirty="0" smtClean="0">
                          <a:solidFill>
                            <a:schemeClr val="tx1"/>
                          </a:solidFill>
                          <a:latin typeface="Arial" panose="020B0604020202020204" pitchFamily="34" charset="0"/>
                          <a:ea typeface="+mn-ea"/>
                          <a:cs typeface="Arial" panose="020B0604020202020204" pitchFamily="34" charset="0"/>
                        </a:rPr>
                        <a:t>6</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504825">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Servers with Security</a:t>
                      </a:r>
                      <a:r>
                        <a:rPr lang="en-US" sz="1200" b="0" i="0" baseline="0" dirty="0" smtClean="0">
                          <a:solidFill>
                            <a:schemeClr val="tx1"/>
                          </a:solidFill>
                          <a:latin typeface="Arial" panose="020B0604020202020204" pitchFamily="34" charset="0"/>
                          <a:cs typeface="Arial" panose="020B0604020202020204" pitchFamily="34" charset="0"/>
                        </a:rPr>
                        <a:t> Compliant Operating Systems</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200" kern="1200" dirty="0" smtClean="0">
                          <a:solidFill>
                            <a:schemeClr val="tx1"/>
                          </a:solidFill>
                          <a:latin typeface="Arial" panose="020B0604020202020204" pitchFamily="34" charset="0"/>
                          <a:ea typeface="+mn-ea"/>
                          <a:cs typeface="Arial" panose="020B0604020202020204" pitchFamily="34" charset="0"/>
                        </a:rPr>
                        <a:t>83%</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52425">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1" dirty="0" smtClean="0">
                        <a:solidFill>
                          <a:schemeClr val="tx1"/>
                        </a:solidFill>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200" b="0" i="0" dirty="0" smtClean="0">
                          <a:solidFill>
                            <a:schemeClr val="tx1"/>
                          </a:solidFill>
                          <a:latin typeface="Arial" panose="020B0604020202020204" pitchFamily="34" charset="0"/>
                          <a:cs typeface="Arial" panose="020B0604020202020204" pitchFamily="34" charset="0"/>
                        </a:rPr>
                        <a:t>Information Leakages</a:t>
                      </a:r>
                      <a:endParaRPr lang="en-US" sz="1200" b="0" i="0" dirty="0">
                        <a:solidFill>
                          <a:schemeClr val="tx1"/>
                        </a:solidFill>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BSPR</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n-US" sz="1200" kern="1200" dirty="0" smtClean="0">
                          <a:solidFill>
                            <a:schemeClr val="tx1"/>
                          </a:solidFill>
                          <a:latin typeface="Arial" panose="020B0604020202020204" pitchFamily="34" charset="0"/>
                          <a:ea typeface="+mn-ea"/>
                          <a:cs typeface="Arial" panose="020B0604020202020204" pitchFamily="34" charset="0"/>
                        </a:rPr>
                        <a:t>0</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fontAlgn="ctr" latinLnBrk="0" hangingPunct="1">
                        <a:lnSpc>
                          <a:spcPct val="100000"/>
                        </a:lnSpc>
                      </a:pPr>
                      <a:r>
                        <a:rPr lang="en-US" sz="1200" dirty="0" smtClean="0">
                          <a:latin typeface="Arial" panose="020B0604020202020204" pitchFamily="34" charset="0"/>
                          <a:cs typeface="Arial" panose="020B0604020202020204" pitchFamily="34" charset="0"/>
                        </a:rPr>
                        <a:t>TBD</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Tree>
    <p:extLst>
      <p:ext uri="{BB962C8B-B14F-4D97-AF65-F5344CB8AC3E}">
        <p14:creationId xmlns:p14="http://schemas.microsoft.com/office/powerpoint/2010/main" val="478364833"/>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28223494"/>
              </p:ext>
            </p:extLst>
          </p:nvPr>
        </p:nvGraphicFramePr>
        <p:xfrm>
          <a:off x="366712" y="1470027"/>
          <a:ext cx="8899525" cy="1094113"/>
        </p:xfrm>
        <a:graphic>
          <a:graphicData uri="http://schemas.openxmlformats.org/drawingml/2006/table">
            <a:tbl>
              <a:tblPr firstRow="1" bandRow="1"/>
              <a:tblGrid>
                <a:gridCol w="1169546"/>
                <a:gridCol w="2204549"/>
                <a:gridCol w="874378"/>
                <a:gridCol w="1247018"/>
                <a:gridCol w="1134678"/>
                <a:gridCol w="1134678"/>
                <a:gridCol w="1134678"/>
              </a:tblGrid>
              <a:tr h="32601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200" b="1" dirty="0" smtClean="0">
                          <a:solidFill>
                            <a:srgbClr val="FF0000"/>
                          </a:solidFill>
                          <a:latin typeface="Arial" panose="020B0604020202020204" pitchFamily="34" charset="0"/>
                          <a:cs typeface="Arial" panose="020B0604020202020204" pitchFamily="34" charset="0"/>
                        </a:rPr>
                        <a:t>Risk type</a:t>
                      </a:r>
                      <a:endParaRPr lang="en-US" sz="1200" b="1" dirty="0">
                        <a:solidFill>
                          <a:srgbClr val="FF0000"/>
                        </a:solidFill>
                        <a:latin typeface="Arial" panose="020B0604020202020204" pitchFamily="34" charset="0"/>
                        <a:cs typeface="Arial" panose="020B0604020202020204" pitchFamily="34" charset="0"/>
                      </a:endParaRPr>
                    </a:p>
                  </a:txBody>
                  <a:tcPr marL="0" marR="48014" anchor="ctr">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1" dirty="0" smtClean="0">
                          <a:solidFill>
                            <a:srgbClr val="FF0000"/>
                          </a:solidFill>
                          <a:latin typeface="Arial" panose="020B0604020202020204" pitchFamily="34" charset="0"/>
                          <a:cs typeface="Arial" panose="020B0604020202020204" pitchFamily="34" charset="0"/>
                        </a:rPr>
                        <a:t>Metric</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dirty="0" smtClean="0">
                          <a:solidFill>
                            <a:srgbClr val="FF0000"/>
                          </a:solidFill>
                          <a:latin typeface="Arial" panose="020B0604020202020204" pitchFamily="34" charset="0"/>
                          <a:cs typeface="Arial" panose="020B0604020202020204" pitchFamily="34" charset="0"/>
                        </a:rPr>
                        <a:t>Frequency</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dirty="0" smtClean="0">
                          <a:solidFill>
                            <a:srgbClr val="FF0000"/>
                          </a:solidFill>
                          <a:latin typeface="Arial" panose="020B0604020202020204" pitchFamily="34" charset="0"/>
                          <a:cs typeface="Arial" panose="020B0604020202020204" pitchFamily="34" charset="0"/>
                        </a:rPr>
                        <a:t>Portfolio</a:t>
                      </a:r>
                      <a:endParaRPr lang="en-US" sz="1200" b="1" dirty="0">
                        <a:solidFill>
                          <a:srgbClr val="FF0000"/>
                        </a:solidFill>
                        <a:latin typeface="Arial" panose="020B0604020202020204" pitchFamily="34" charset="0"/>
                        <a:cs typeface="Arial" panose="020B0604020202020204" pitchFamily="34" charset="0"/>
                      </a:endParaRPr>
                    </a:p>
                  </a:txBody>
                  <a:tcPr marL="48014" marR="48014" anchor="ctr">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Mar 16</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Apr 16</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200" b="1" kern="1200" dirty="0" smtClean="0">
                          <a:solidFill>
                            <a:schemeClr val="tx1"/>
                          </a:solidFill>
                          <a:latin typeface="Arial" panose="020B0604020202020204" pitchFamily="34" charset="0"/>
                          <a:ea typeface="+mn-ea"/>
                          <a:cs typeface="Arial" panose="020B0604020202020204" pitchFamily="34" charset="0"/>
                        </a:rPr>
                        <a:t>Threshold</a:t>
                      </a:r>
                      <a:endParaRPr lang="en-US" sz="12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220026">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Credit risk (losses)</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200" b="0" i="0" u="none" strike="noStrike" dirty="0" smtClean="0">
                          <a:solidFill>
                            <a:schemeClr val="tx1"/>
                          </a:solidFill>
                          <a:effectLst/>
                          <a:latin typeface="Arial" panose="020B0604020202020204" pitchFamily="34" charset="0"/>
                          <a:cs typeface="Arial" panose="020B0604020202020204" pitchFamily="34" charset="0"/>
                        </a:rPr>
                        <a:t>Cost</a:t>
                      </a:r>
                      <a:r>
                        <a:rPr lang="en-US" sz="1200" b="0" i="0" u="none" strike="noStrike" baseline="0" dirty="0" smtClean="0">
                          <a:solidFill>
                            <a:schemeClr val="tx1"/>
                          </a:solidFill>
                          <a:effectLst/>
                          <a:latin typeface="Arial" panose="020B0604020202020204" pitchFamily="34" charset="0"/>
                          <a:cs typeface="Arial" panose="020B0604020202020204" pitchFamily="34" charset="0"/>
                        </a:rPr>
                        <a:t> of Credit</a:t>
                      </a:r>
                      <a:endParaRPr lang="en-US" sz="1200" b="0" i="0" u="none" strike="noStrike" dirty="0" smtClean="0">
                        <a:solidFill>
                          <a:schemeClr val="tx1"/>
                        </a:solidFill>
                        <a:effectLst/>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BSPR</a:t>
                      </a: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kern="1200" dirty="0" smtClean="0">
                          <a:solidFill>
                            <a:schemeClr val="tx1"/>
                          </a:solidFill>
                          <a:latin typeface="Arial" panose="020B0604020202020204" pitchFamily="34" charset="0"/>
                          <a:ea typeface="+mn-ea"/>
                          <a:cs typeface="Arial" panose="020B0604020202020204" pitchFamily="34" charset="0"/>
                        </a:rPr>
                        <a:t>1.76%</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200" kern="1200" dirty="0" smtClean="0">
                          <a:solidFill>
                            <a:schemeClr val="tx1"/>
                          </a:solidFill>
                          <a:latin typeface="Arial" panose="020B0604020202020204" pitchFamily="34" charset="0"/>
                          <a:ea typeface="+mn-ea"/>
                          <a:cs typeface="Arial" panose="020B0604020202020204" pitchFamily="34" charset="0"/>
                        </a:rPr>
                        <a:t>1.77%</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&gt;=2.09%</a:t>
                      </a:r>
                    </a:p>
                  </a:txBody>
                  <a:tcPr marL="0" marR="0" marT="73152"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20026">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Arial" panose="020B0604020202020204" pitchFamily="34" charset="0"/>
                          <a:ea typeface="+mn-ea"/>
                          <a:cs typeface="Arial" panose="020B0604020202020204" pitchFamily="34" charset="0"/>
                        </a:rPr>
                        <a:t>NPL Entries (VMG)</a:t>
                      </a:r>
                      <a:endParaRPr lang="en-US" sz="12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BSPR</a:t>
                      </a: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kern="1200" dirty="0">
                          <a:solidFill>
                            <a:schemeClr val="tx1"/>
                          </a:solidFill>
                          <a:latin typeface="Arial" panose="020B0604020202020204" pitchFamily="34" charset="0"/>
                          <a:ea typeface="+mn-ea"/>
                          <a:cs typeface="Arial" panose="020B0604020202020204" pitchFamily="34" charset="0"/>
                        </a:rPr>
                        <a:t>6.1%</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200" kern="1200" dirty="0" smtClean="0">
                          <a:solidFill>
                            <a:schemeClr val="tx1"/>
                          </a:solidFill>
                          <a:latin typeface="Arial" panose="020B0604020202020204" pitchFamily="34" charset="0"/>
                          <a:ea typeface="+mn-ea"/>
                          <a:cs typeface="Arial" panose="020B0604020202020204" pitchFamily="34" charset="0"/>
                        </a:rPr>
                        <a:t>6.3%</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&gt;=8.2%</a:t>
                      </a:r>
                    </a:p>
                  </a:txBody>
                  <a:tcPr marL="0" marR="0" marT="73152"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20026">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Arial" panose="020B0604020202020204" pitchFamily="34" charset="0"/>
                          <a:ea typeface="+mn-ea"/>
                          <a:cs typeface="Arial" panose="020B0604020202020204" pitchFamily="34" charset="0"/>
                        </a:rPr>
                        <a:t>NPL Coverage Ratio (%)</a:t>
                      </a:r>
                      <a:endParaRPr lang="en-US" sz="12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200" b="0" dirty="0" smtClean="0">
                          <a:latin typeface="Arial" panose="020B0604020202020204" pitchFamily="34" charset="0"/>
                          <a:cs typeface="Arial" panose="020B0604020202020204" pitchFamily="34" charset="0"/>
                        </a:rPr>
                        <a:t>Quarterly</a:t>
                      </a:r>
                      <a:endParaRPr lang="en-US" sz="1200" b="0" dirty="0">
                        <a:latin typeface="Arial" panose="020B0604020202020204" pitchFamily="34" charset="0"/>
                        <a:cs typeface="Arial" panose="020B0604020202020204" pitchFamily="34" charset="0"/>
                      </a:endParaRP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BSPR</a:t>
                      </a:r>
                    </a:p>
                  </a:txBody>
                  <a:tcPr marL="0" marR="0" marT="73152" marB="0">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PR" sz="1200" kern="1200" dirty="0">
                          <a:solidFill>
                            <a:schemeClr val="tx1"/>
                          </a:solidFill>
                          <a:latin typeface="Arial" panose="020B0604020202020204" pitchFamily="34" charset="0"/>
                          <a:ea typeface="+mn-ea"/>
                          <a:cs typeface="Arial" panose="020B0604020202020204" pitchFamily="34" charset="0"/>
                        </a:rPr>
                        <a:t>40.9%</a:t>
                      </a: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r>
                        <a:rPr lang="en-US" sz="1200" kern="1200" dirty="0" smtClean="0">
                          <a:solidFill>
                            <a:schemeClr val="tx1"/>
                          </a:solidFill>
                          <a:latin typeface="Arial" panose="020B0604020202020204" pitchFamily="34" charset="0"/>
                          <a:ea typeface="+mn-ea"/>
                          <a:cs typeface="Arial" panose="020B0604020202020204" pitchFamily="34" charset="0"/>
                        </a:rPr>
                        <a:t>N/Avail</a:t>
                      </a:r>
                      <a:endParaRPr lang="es-PR" sz="12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200" dirty="0" smtClean="0">
                          <a:latin typeface="Arial" panose="020B0604020202020204" pitchFamily="34" charset="0"/>
                          <a:cs typeface="Arial" panose="020B0604020202020204" pitchFamily="34" charset="0"/>
                        </a:rPr>
                        <a:t>Tracking </a:t>
                      </a:r>
                      <a:r>
                        <a:rPr lang="en-US" sz="1200" baseline="0" dirty="0" smtClean="0">
                          <a:latin typeface="Arial" panose="020B0604020202020204" pitchFamily="34" charset="0"/>
                          <a:cs typeface="Arial" panose="020B0604020202020204" pitchFamily="34" charset="0"/>
                        </a:rPr>
                        <a:t>Only</a:t>
                      </a:r>
                      <a:endParaRPr lang="en-US" sz="1200" dirty="0" smtClean="0">
                        <a:latin typeface="Arial" panose="020B0604020202020204" pitchFamily="34" charset="0"/>
                        <a:cs typeface="Arial" panose="020B0604020202020204" pitchFamily="34" charset="0"/>
                      </a:endParaRPr>
                    </a:p>
                  </a:txBody>
                  <a:tcPr marL="0" marR="0" marT="73152"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Metrics required for Group reporting only </a:t>
            </a:r>
            <a:r>
              <a:rPr lang="en-US" kern="0" dirty="0" smtClean="0">
                <a:solidFill>
                  <a:srgbClr val="000000"/>
                </a:solidFill>
                <a:latin typeface="Arial"/>
                <a:ea typeface="ＭＳ Ｐゴシック"/>
              </a:rPr>
              <a:t>(2/2)</a:t>
            </a:r>
            <a:endParaRPr lang="en-US" kern="0" dirty="0">
              <a:solidFill>
                <a:srgbClr val="000000"/>
              </a:solidFill>
              <a:latin typeface="Arial"/>
              <a:ea typeface="ＭＳ Ｐゴシック"/>
            </a:endParaRPr>
          </a:p>
        </p:txBody>
      </p:sp>
      <p:sp>
        <p:nvSpPr>
          <p:cNvPr id="5"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graphicFrame>
        <p:nvGraphicFramePr>
          <p:cNvPr id="6" name="Conclusion"/>
          <p:cNvGraphicFramePr>
            <a:graphicFrameLocks noGrp="1"/>
          </p:cNvGraphicFramePr>
          <p:nvPr>
            <p:extLst>
              <p:ext uri="{D42A27DB-BD31-4B8C-83A1-F6EECF244321}">
                <p14:modId xmlns:p14="http://schemas.microsoft.com/office/powerpoint/2010/main" val="659542223"/>
              </p:ext>
            </p:extLst>
          </p:nvPr>
        </p:nvGraphicFramePr>
        <p:xfrm>
          <a:off x="366713" y="5559108"/>
          <a:ext cx="8899525" cy="640080"/>
        </p:xfrm>
        <a:graphic>
          <a:graphicData uri="http://schemas.openxmlformats.org/drawingml/2006/table">
            <a:tbl>
              <a:tblPr firstRow="1" bandRow="1">
                <a:tableStyleId>{839DD9DD-9E6C-4910-8AC0-68ADFF6A6AFC}</a:tableStyleId>
              </a:tblPr>
              <a:tblGrid>
                <a:gridCol w="8899525"/>
              </a:tblGrid>
              <a:tr h="254000">
                <a:tc>
                  <a:txBody>
                    <a:bodyPr/>
                    <a:lstStyle/>
                    <a:p>
                      <a:r>
                        <a:rPr kumimoji="0" lang="en-GB" sz="1800" b="0" i="0" u="none" baseline="0" dirty="0" smtClean="0">
                          <a:solidFill>
                            <a:schemeClr val="accent1"/>
                          </a:solidFill>
                          <a:latin typeface="Arial" panose="020B0604020202020204" pitchFamily="34" charset="0"/>
                          <a:cs typeface="Arial" panose="020B0604020202020204" pitchFamily="34" charset="0"/>
                          <a:sym typeface="+mj-lt"/>
                        </a:rPr>
                        <a:t>Breaches will be reviewed by Entity and SHUSA ERM teams and escalated to Group where a breach represents a material concern</a:t>
                      </a:r>
                      <a:endParaRPr kumimoji="0" lang="en-GB" sz="1800" b="0" i="0" u="none" baseline="0" dirty="0">
                        <a:solidFill>
                          <a:schemeClr val="accent1"/>
                        </a:solidFill>
                        <a:latin typeface="Arial" panose="020B0604020202020204" pitchFamily="34" charset="0"/>
                        <a:cs typeface="Arial" panose="020B0604020202020204" pitchFamily="34" charset="0"/>
                        <a:sym typeface="+mj-lt"/>
                      </a:endParaRPr>
                    </a:p>
                  </a:txBody>
                  <a:tcPr anchor="b">
                    <a:lnT w="9525">
                      <a:solidFill>
                        <a:schemeClr val="accent4"/>
                      </a:solidFill>
                    </a:lnT>
                    <a:lnB w="9525" cap="flat" cmpd="sng" algn="ctr">
                      <a:solidFill>
                        <a:schemeClr val="accent4"/>
                      </a:solidFill>
                    </a:lnB>
                  </a:tcPr>
                </a:tc>
              </a:tr>
            </a:tbl>
          </a:graphicData>
        </a:graphic>
      </p:graphicFrame>
    </p:spTree>
    <p:extLst>
      <p:ext uri="{BB962C8B-B14F-4D97-AF65-F5344CB8AC3E}">
        <p14:creationId xmlns:p14="http://schemas.microsoft.com/office/powerpoint/2010/main" val="3167132616"/>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D – Glossary</a:t>
            </a:r>
          </a:p>
        </p:txBody>
      </p:sp>
    </p:spTree>
    <p:extLst>
      <p:ext uri="{BB962C8B-B14F-4D97-AF65-F5344CB8AC3E}">
        <p14:creationId xmlns:p14="http://schemas.microsoft.com/office/powerpoint/2010/main" val="2726621367"/>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Acronym </a:t>
            </a:r>
            <a:r>
              <a:rPr lang="en-US" kern="0" dirty="0" smtClean="0">
                <a:solidFill>
                  <a:srgbClr val="000000"/>
                </a:solidFill>
                <a:latin typeface="Arial"/>
                <a:ea typeface="ＭＳ Ｐゴシック"/>
              </a:rPr>
              <a:t>Glossary</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504127074"/>
              </p:ext>
            </p:extLst>
          </p:nvPr>
        </p:nvGraphicFramePr>
        <p:xfrm>
          <a:off x="366723" y="1470025"/>
          <a:ext cx="8899526" cy="4378322"/>
        </p:xfrm>
        <a:graphic>
          <a:graphicData uri="http://schemas.openxmlformats.org/drawingml/2006/table">
            <a:tbl>
              <a:tblPr firstRow="1" bandRow="1"/>
              <a:tblGrid>
                <a:gridCol w="877538"/>
                <a:gridCol w="3572225"/>
                <a:gridCol w="877538"/>
                <a:gridCol w="3572225"/>
              </a:tblGrid>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AuM</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Assets under Management</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NCO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Net Charge Off</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BHC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Bank Holding Company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NPL</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Non-performing</a:t>
                      </a:r>
                      <a:r>
                        <a:rPr lang="en-US" sz="1200" b="0" i="0" u="none" strike="noStrike" baseline="0" dirty="0" smtClean="0">
                          <a:solidFill>
                            <a:srgbClr val="000000"/>
                          </a:solidFill>
                          <a:effectLst/>
                          <a:latin typeface="Arial"/>
                        </a:rPr>
                        <a:t> Loan</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C&amp;I</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Commercial &amp; Industrial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kern="1200" dirty="0" smtClean="0">
                          <a:solidFill>
                            <a:srgbClr val="000000"/>
                          </a:solidFill>
                          <a:effectLst/>
                          <a:latin typeface="Arial"/>
                          <a:ea typeface="ＭＳ Ｐゴシック"/>
                          <a:cs typeface="ＭＳ Ｐゴシック"/>
                        </a:rPr>
                        <a:t>OCC</a:t>
                      </a:r>
                      <a:endParaRPr lang="en-US" sz="1200" b="1" i="0"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kern="1200" dirty="0" smtClean="0">
                          <a:solidFill>
                            <a:srgbClr val="000000"/>
                          </a:solidFill>
                          <a:effectLst/>
                          <a:latin typeface="Arial"/>
                          <a:ea typeface="ＭＳ Ｐゴシック"/>
                          <a:cs typeface="ＭＳ Ｐゴシック"/>
                        </a:rPr>
                        <a:t>Office of the Comptroller of the Currency</a:t>
                      </a:r>
                      <a:endParaRPr lang="en-US" sz="1200" b="0" i="0"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CCAR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a:solidFill>
                            <a:srgbClr val="000000"/>
                          </a:solidFill>
                          <a:effectLst/>
                          <a:latin typeface="Arial" panose="020B0604020202020204" pitchFamily="34" charset="0"/>
                          <a:cs typeface="Arial" panose="020B0604020202020204" pitchFamily="34" charset="0"/>
                        </a:rPr>
                        <a:t>Comprehensive Capital Analysis and Review</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P&amp;L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and Loss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p>
                      <a:pPr algn="l" rtl="0" fontAlgn="ctr"/>
                      <a:r>
                        <a:rPr lang="en-US" sz="1200" b="1" i="0" u="none" strike="noStrike" dirty="0" smtClean="0">
                          <a:solidFill>
                            <a:srgbClr val="000000"/>
                          </a:solidFill>
                          <a:effectLst/>
                          <a:latin typeface="Arial"/>
                        </a:rPr>
                        <a:t>CRLIT</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Contract Residual less Incentives &amp;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PBT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before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CRO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Chief Risk Officer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PCA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Prompt Corrective Action</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DPD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Days Past Due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PPNR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Pre-Provision Net Revenue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ERMC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Enterprise </a:t>
                      </a:r>
                      <a:r>
                        <a:rPr lang="en-US" sz="1200" b="0" i="0" u="none" strike="noStrike" dirty="0">
                          <a:solidFill>
                            <a:srgbClr val="000000"/>
                          </a:solidFill>
                          <a:effectLst/>
                          <a:latin typeface="Arial"/>
                        </a:rPr>
                        <a:t>Risk Management Committee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RWA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Risk Weighted Assets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FRB / Fed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Federal Reserve Bank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SDART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Santander Drive Auto Receivables Trust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GBM</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Global Banking and Markets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TBD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To be defined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ICAAP </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Internal Capital Adequacy Assessment Process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14As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CCAR output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LCR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Liquidity Coverage Ratio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424B3</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SDART regulatory filing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79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N/A</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Not Applicable</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9Q</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9 Quarters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577931577"/>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834143594"/>
              </p:ext>
            </p:extLst>
          </p:nvPr>
        </p:nvGraphicFramePr>
        <p:xfrm>
          <a:off x="366712" y="1460500"/>
          <a:ext cx="8899525" cy="4621700"/>
        </p:xfrm>
        <a:graphic>
          <a:graphicData uri="http://schemas.openxmlformats.org/drawingml/2006/table">
            <a:tbl>
              <a:tblPr firstRow="1" bandRow="1"/>
              <a:tblGrid>
                <a:gridCol w="1185863"/>
                <a:gridCol w="2828925"/>
                <a:gridCol w="4884737"/>
              </a:tblGrid>
              <a:tr h="18038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Capital adequacy</a:t>
                      </a: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Common Equity Tier 1 (CET1) 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CET1 to Total Risk-Weighted Assets (RWAs) required under BHC Baseline and Stressed conditions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Impairment to Pre-Provision Net Revenue </a:t>
                      </a:r>
                      <a:br>
                        <a:rPr lang="en-US" sz="1000" b="0" i="0" u="none" strike="noStrike" dirty="0" smtClean="0">
                          <a:effectLst/>
                          <a:latin typeface="Arial"/>
                        </a:rPr>
                      </a:br>
                      <a:r>
                        <a:rPr lang="en-US" sz="1000" b="0" i="0" u="none" strike="noStrike" dirty="0" smtClean="0">
                          <a:effectLst/>
                          <a:latin typeface="Arial"/>
                        </a:rPr>
                        <a:t>(PPNR)</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projected 9Q cumulative increase in PPNR impairment between the CCAR BHC Stress and BHC Baseline scenarios and any available capital surplus under the CCAR BHC Stress scenario </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Tier 1 Leverage (T1L) 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T1L to Adjusted Average Assets under Baseline and Stressed conditions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Tier 1 Risk-based Capital (T1RBC) 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T1RBC to Total Risk-Weighted Assets (RWAs) under Baseline and Stressed conditions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Total Risk-based</a:t>
                      </a:r>
                      <a:r>
                        <a:rPr lang="en-US" sz="1000" b="0" i="0" u="none" strike="noStrike" baseline="0" dirty="0" smtClean="0">
                          <a:effectLst/>
                          <a:latin typeface="Arial"/>
                        </a:rPr>
                        <a:t> </a:t>
                      </a:r>
                      <a:r>
                        <a:rPr lang="en-US" sz="1000" b="0" i="0" u="none" strike="noStrike" dirty="0" smtClean="0">
                          <a:effectLst/>
                          <a:latin typeface="Arial"/>
                        </a:rPr>
                        <a:t>Capital (TRBC) 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TRBC to Total Risk-Weighted Assets (RWAs) under Baseline and Stressed conditions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Credit risk</a:t>
                      </a:r>
                      <a:r>
                        <a:rPr lang="en-US" sz="1000" b="1" i="0" u="none" strike="noStrike" baseline="0" dirty="0" smtClean="0">
                          <a:solidFill>
                            <a:srgbClr val="000000"/>
                          </a:solidFill>
                          <a:effectLst/>
                          <a:latin typeface="Arial"/>
                        </a:rPr>
                        <a:t> </a:t>
                      </a:r>
                      <a:br>
                        <a:rPr lang="en-US" sz="1000" b="1" i="0" u="none" strike="noStrike" baseline="0" dirty="0" smtClean="0">
                          <a:solidFill>
                            <a:srgbClr val="000000"/>
                          </a:solidFill>
                          <a:effectLst/>
                          <a:latin typeface="Arial"/>
                        </a:rPr>
                      </a:br>
                      <a:r>
                        <a:rPr lang="en-US" sz="1000" b="1" i="0" u="none" strike="noStrike" baseline="0" dirty="0" smtClean="0">
                          <a:solidFill>
                            <a:srgbClr val="000000"/>
                          </a:solidFill>
                          <a:effectLst/>
                          <a:latin typeface="Arial"/>
                        </a:rPr>
                        <a:t>(losses)</a:t>
                      </a: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60+ </a:t>
                      </a:r>
                      <a:r>
                        <a:rPr lang="en-US" sz="1000" b="0" i="0" u="none" strike="noStrike" dirty="0">
                          <a:effectLst/>
                          <a:latin typeface="Arial"/>
                        </a:rPr>
                        <a:t>DPD Rate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percentage of total outstanding balances 60+ days delinquent</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Cost of Credit</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Net credit provisions incurred on a trailing 12 month basis as a percentage of the trailing 12 month average loan portfolio</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Net Charge-off Rate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12-month trailing net charge-offs (NCOs) as a percentage of 12-month trailing</a:t>
                      </a:r>
                      <a:r>
                        <a:rPr lang="en-US" sz="1000" b="0" i="0" u="none" strike="noStrike" baseline="0" dirty="0" smtClean="0">
                          <a:solidFill>
                            <a:srgbClr val="000000"/>
                          </a:solidFill>
                          <a:effectLst/>
                          <a:latin typeface="Arial"/>
                        </a:rPr>
                        <a:t> average </a:t>
                      </a:r>
                      <a:r>
                        <a:rPr lang="en-US" sz="1000" b="0" i="0" u="none" strike="noStrike" dirty="0" smtClean="0">
                          <a:solidFill>
                            <a:srgbClr val="000000"/>
                          </a:solidFill>
                          <a:effectLst/>
                          <a:latin typeface="Arial"/>
                        </a:rPr>
                        <a:t>outstanding balances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NPL Coverage ratio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Measures the level of coverage of non-performing</a:t>
                      </a:r>
                      <a:r>
                        <a:rPr lang="en-US" sz="1000" b="0" i="0" u="none" strike="noStrike" baseline="0" dirty="0" smtClean="0">
                          <a:solidFill>
                            <a:srgbClr val="000000"/>
                          </a:solidFill>
                          <a:effectLst/>
                          <a:latin typeface="Arial"/>
                        </a:rPr>
                        <a:t> loans (</a:t>
                      </a:r>
                      <a:r>
                        <a:rPr lang="en-US" sz="1000" b="0" i="0" u="none" strike="noStrike" dirty="0" smtClean="0">
                          <a:solidFill>
                            <a:srgbClr val="000000"/>
                          </a:solidFill>
                          <a:effectLst/>
                          <a:latin typeface="Arial"/>
                        </a:rPr>
                        <a:t>NPLs) by provision reserves (provision stock) by calculating provision reserves as a percentage of NPLs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a:effectLst/>
                          <a:latin typeface="Arial"/>
                        </a:rPr>
                        <a:t>NPL Entries (VMG)</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Measures the credit quality of the portfolio by calculating the volume of net non-performing loans (NPLs) entries as a percentage of average credit exposure of the portfolio</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0"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Total Credit Losses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9Q stressed cumulative credit losses and any available capital surplus under the CCAR BHC Stress scenario</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(1/4</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312305872"/>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(2/4</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2591028161"/>
              </p:ext>
            </p:extLst>
          </p:nvPr>
        </p:nvGraphicFramePr>
        <p:xfrm>
          <a:off x="366712" y="1460500"/>
          <a:ext cx="8899525" cy="2955694"/>
        </p:xfrm>
        <a:graphic>
          <a:graphicData uri="http://schemas.openxmlformats.org/drawingml/2006/table">
            <a:tbl>
              <a:tblPr firstRow="1" bandRow="1"/>
              <a:tblGrid>
                <a:gridCol w="1185863"/>
                <a:gridCol w="2828925"/>
                <a:gridCol w="4884737"/>
              </a:tblGrid>
              <a:tr h="18038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Credit risk</a:t>
                      </a:r>
                      <a:r>
                        <a:rPr lang="en-US" sz="1000" b="1" i="0" u="none" strike="noStrike" baseline="0" dirty="0" smtClean="0">
                          <a:solidFill>
                            <a:srgbClr val="000000"/>
                          </a:solidFill>
                          <a:effectLst/>
                          <a:latin typeface="Arial"/>
                        </a:rPr>
                        <a:t> (concentration)</a:t>
                      </a: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CRE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total dollar value of Commercial Real Estate exposure</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Industry Exposure (by OCC Group)</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The total dollar value exposure for all counterparties within one industry type, according to the OCC industry classification. Sectors / Industries are defined at the highest aggregation level for OCC industry codes.</a:t>
                      </a:r>
                      <a:r>
                        <a:rPr lang="en-US" sz="1000" b="0" i="0" u="none" strike="noStrike" kern="1200" dirty="0" smtClean="0">
                          <a:solidFill>
                            <a:srgbClr val="000000"/>
                          </a:solidFill>
                          <a:effectLst/>
                          <a:latin typeface="Arial"/>
                          <a:ea typeface="+mn-ea"/>
                          <a:cs typeface="+mn-cs"/>
                        </a:rPr>
                        <a:t> For Bancorp and BSPR, the CRE and Public Sector Exposures are excluded from this metric considering there are separate metrics to monitor those exposures.</a:t>
                      </a:r>
                      <a:endParaRPr lang="en-US" sz="1000" b="0" i="0" u="none" strike="noStrike" dirty="0" smtClean="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 of counterparties with Santander Risk Rating (internal) &lt; 4.5 and exposure&gt;$10MM</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r>
                        <a:rPr lang="en-US" sz="1000" b="0" i="0" u="none" strike="noStrike" kern="1200" dirty="0" smtClean="0">
                          <a:solidFill>
                            <a:srgbClr val="000000"/>
                          </a:solidFill>
                          <a:effectLst/>
                          <a:latin typeface="Arial"/>
                          <a:ea typeface="+mn-ea"/>
                          <a:cs typeface="+mn-cs"/>
                        </a:rPr>
                        <a:t>The total number of individual counterparties of lower credit quality (defined as internal risk rating of &lt; 5.0 (4.5 for Bancorp &amp; BSPR) with exposure &gt; $100MM  ($10 MM for Bancorp &amp; BSPR)</a:t>
                      </a:r>
                      <a:endParaRPr lang="es-PR" sz="1000" b="0" i="0" u="none" strike="noStrike" kern="1200" dirty="0">
                        <a:solidFill>
                          <a:srgbClr val="000000"/>
                        </a:solidFill>
                        <a:effectLst/>
                        <a:latin typeface="Arial"/>
                        <a:ea typeface="+mn-ea"/>
                        <a:cs typeface="+mn-cs"/>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54550">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Public Sector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The total dollar value of Public Sector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Single Obligor (Corp. and IFIs)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dollar value of total exposure to any individual customer (or aggregated to guarantor) in Financial Institutions, Insurers, Global Corporate Banking, Middle Market</a:t>
                      </a:r>
                      <a:r>
                        <a:rPr lang="en-US" sz="1000" b="0" i="0" u="none" strike="noStrike" baseline="0" dirty="0" smtClean="0">
                          <a:solidFill>
                            <a:srgbClr val="000000"/>
                          </a:solidFill>
                          <a:effectLst/>
                          <a:latin typeface="Arial"/>
                        </a:rPr>
                        <a:t> </a:t>
                      </a:r>
                      <a:r>
                        <a:rPr lang="en-US" sz="1000" b="0" i="0" u="none" strike="noStrike" dirty="0" smtClean="0">
                          <a:solidFill>
                            <a:srgbClr val="000000"/>
                          </a:solidFill>
                          <a:effectLst/>
                          <a:latin typeface="Arial"/>
                        </a:rPr>
                        <a:t>or Specialty Lending without</a:t>
                      </a:r>
                      <a:r>
                        <a:rPr lang="en-US" sz="1000" b="0" i="0" u="none" strike="noStrike" baseline="0" dirty="0" smtClean="0">
                          <a:solidFill>
                            <a:srgbClr val="000000"/>
                          </a:solidFill>
                          <a:effectLst/>
                          <a:latin typeface="Arial"/>
                        </a:rPr>
                        <a:t> Guarantee.</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Top 20 Corporates Exposure</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sum of the dollar value of total exposure to any individual customer (or aggregated to guarantor) in Global Corporate Banking, Middle Market or Specialty Lending</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2526253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GB" dirty="0"/>
              <a:t>2016 SBNA RAS – Proposed metric limits (3/3</a:t>
            </a:r>
            <a:r>
              <a:rPr lang="en-GB" dirty="0" smtClean="0"/>
              <a:t>)</a:t>
            </a:r>
            <a:endParaRPr lang="en-GB" dirty="0"/>
          </a:p>
        </p:txBody>
      </p:sp>
      <p:sp>
        <p:nvSpPr>
          <p:cNvPr id="11" name="Footnote"/>
          <p:cNvSpPr/>
          <p:nvPr/>
        </p:nvSpPr>
        <p:spPr>
          <a:xfrm>
            <a:off x="2228518" y="6332539"/>
            <a:ext cx="5000958" cy="440698"/>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r>
              <a:rPr lang="en-US" sz="800" kern="0" dirty="0">
                <a:solidFill>
                  <a:srgbClr val="000000"/>
                </a:solidFill>
              </a:rPr>
              <a:t>1. NII: Net Interest Income</a:t>
            </a:r>
          </a:p>
          <a:p>
            <a:pPr algn="l"/>
            <a:r>
              <a:rPr lang="en-US" sz="800" kern="0" dirty="0">
                <a:solidFill>
                  <a:srgbClr val="000000"/>
                </a:solidFill>
              </a:rPr>
              <a:t>2. MVE: Market Value of Equity</a:t>
            </a:r>
          </a:p>
          <a:p>
            <a:pPr algn="l"/>
            <a:r>
              <a:rPr lang="en-US" sz="800" kern="0" dirty="0">
                <a:solidFill>
                  <a:srgbClr val="000000"/>
                </a:solidFill>
              </a:rPr>
              <a:t>3. As of February </a:t>
            </a:r>
            <a:r>
              <a:rPr lang="en-US" sz="800" kern="0" dirty="0" smtClean="0">
                <a:solidFill>
                  <a:srgbClr val="000000"/>
                </a:solidFill>
              </a:rPr>
              <a:t>2016</a:t>
            </a:r>
            <a:endParaRPr lang="en-US" sz="800" kern="0" dirty="0">
              <a:solidFill>
                <a:srgbClr val="000000"/>
              </a:solidFill>
            </a:endParaRPr>
          </a:p>
        </p:txBody>
      </p:sp>
      <p:graphicFrame>
        <p:nvGraphicFramePr>
          <p:cNvPr id="22" name="Table 21"/>
          <p:cNvGraphicFramePr>
            <a:graphicFrameLocks noGrp="1"/>
          </p:cNvGraphicFramePr>
          <p:nvPr>
            <p:extLst>
              <p:ext uri="{D42A27DB-BD31-4B8C-83A1-F6EECF244321}">
                <p14:modId xmlns:p14="http://schemas.microsoft.com/office/powerpoint/2010/main" val="2298829490"/>
              </p:ext>
            </p:extLst>
          </p:nvPr>
        </p:nvGraphicFramePr>
        <p:xfrm>
          <a:off x="363538" y="1470025"/>
          <a:ext cx="8883650" cy="4492752"/>
        </p:xfrm>
        <a:graphic>
          <a:graphicData uri="http://schemas.openxmlformats.org/drawingml/2006/table">
            <a:tbl>
              <a:tblPr firstRow="1" bandRow="1"/>
              <a:tblGrid>
                <a:gridCol w="1039960"/>
                <a:gridCol w="2094614"/>
                <a:gridCol w="834758"/>
                <a:gridCol w="1536156"/>
                <a:gridCol w="1126054"/>
                <a:gridCol w="1126054"/>
                <a:gridCol w="1126054"/>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18288" marT="18288" marB="18288"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a:noFill/>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000" b="1" kern="1200" dirty="0" smtClean="0">
                          <a:solidFill>
                            <a:schemeClr val="tx1"/>
                          </a:solidFill>
                          <a:latin typeface="Arial" panose="020B0604020202020204" pitchFamily="34" charset="0"/>
                          <a:ea typeface="ＭＳ Ｐゴシック"/>
                          <a:cs typeface="Arial" panose="020B0604020202020204" pitchFamily="34" charset="0"/>
                        </a:rPr>
                        <a:t>Mar 16</a:t>
                      </a:r>
                      <a:endParaRPr lang="en-US" sz="1000" b="1" kern="1200" dirty="0">
                        <a:solidFill>
                          <a:schemeClr val="tx1"/>
                        </a:solidFill>
                        <a:latin typeface="Arial" panose="020B0604020202020204" pitchFamily="34" charset="0"/>
                        <a:ea typeface="ＭＳ Ｐゴシック"/>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18288" marR="18288" marT="18288" marB="18288">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spcBef>
                          <a:spcPts val="200"/>
                        </a:spcBef>
                        <a:spcAft>
                          <a:spcPts val="200"/>
                        </a:spcAft>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18288" marR="18288" marT="18288" marB="18288">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28686">
                <a:tc rowSpan="5">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i="1" u="none" strike="noStrike" dirty="0" smtClean="0">
                          <a:effectLst/>
                          <a:latin typeface="Arial" panose="020B0604020202020204" pitchFamily="34" charset="0"/>
                          <a:cs typeface="Arial" panose="020B0604020202020204" pitchFamily="34" charset="0"/>
                        </a:rPr>
                        <a:t>*Stressed </a:t>
                      </a:r>
                      <a:r>
                        <a:rPr lang="en-US" sz="1000" i="1" u="none" strike="noStrike" dirty="0">
                          <a:effectLst/>
                          <a:latin typeface="Arial" panose="020B0604020202020204" pitchFamily="34" charset="0"/>
                          <a:cs typeface="Arial" panose="020B0604020202020204" pitchFamily="34" charset="0"/>
                        </a:rPr>
                        <a:t>Survival </a:t>
                      </a:r>
                      <a:r>
                        <a:rPr lang="en-US" sz="1000" i="1" u="none" strike="noStrike" dirty="0" smtClean="0">
                          <a:effectLst/>
                          <a:latin typeface="Arial" panose="020B0604020202020204" pitchFamily="34" charset="0"/>
                          <a:cs typeface="Arial" panose="020B0604020202020204" pitchFamily="34" charset="0"/>
                        </a:rPr>
                        <a:t>Period </a:t>
                      </a:r>
                      <a:r>
                        <a:rPr lang="en-US" sz="1000" i="1" u="none" strike="noStrike" dirty="0">
                          <a:effectLst/>
                          <a:latin typeface="Arial" panose="020B0604020202020204" pitchFamily="34" charset="0"/>
                          <a:cs typeface="Arial" panose="020B0604020202020204" pitchFamily="34" charset="0"/>
                        </a:rPr>
                        <a:t>(days)</a:t>
                      </a:r>
                      <a:endParaRPr lang="en-US" sz="1000" b="0" i="1"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120 days</a:t>
                      </a:r>
                      <a:r>
                        <a:rPr lang="en-US" sz="1000" baseline="30000" dirty="0" smtClean="0">
                          <a:latin typeface="Arial" panose="020B0604020202020204" pitchFamily="34" charset="0"/>
                          <a:cs typeface="Arial" panose="020B0604020202020204" pitchFamily="34" charset="0"/>
                        </a:rPr>
                        <a:t>3</a:t>
                      </a:r>
                      <a:endParaRPr lang="en-US" sz="1000" dirty="0" smtClean="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&lt;=45</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i="1" u="none" strike="noStrike" dirty="0" smtClean="0">
                          <a:effectLst/>
                          <a:latin typeface="Arial" panose="020B0604020202020204" pitchFamily="34" charset="0"/>
                          <a:cs typeface="Arial" panose="020B0604020202020204" pitchFamily="34" charset="0"/>
                        </a:rPr>
                        <a:t>*Liquidity </a:t>
                      </a:r>
                      <a:r>
                        <a:rPr lang="en-US" sz="1000" i="1" u="none" strike="noStrike" dirty="0">
                          <a:effectLst/>
                          <a:latin typeface="Arial" panose="020B0604020202020204" pitchFamily="34" charset="0"/>
                          <a:cs typeface="Arial" panose="020B0604020202020204" pitchFamily="34" charset="0"/>
                        </a:rPr>
                        <a:t>Coverage Ratio </a:t>
                      </a:r>
                      <a:r>
                        <a:rPr lang="en-US" sz="1000" i="1" u="none" strike="noStrike" dirty="0" smtClean="0">
                          <a:effectLst/>
                          <a:latin typeface="Arial" panose="020B0604020202020204" pitchFamily="34" charset="0"/>
                          <a:cs typeface="Arial" panose="020B0604020202020204" pitchFamily="34" charset="0"/>
                        </a:rPr>
                        <a:t>(%, US</a:t>
                      </a:r>
                      <a:r>
                        <a:rPr lang="en-US" sz="1000" i="1" u="none" strike="noStrike" baseline="0" dirty="0" smtClean="0">
                          <a:effectLst/>
                          <a:latin typeface="Arial" panose="020B0604020202020204" pitchFamily="34" charset="0"/>
                          <a:cs typeface="Arial" panose="020B0604020202020204" pitchFamily="34" charset="0"/>
                        </a:rPr>
                        <a:t> Modified</a:t>
                      </a:r>
                      <a:r>
                        <a:rPr lang="en-US" sz="1000" i="1" u="none" strike="noStrike" dirty="0" smtClean="0">
                          <a:effectLst/>
                          <a:latin typeface="Arial" panose="020B0604020202020204" pitchFamily="34" charset="0"/>
                          <a:cs typeface="Arial" panose="020B0604020202020204" pitchFamily="34" charset="0"/>
                        </a:rPr>
                        <a:t>)</a:t>
                      </a:r>
                      <a:endParaRPr lang="en-US" sz="1000" b="0" i="1"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154%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i="1" u="none" strike="noStrike" dirty="0" smtClean="0">
                          <a:effectLst/>
                          <a:latin typeface="Arial" panose="020B0604020202020204" pitchFamily="34" charset="0"/>
                          <a:cs typeface="Arial" panose="020B0604020202020204" pitchFamily="34" charset="0"/>
                        </a:rPr>
                        <a:t>*Structural Funding </a:t>
                      </a:r>
                      <a:r>
                        <a:rPr lang="en-US" sz="1000" i="1" u="none" strike="noStrike" dirty="0">
                          <a:effectLst/>
                          <a:latin typeface="Arial" panose="020B0604020202020204" pitchFamily="34" charset="0"/>
                          <a:cs typeface="Arial" panose="020B0604020202020204" pitchFamily="34" charset="0"/>
                        </a:rPr>
                        <a:t>R</a:t>
                      </a:r>
                      <a:r>
                        <a:rPr lang="en-US" sz="1000" i="1" u="none" strike="noStrike" dirty="0" smtClean="0">
                          <a:effectLst/>
                          <a:latin typeface="Arial" panose="020B0604020202020204" pitchFamily="34" charset="0"/>
                          <a:cs typeface="Arial" panose="020B0604020202020204" pitchFamily="34" charset="0"/>
                        </a:rPr>
                        <a:t>atio </a:t>
                      </a:r>
                      <a:r>
                        <a:rPr lang="en-US" sz="1000" i="1" u="none" strike="noStrike" dirty="0">
                          <a:effectLst/>
                          <a:latin typeface="Arial" panose="020B0604020202020204" pitchFamily="34" charset="0"/>
                          <a:cs typeface="Arial" panose="020B0604020202020204" pitchFamily="34" charset="0"/>
                        </a:rPr>
                        <a:t>(%)</a:t>
                      </a:r>
                      <a:endParaRPr lang="en-US" sz="1000" b="0" i="1"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124%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&lt;=103%</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algn="l" fontAlgn="b">
                        <a:lnSpc>
                          <a:spcPct val="100000"/>
                        </a:lnSpc>
                        <a:spcBef>
                          <a:spcPts val="200"/>
                        </a:spcBef>
                        <a:spcAft>
                          <a:spcPts val="200"/>
                        </a:spcAft>
                      </a:pPr>
                      <a:r>
                        <a:rPr lang="en-US" sz="1000" b="0" i="0" u="none" strike="noStrike" dirty="0" smtClean="0">
                          <a:solidFill>
                            <a:srgbClr val="008AB3"/>
                          </a:solidFill>
                          <a:effectLst/>
                          <a:latin typeface="Arial" panose="020B0604020202020204" pitchFamily="34" charset="0"/>
                          <a:cs typeface="Arial" panose="020B0604020202020204" pitchFamily="34" charset="0"/>
                        </a:rPr>
                        <a:t>*Asset Encumbrance (%)</a:t>
                      </a:r>
                      <a:endParaRPr lang="en-US" sz="10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31.5%</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endParaRPr lang="en-US" sz="1000" b="1" dirty="0" smtClean="0">
                        <a:solidFill>
                          <a:schemeClr val="tx1"/>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b="0" i="0" u="none" strike="noStrike" dirty="0" smtClean="0">
                          <a:solidFill>
                            <a:srgbClr val="008AB3"/>
                          </a:solidFill>
                          <a:effectLst/>
                          <a:latin typeface="Arial" panose="020B0604020202020204" pitchFamily="34" charset="0"/>
                          <a:cs typeface="Arial" panose="020B0604020202020204" pitchFamily="34" charset="0"/>
                        </a:rPr>
                        <a:t>Loan to</a:t>
                      </a:r>
                      <a:r>
                        <a:rPr lang="en-US" sz="1000" b="0" i="0" u="none" strike="noStrike" baseline="0" dirty="0" smtClean="0">
                          <a:solidFill>
                            <a:srgbClr val="008AB3"/>
                          </a:solidFill>
                          <a:effectLst/>
                          <a:latin typeface="Arial" panose="020B0604020202020204" pitchFamily="34" charset="0"/>
                          <a:cs typeface="Arial" panose="020B0604020202020204" pitchFamily="34" charset="0"/>
                        </a:rPr>
                        <a:t> Deposit Ratio (%)</a:t>
                      </a:r>
                      <a:endParaRPr lang="en-US" sz="10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94%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&gt;=97.5%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&gt;=100%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1" kern="1200" dirty="0" smtClean="0">
                          <a:solidFill>
                            <a:schemeClr val="tx1"/>
                          </a:solidFill>
                          <a:latin typeface="Arial" panose="020B0604020202020204" pitchFamily="34" charset="0"/>
                          <a:ea typeface="+mn-ea"/>
                          <a:cs typeface="Arial" panose="020B0604020202020204" pitchFamily="34" charset="0"/>
                        </a:rPr>
                        <a:t>*NII</a:t>
                      </a:r>
                      <a:r>
                        <a:rPr lang="en-US" sz="1000" b="0" i="1" kern="1200" baseline="30000" dirty="0" smtClean="0">
                          <a:solidFill>
                            <a:schemeClr val="tx1"/>
                          </a:solidFill>
                          <a:latin typeface="Arial" panose="020B0604020202020204" pitchFamily="34" charset="0"/>
                          <a:ea typeface="+mn-ea"/>
                          <a:cs typeface="Arial" panose="020B0604020202020204" pitchFamily="34" charset="0"/>
                        </a:rPr>
                        <a:t>1</a:t>
                      </a:r>
                      <a:r>
                        <a:rPr lang="en-US" sz="1000" b="0" i="1" kern="1200" baseline="0" dirty="0" smtClean="0">
                          <a:solidFill>
                            <a:schemeClr val="tx1"/>
                          </a:solidFill>
                          <a:latin typeface="Arial" panose="020B0604020202020204" pitchFamily="34" charset="0"/>
                          <a:ea typeface="+mn-ea"/>
                          <a:cs typeface="Arial" panose="020B0604020202020204" pitchFamily="34" charset="0"/>
                        </a:rPr>
                        <a:t>Sensitivity</a:t>
                      </a:r>
                      <a:r>
                        <a:rPr lang="en-US" sz="1000" b="0" i="1" kern="1200" dirty="0" smtClean="0">
                          <a:solidFill>
                            <a:schemeClr val="tx1"/>
                          </a:solidFill>
                          <a:latin typeface="Arial" panose="020B0604020202020204" pitchFamily="34" charset="0"/>
                          <a:ea typeface="+mn-ea"/>
                          <a:cs typeface="Arial" panose="020B0604020202020204" pitchFamily="34" charset="0"/>
                        </a:rPr>
                        <a:t>(+/- 100bps)</a:t>
                      </a: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-5.76%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&lt;=-10.0%</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&lt;=-11.0%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1" kern="1200" dirty="0" smtClean="0">
                          <a:solidFill>
                            <a:srgbClr val="008AB3"/>
                          </a:solidFill>
                          <a:latin typeface="Arial" panose="020B0604020202020204" pitchFamily="34" charset="0"/>
                          <a:ea typeface="+mn-ea"/>
                          <a:cs typeface="Arial" panose="020B0604020202020204" pitchFamily="34" charset="0"/>
                        </a:rPr>
                        <a:t>*MVE</a:t>
                      </a:r>
                      <a:r>
                        <a:rPr lang="en-US" sz="1000" b="0" i="1" kern="1200" baseline="30000" dirty="0" smtClean="0">
                          <a:solidFill>
                            <a:srgbClr val="008AB3"/>
                          </a:solidFill>
                          <a:latin typeface="Arial" panose="020B0604020202020204" pitchFamily="34" charset="0"/>
                          <a:ea typeface="+mn-ea"/>
                          <a:cs typeface="Arial" panose="020B0604020202020204" pitchFamily="34" charset="0"/>
                        </a:rPr>
                        <a:t>2</a:t>
                      </a:r>
                      <a:r>
                        <a:rPr lang="en-US" sz="1000" b="0" i="1" kern="1200" dirty="0" smtClean="0">
                          <a:solidFill>
                            <a:srgbClr val="008AB3"/>
                          </a:solidFill>
                          <a:latin typeface="Arial" panose="020B0604020202020204" pitchFamily="34" charset="0"/>
                          <a:ea typeface="+mn-ea"/>
                          <a:cs typeface="Arial" panose="020B0604020202020204" pitchFamily="34" charset="0"/>
                        </a:rPr>
                        <a:t> Sensitivity(+/- 100bps)</a:t>
                      </a: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-7.74%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&lt;=-9.0%</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&lt;=-10.0%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MTM risk</a:t>
                      </a:r>
                    </a:p>
                  </a:txBody>
                  <a:tcPr marL="0" marR="18288" marT="18288" marB="18288">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000" b="0" i="0" kern="1200" dirty="0" smtClean="0">
                          <a:solidFill>
                            <a:srgbClr val="008AB3"/>
                          </a:solidFill>
                          <a:latin typeface="Arial" panose="020B0604020202020204" pitchFamily="34" charset="0"/>
                          <a:ea typeface="+mn-ea"/>
                          <a:cs typeface="Arial" panose="020B0604020202020204" pitchFamily="34" charset="0"/>
                        </a:rPr>
                        <a:t>Mark</a:t>
                      </a:r>
                      <a:r>
                        <a:rPr lang="en-US" sz="1000" b="0" i="0" kern="1200" baseline="0" dirty="0" smtClean="0">
                          <a:solidFill>
                            <a:srgbClr val="008AB3"/>
                          </a:solidFill>
                          <a:latin typeface="Arial" panose="020B0604020202020204" pitchFamily="34" charset="0"/>
                          <a:ea typeface="+mn-ea"/>
                          <a:cs typeface="Arial" panose="020B0604020202020204" pitchFamily="34" charset="0"/>
                        </a:rPr>
                        <a:t>-to-Market Value at Risk (VaR)</a:t>
                      </a:r>
                      <a:endParaRPr lang="en-US" sz="1000" b="0" i="0" kern="1200" dirty="0" smtClean="0">
                        <a:solidFill>
                          <a:srgbClr val="008AB3"/>
                        </a:solidFill>
                        <a:latin typeface="Arial" panose="020B0604020202020204" pitchFamily="34" charset="0"/>
                        <a:ea typeface="+mn-ea"/>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$2.6M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&gt;=$5.4M</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&gt;=$7.0M</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Operational risk</a:t>
                      </a:r>
                    </a:p>
                  </a:txBody>
                  <a:tcPr marL="0"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lnSpc>
                          <a:spcPct val="100000"/>
                        </a:lnSpc>
                        <a:spcBef>
                          <a:spcPts val="200"/>
                        </a:spcBef>
                        <a:spcAft>
                          <a:spcPts val="200"/>
                        </a:spcAft>
                      </a:pPr>
                      <a:r>
                        <a:rPr lang="en-US" sz="1000" i="1" u="none" strike="noStrike" dirty="0" smtClean="0">
                          <a:solidFill>
                            <a:srgbClr val="008AB3"/>
                          </a:solidFill>
                          <a:effectLst/>
                          <a:latin typeface="Arial" panose="020B0604020202020204" pitchFamily="34" charset="0"/>
                          <a:cs typeface="Arial" panose="020B0604020202020204" pitchFamily="34" charset="0"/>
                        </a:rPr>
                        <a:t>*Gross Operational</a:t>
                      </a:r>
                      <a:r>
                        <a:rPr lang="en-US" sz="1000" i="1" u="none" strike="noStrike" baseline="0" dirty="0" smtClean="0">
                          <a:solidFill>
                            <a:srgbClr val="008AB3"/>
                          </a:solidFill>
                          <a:effectLst/>
                          <a:latin typeface="Arial" panose="020B0604020202020204" pitchFamily="34" charset="0"/>
                          <a:cs typeface="Arial" panose="020B0604020202020204" pitchFamily="34" charset="0"/>
                        </a:rPr>
                        <a:t> Risk L</a:t>
                      </a:r>
                      <a:r>
                        <a:rPr lang="en-US" sz="1000" i="1" u="none" strike="noStrike" dirty="0" smtClean="0">
                          <a:solidFill>
                            <a:srgbClr val="008AB3"/>
                          </a:solidFill>
                          <a:effectLst/>
                          <a:latin typeface="Arial" panose="020B0604020202020204" pitchFamily="34" charset="0"/>
                          <a:cs typeface="Arial" panose="020B0604020202020204" pitchFamily="34" charset="0"/>
                        </a:rPr>
                        <a:t>osses </a:t>
                      </a:r>
                      <a:r>
                        <a:rPr lang="en-US" sz="1000" i="1" u="none" strike="noStrike" dirty="0">
                          <a:solidFill>
                            <a:srgbClr val="008AB3"/>
                          </a:solidFill>
                          <a:effectLst/>
                          <a:latin typeface="Arial" panose="020B0604020202020204" pitchFamily="34" charset="0"/>
                          <a:cs typeface="Arial" panose="020B0604020202020204" pitchFamily="34" charset="0"/>
                        </a:rPr>
                        <a:t>/ </a:t>
                      </a:r>
                      <a:r>
                        <a:rPr lang="en-US" sz="1000" i="1" u="none" strike="noStrike" dirty="0" smtClean="0">
                          <a:solidFill>
                            <a:srgbClr val="008AB3"/>
                          </a:solidFill>
                          <a:effectLst/>
                          <a:latin typeface="Arial" panose="020B0604020202020204" pitchFamily="34" charset="0"/>
                          <a:cs typeface="Arial" panose="020B0604020202020204" pitchFamily="34" charset="0"/>
                        </a:rPr>
                        <a:t>Gross Margin (Net Revenue)</a:t>
                      </a:r>
                      <a:endParaRPr lang="en-US" sz="1000" b="0" i="1"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(trailing</a:t>
                      </a:r>
                      <a:r>
                        <a:rPr lang="en-US" sz="1000" b="0" baseline="0" dirty="0" smtClean="0">
                          <a:latin typeface="Arial" panose="020B0604020202020204" pitchFamily="34" charset="0"/>
                          <a:cs typeface="Arial" panose="020B0604020202020204" pitchFamily="34" charset="0"/>
                        </a:rPr>
                        <a:t> 12m)</a:t>
                      </a:r>
                      <a:endParaRPr lang="en-US" sz="1000" b="0" dirty="0" smtClean="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1.92%</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&gt;=1.5%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&gt;=2.0%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algn="l" fontAlgn="b">
                        <a:lnSpc>
                          <a:spcPct val="100000"/>
                        </a:lnSpc>
                        <a:spcBef>
                          <a:spcPts val="200"/>
                        </a:spcBef>
                        <a:spcAft>
                          <a:spcPts val="200"/>
                        </a:spcAft>
                      </a:pPr>
                      <a:r>
                        <a:rPr lang="en-US" sz="1000" b="0" i="1" u="none" strike="noStrike" dirty="0" smtClean="0">
                          <a:solidFill>
                            <a:srgbClr val="008AB3"/>
                          </a:solidFill>
                          <a:effectLst/>
                          <a:latin typeface="Arial" panose="020B0604020202020204" pitchFamily="34" charset="0"/>
                          <a:cs typeface="Arial" panose="020B0604020202020204" pitchFamily="34" charset="0"/>
                        </a:rPr>
                        <a:t>Material</a:t>
                      </a:r>
                      <a:r>
                        <a:rPr lang="en-US" sz="1000" b="0" i="1" u="none" strike="noStrike" baseline="0" dirty="0" smtClean="0">
                          <a:solidFill>
                            <a:srgbClr val="008AB3"/>
                          </a:solidFill>
                          <a:effectLst/>
                          <a:latin typeface="Arial" panose="020B0604020202020204" pitchFamily="34" charset="0"/>
                          <a:cs typeface="Arial" panose="020B0604020202020204" pitchFamily="34" charset="0"/>
                        </a:rPr>
                        <a:t> Operational Risk E</a:t>
                      </a:r>
                      <a:r>
                        <a:rPr lang="en-US" sz="1000" b="0" i="1" u="none" strike="noStrike" dirty="0" smtClean="0">
                          <a:solidFill>
                            <a:srgbClr val="008AB3"/>
                          </a:solidFill>
                          <a:effectLst/>
                          <a:latin typeface="Arial" panose="020B0604020202020204" pitchFamily="34" charset="0"/>
                          <a:cs typeface="Arial" panose="020B0604020202020204" pitchFamily="34" charset="0"/>
                        </a:rPr>
                        <a:t>vents</a:t>
                      </a:r>
                      <a:endParaRPr lang="en-US" sz="1000" b="0" i="1"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4</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Model risk</a:t>
                      </a:r>
                    </a:p>
                  </a:txBody>
                  <a:tcPr marL="0" marR="18288" marT="18288" marB="18288">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27</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0"/>
                        </a:spcBef>
                        <a:spcAft>
                          <a:spcPts val="0"/>
                        </a:spcAft>
                      </a:pPr>
                      <a:r>
                        <a:rPr lang="en-US" sz="1000" dirty="0" smtClean="0">
                          <a:latin typeface="Arial" panose="020B0604020202020204" pitchFamily="34" charset="0"/>
                          <a:cs typeface="Arial" panose="020B0604020202020204" pitchFamily="34" charset="0"/>
                        </a:rPr>
                        <a:t>1Q2016 – 47</a:t>
                      </a:r>
                    </a:p>
                    <a:p>
                      <a:pPr algn="ctr">
                        <a:lnSpc>
                          <a:spcPct val="100000"/>
                        </a:lnSpc>
                        <a:spcBef>
                          <a:spcPts val="0"/>
                        </a:spcBef>
                        <a:spcAft>
                          <a:spcPts val="0"/>
                        </a:spcAft>
                      </a:pPr>
                      <a:r>
                        <a:rPr lang="en-US" sz="1000" dirty="0" smtClean="0">
                          <a:latin typeface="Arial" panose="020B0604020202020204" pitchFamily="34" charset="0"/>
                          <a:cs typeface="Arial" panose="020B0604020202020204" pitchFamily="34" charset="0"/>
                        </a:rPr>
                        <a:t>2Q2016 – 36</a:t>
                      </a:r>
                    </a:p>
                    <a:p>
                      <a:pPr algn="ctr">
                        <a:lnSpc>
                          <a:spcPct val="100000"/>
                        </a:lnSpc>
                        <a:spcBef>
                          <a:spcPts val="0"/>
                        </a:spcBef>
                        <a:spcAft>
                          <a:spcPts val="0"/>
                        </a:spcAft>
                      </a:pPr>
                      <a:r>
                        <a:rPr lang="en-US" sz="1000" dirty="0" smtClean="0">
                          <a:latin typeface="Arial" panose="020B0604020202020204" pitchFamily="34" charset="0"/>
                          <a:cs typeface="Arial" panose="020B0604020202020204" pitchFamily="34" charset="0"/>
                        </a:rPr>
                        <a:t>3Q2016</a:t>
                      </a:r>
                      <a:r>
                        <a:rPr lang="en-US" sz="1000" baseline="0" dirty="0" smtClean="0">
                          <a:latin typeface="Arial" panose="020B0604020202020204" pitchFamily="34" charset="0"/>
                          <a:cs typeface="Arial" panose="020B0604020202020204" pitchFamily="34" charset="0"/>
                        </a:rPr>
                        <a:t> – 33</a:t>
                      </a:r>
                    </a:p>
                    <a:p>
                      <a:pPr algn="ctr">
                        <a:lnSpc>
                          <a:spcPct val="100000"/>
                        </a:lnSpc>
                        <a:spcBef>
                          <a:spcPts val="0"/>
                        </a:spcBef>
                        <a:spcAft>
                          <a:spcPts val="0"/>
                        </a:spcAft>
                      </a:pPr>
                      <a:r>
                        <a:rPr lang="en-US" sz="1000" baseline="0" dirty="0" smtClean="0">
                          <a:latin typeface="Arial" panose="020B0604020202020204" pitchFamily="34" charset="0"/>
                          <a:cs typeface="Arial" panose="020B0604020202020204" pitchFamily="34" charset="0"/>
                        </a:rPr>
                        <a:t>4Q2016 – 15</a:t>
                      </a:r>
                    </a:p>
                    <a:p>
                      <a:pPr algn="ctr">
                        <a:lnSpc>
                          <a:spcPct val="100000"/>
                        </a:lnSpc>
                        <a:spcBef>
                          <a:spcPts val="0"/>
                        </a:spcBef>
                        <a:spcAft>
                          <a:spcPts val="0"/>
                        </a:spcAft>
                      </a:pPr>
                      <a:r>
                        <a:rPr lang="en-US" sz="1000" baseline="0" dirty="0" smtClean="0">
                          <a:latin typeface="Arial" panose="020B0604020202020204" pitchFamily="34" charset="0"/>
                          <a:cs typeface="Arial" panose="020B0604020202020204" pitchFamily="34" charset="0"/>
                        </a:rPr>
                        <a:t>1Q2017 – 0</a:t>
                      </a: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rowSpan="3">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Compliance/</a:t>
                      </a:r>
                    </a:p>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Reputational risk</a:t>
                      </a:r>
                    </a:p>
                  </a:txBody>
                  <a:tcPr marL="0" marR="18288"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(OCC Enforcement Actions)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3</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Federal Regulator Complaints (CFPB)</a:t>
                      </a:r>
                      <a:endParaRPr lang="en-US" sz="1000" b="0" i="0" kern="1200" baseline="0" dirty="0">
                        <a:solidFill>
                          <a:schemeClr val="tx1"/>
                        </a:solidFill>
                        <a:latin typeface="Arial" panose="020B0604020202020204" pitchFamily="34" charset="0"/>
                        <a:ea typeface="ＭＳ Ｐゴシック"/>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30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&gt;=35</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u="none" strike="noStrike" dirty="0" smtClean="0">
                          <a:solidFill>
                            <a:srgbClr val="008AB3"/>
                          </a:solidFill>
                          <a:effectLst/>
                          <a:latin typeface="Arial" panose="020B0604020202020204" pitchFamily="34" charset="0"/>
                          <a:cs typeface="Arial" panose="020B0604020202020204" pitchFamily="34" charset="0"/>
                        </a:rPr>
                        <a:t>High risk customers as % of total customers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1.1%</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&gt;=2.0%</a:t>
                      </a:r>
                      <a:endParaRPr lang="en-US" sz="1000" dirty="0">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&gt;=3.0%</a:t>
                      </a:r>
                      <a:endParaRPr lang="en-US" sz="1000" dirty="0">
                        <a:latin typeface="Arial" panose="020B0604020202020204" pitchFamily="34" charset="0"/>
                        <a:cs typeface="Arial" panose="020B0604020202020204" pitchFamily="34" charset="0"/>
                      </a:endParaRPr>
                    </a:p>
                  </a:txBody>
                  <a:tcPr marL="18288" marR="18288" marT="18288" marB="18288">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grpSp>
        <p:nvGrpSpPr>
          <p:cNvPr id="17" name="Group 16"/>
          <p:cNvGrpSpPr/>
          <p:nvPr/>
        </p:nvGrpSpPr>
        <p:grpSpPr>
          <a:xfrm>
            <a:off x="372254" y="6145406"/>
            <a:ext cx="3676170" cy="125740"/>
            <a:chOff x="372254" y="5975278"/>
            <a:chExt cx="3676170" cy="125740"/>
          </a:xfrm>
        </p:grpSpPr>
        <p:sp>
          <p:nvSpPr>
            <p:cNvPr id="18" name="TextBox 17"/>
            <p:cNvSpPr txBox="1"/>
            <p:nvPr/>
          </p:nvSpPr>
          <p:spPr>
            <a:xfrm>
              <a:off x="2188941" y="5981883"/>
              <a:ext cx="1859483" cy="119135"/>
            </a:xfrm>
            <a:prstGeom prst="rect">
              <a:avLst/>
            </a:prstGeom>
            <a:noFill/>
          </p:spPr>
          <p:txBody>
            <a:bodyPr wrap="square" lIns="0" tIns="0" rIns="0" bIns="0" rtlCol="0">
              <a:spAutoFit/>
            </a:bodyPr>
            <a:lstStyle/>
            <a:p>
              <a:r>
                <a:rPr lang="en-US" sz="900" dirty="0" smtClean="0">
                  <a:solidFill>
                    <a:srgbClr val="000000"/>
                  </a:solidFill>
                  <a:ea typeface="ＭＳ Ｐゴシック"/>
                </a:rPr>
                <a:t>* </a:t>
              </a:r>
              <a:r>
                <a:rPr lang="en-US" sz="900" dirty="0">
                  <a:solidFill>
                    <a:srgbClr val="000000"/>
                  </a:solidFill>
                  <a:ea typeface="ＭＳ Ｐゴシック"/>
                </a:rPr>
                <a:t>R</a:t>
              </a:r>
              <a:r>
                <a:rPr lang="en-US" sz="900" dirty="0" smtClean="0">
                  <a:solidFill>
                    <a:srgbClr val="000000"/>
                  </a:solidFill>
                  <a:ea typeface="ＭＳ Ｐゴシック"/>
                </a:rPr>
                <a:t>eported in Santander Group RAS</a:t>
              </a:r>
              <a:endParaRPr lang="en-US" sz="900" dirty="0">
                <a:solidFill>
                  <a:srgbClr val="000000"/>
                </a:solidFill>
                <a:ea typeface="ＭＳ Ｐゴシック"/>
              </a:endParaRPr>
            </a:p>
          </p:txBody>
        </p:sp>
        <p:grpSp>
          <p:nvGrpSpPr>
            <p:cNvPr id="19" name="Group 18"/>
            <p:cNvGrpSpPr/>
            <p:nvPr/>
          </p:nvGrpSpPr>
          <p:grpSpPr>
            <a:xfrm>
              <a:off x="372254" y="5975278"/>
              <a:ext cx="1731805" cy="119135"/>
              <a:chOff x="372254" y="5494048"/>
              <a:chExt cx="1731805" cy="119135"/>
            </a:xfrm>
          </p:grpSpPr>
          <p:sp>
            <p:nvSpPr>
              <p:cNvPr id="20" name="TextBox 19"/>
              <p:cNvSpPr txBox="1"/>
              <p:nvPr/>
            </p:nvSpPr>
            <p:spPr>
              <a:xfrm>
                <a:off x="372254" y="5494048"/>
                <a:ext cx="593022" cy="119135"/>
              </a:xfrm>
              <a:prstGeom prst="rect">
                <a:avLst/>
              </a:prstGeom>
              <a:noFill/>
            </p:spPr>
            <p:txBody>
              <a:bodyPr wrap="square" lIns="0" tIns="0" rIns="0" bIns="0" rtlCol="0">
                <a:spAutoFit/>
              </a:bodyPr>
              <a:lstStyle/>
              <a:p>
                <a:pPr algn="l"/>
                <a:r>
                  <a:rPr lang="en-GB" sz="900" b="1" dirty="0" smtClean="0">
                    <a:solidFill>
                      <a:srgbClr val="000000"/>
                    </a:solidFill>
                  </a:rPr>
                  <a:t>Legend</a:t>
                </a:r>
                <a:endParaRPr lang="en-GB" sz="900" b="1" dirty="0">
                  <a:solidFill>
                    <a:srgbClr val="000000"/>
                  </a:solidFill>
                </a:endParaRPr>
              </a:p>
            </p:txBody>
          </p:sp>
          <p:sp>
            <p:nvSpPr>
              <p:cNvPr id="21" name="TextBox 20"/>
              <p:cNvSpPr txBox="1"/>
              <p:nvPr/>
            </p:nvSpPr>
            <p:spPr>
              <a:xfrm>
                <a:off x="898601" y="5494048"/>
                <a:ext cx="1205458" cy="119135"/>
              </a:xfrm>
              <a:prstGeom prst="rect">
                <a:avLst/>
              </a:prstGeom>
              <a:noFill/>
            </p:spPr>
            <p:txBody>
              <a:bodyPr wrap="none" lIns="0" tIns="0" rIns="0" bIns="0" rtlCol="0">
                <a:spAutoFit/>
              </a:bodyPr>
              <a:lstStyle/>
              <a:p>
                <a:pPr algn="l"/>
                <a:r>
                  <a:rPr lang="en-US" sz="900" dirty="0">
                    <a:solidFill>
                      <a:srgbClr val="008AB3"/>
                    </a:solidFill>
                    <a:ea typeface="ＭＳ Ｐゴシック"/>
                  </a:rPr>
                  <a:t>New </a:t>
                </a:r>
                <a:r>
                  <a:rPr lang="en-US" sz="900" dirty="0" smtClean="0">
                    <a:solidFill>
                      <a:srgbClr val="008AB3"/>
                    </a:solidFill>
                    <a:ea typeface="ＭＳ Ｐゴシック"/>
                  </a:rPr>
                  <a:t>metric or definition</a:t>
                </a:r>
                <a:endParaRPr lang="en-US" sz="900" dirty="0">
                  <a:solidFill>
                    <a:srgbClr val="008AB3"/>
                  </a:solidFill>
                  <a:ea typeface="ＭＳ Ｐゴシック"/>
                </a:endParaRPr>
              </a:p>
            </p:txBody>
          </p:sp>
        </p:grpSp>
      </p:grpSp>
      <p:sp>
        <p:nvSpPr>
          <p:cNvPr id="23" name="TextBox 22"/>
          <p:cNvSpPr txBox="1"/>
          <p:nvPr/>
        </p:nvSpPr>
        <p:spPr>
          <a:xfrm>
            <a:off x="4126393" y="6143336"/>
            <a:ext cx="3210065" cy="119135"/>
          </a:xfrm>
          <a:prstGeom prst="rect">
            <a:avLst/>
          </a:prstGeom>
          <a:noFill/>
        </p:spPr>
        <p:txBody>
          <a:bodyPr wrap="square" lIns="0" tIns="0" rIns="0" bIns="0" rtlCol="0">
            <a:spAutoFit/>
          </a:bodyPr>
          <a:lstStyle/>
          <a:p>
            <a:r>
              <a:rPr lang="en-US" sz="900" i="1" dirty="0" smtClean="0">
                <a:solidFill>
                  <a:srgbClr val="000000"/>
                </a:solidFill>
                <a:ea typeface="ＭＳ Ｐゴシック"/>
              </a:rPr>
              <a:t>Updated limit from 2015 </a:t>
            </a:r>
            <a:r>
              <a:rPr lang="en-US" sz="900" dirty="0" smtClean="0">
                <a:solidFill>
                  <a:srgbClr val="000000"/>
                </a:solidFill>
                <a:ea typeface="ＭＳ Ｐゴシック"/>
              </a:rPr>
              <a:t>(see appendix for comparison)</a:t>
            </a:r>
            <a:endParaRPr lang="en-US" sz="900" dirty="0">
              <a:solidFill>
                <a:srgbClr val="000000"/>
              </a:solidFill>
              <a:ea typeface="ＭＳ Ｐゴシック"/>
            </a:endParaRPr>
          </a:p>
        </p:txBody>
      </p:sp>
    </p:spTree>
    <p:extLst>
      <p:ext uri="{BB962C8B-B14F-4D97-AF65-F5344CB8AC3E}">
        <p14:creationId xmlns:p14="http://schemas.microsoft.com/office/powerpoint/2010/main" val="355075170"/>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(3/4</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1867063278"/>
              </p:ext>
            </p:extLst>
          </p:nvPr>
        </p:nvGraphicFramePr>
        <p:xfrm>
          <a:off x="366712" y="1460500"/>
          <a:ext cx="8899525" cy="3563578"/>
        </p:xfrm>
        <a:graphic>
          <a:graphicData uri="http://schemas.openxmlformats.org/drawingml/2006/table">
            <a:tbl>
              <a:tblPr firstRow="1" bandRow="1"/>
              <a:tblGrid>
                <a:gridCol w="1185863"/>
                <a:gridCol w="2828925"/>
                <a:gridCol w="4884737"/>
              </a:tblGrid>
              <a:tr h="18038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3">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000" b="1" i="0" u="none" strike="noStrike" dirty="0" smtClean="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Liquidity Coverage Ratio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A measurement of the resilience of a firm to a short term (30 days) liquidity crisis, on the basis of its High Quality Liquid Assets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Stressed Survival Period (days)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amount of days remaining until SHUSA and its subsidiaries will have a cash shortfall under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Structural funding ratio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The percentage of structural assets that are funded with medium and long term liabilities</a:t>
                      </a:r>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2">
                  <a:txBody>
                    <a:body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Interest</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rate risk metrics</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Net Interest Income (NII)</a:t>
                      </a:r>
                      <a:r>
                        <a:rPr lang="en-US" sz="1000" b="0" i="0" u="none" strike="noStrike" baseline="0" dirty="0" smtClean="0">
                          <a:effectLst/>
                          <a:latin typeface="Arial" panose="020B0604020202020204" pitchFamily="34" charset="0"/>
                          <a:cs typeface="Arial" panose="020B0604020202020204" pitchFamily="34" charset="0"/>
                        </a:rPr>
                        <a:t> Sensitivity </a:t>
                      </a:r>
                      <a:br>
                        <a:rPr lang="en-US" sz="1000" b="0" i="0" u="none" strike="noStrike" baseline="0" dirty="0" smtClean="0">
                          <a:effectLst/>
                          <a:latin typeface="Arial" panose="020B0604020202020204" pitchFamily="34" charset="0"/>
                          <a:cs typeface="Arial" panose="020B0604020202020204" pitchFamily="34" charset="0"/>
                        </a:rPr>
                      </a:br>
                      <a:r>
                        <a:rPr lang="en-US" sz="1000" b="0" i="0" u="none" strike="noStrike" baseline="0" dirty="0" smtClean="0">
                          <a:effectLst/>
                          <a:latin typeface="Arial" panose="020B0604020202020204" pitchFamily="34" charset="0"/>
                          <a:cs typeface="Arial" panose="020B0604020202020204" pitchFamily="34" charset="0"/>
                        </a:rPr>
                        <a:t>(+/- 100bps)</a:t>
                      </a:r>
                      <a:endParaRPr lang="en-US" sz="1000" b="0" i="0" u="none" strike="noStrike" dirty="0">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earnings at risk (NII) due to the repricing interaction of the existing assets and liabilities over time resulting from a particular yield curve shift</a:t>
                      </a:r>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Market Value of</a:t>
                      </a:r>
                      <a:r>
                        <a:rPr lang="en-US" sz="1000" b="0" i="0" u="none" strike="noStrike" baseline="0" dirty="0" smtClean="0">
                          <a:effectLst/>
                          <a:latin typeface="Arial" panose="020B0604020202020204" pitchFamily="34" charset="0"/>
                          <a:cs typeface="Arial" panose="020B0604020202020204" pitchFamily="34" charset="0"/>
                        </a:rPr>
                        <a:t> Equity (MVE) Sensitivity</a:t>
                      </a:r>
                      <a:br>
                        <a:rPr lang="en-US" sz="1000" b="0" i="0" u="none" strike="noStrike" baseline="0" dirty="0" smtClean="0">
                          <a:effectLst/>
                          <a:latin typeface="Arial" panose="020B0604020202020204" pitchFamily="34" charset="0"/>
                          <a:cs typeface="Arial" panose="020B0604020202020204" pitchFamily="34" charset="0"/>
                        </a:rPr>
                      </a:br>
                      <a:r>
                        <a:rPr lang="en-US" sz="1000" b="0" i="0" u="none" strike="noStrike" baseline="0" dirty="0" smtClean="0">
                          <a:effectLst/>
                          <a:latin typeface="Arial" panose="020B0604020202020204" pitchFamily="34" charset="0"/>
                          <a:cs typeface="Arial" panose="020B0604020202020204" pitchFamily="34" charset="0"/>
                        </a:rPr>
                        <a:t>(+/- 100bps)</a:t>
                      </a:r>
                      <a:endParaRPr lang="en-US" sz="1000" b="0" i="0" u="none" strike="noStrike" dirty="0">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the market value of equity (MVE) due to the repricing interaction of the existing assets and liabilities over time resulting from a particular yield curve shift.</a:t>
                      </a:r>
                      <a:r>
                        <a:rPr lang="en-US" sz="1000" b="0" baseline="0" dirty="0" smtClean="0">
                          <a:latin typeface="Arial" panose="020B0604020202020204" pitchFamily="34" charset="0"/>
                          <a:cs typeface="Arial" panose="020B0604020202020204" pitchFamily="34" charset="0"/>
                        </a:rPr>
                        <a:t> MVE measures the difference between the current fair value of an asset and the current fair value of liabilities; it serves as a proxy to the market value of SHUSA’s balance sheet</a:t>
                      </a:r>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5455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a:rPr>
                        <a:t>Model risk</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number of legacy Tier 1 models used in production without appropriate approvals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a:rPr>
                        <a:t>Compliance risk</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kern="1200" dirty="0" smtClean="0">
                          <a:solidFill>
                            <a:schemeClr val="tx1"/>
                          </a:solidFill>
                          <a:effectLst/>
                          <a:latin typeface="Arial" panose="020B0604020202020204" pitchFamily="34" charset="0"/>
                          <a:ea typeface="+mn-ea"/>
                          <a:cs typeface="Arial" panose="020B0604020202020204" pitchFamily="34" charset="0"/>
                        </a:rPr>
                        <a:t>Open MRIAs or equivalent regulatory matters Requiring Immediate Attention</a:t>
                      </a:r>
                      <a:endParaRPr lang="en-US" sz="1000" b="0" i="0" u="none" strike="noStrike" dirty="0">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total number of open MRIAs issued by the Federal Reserve to all Santander entities operating in the US and over which the FRB has jurisdiction or other equivalent regulatory matters requiring</a:t>
                      </a:r>
                      <a:r>
                        <a:rPr lang="en-US" sz="1000" b="0" i="0" u="none" strike="noStrike" baseline="0" dirty="0" smtClean="0">
                          <a:solidFill>
                            <a:srgbClr val="000000"/>
                          </a:solidFill>
                          <a:effectLst/>
                          <a:latin typeface="Arial"/>
                        </a:rPr>
                        <a:t> immediate attention (For Bancorp &amp; BSPR: FDIC &amp; CFPB)</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944564440"/>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(4/4</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5" name="Table 4"/>
          <p:cNvGraphicFramePr>
            <a:graphicFrameLocks noGrp="1"/>
          </p:cNvGraphicFramePr>
          <p:nvPr>
            <p:extLst>
              <p:ext uri="{D42A27DB-BD31-4B8C-83A1-F6EECF244321}">
                <p14:modId xmlns:p14="http://schemas.microsoft.com/office/powerpoint/2010/main" val="3934578211"/>
              </p:ext>
            </p:extLst>
          </p:nvPr>
        </p:nvGraphicFramePr>
        <p:xfrm>
          <a:off x="366712" y="1460500"/>
          <a:ext cx="8899525" cy="4705378"/>
        </p:xfrm>
        <a:graphic>
          <a:graphicData uri="http://schemas.openxmlformats.org/drawingml/2006/table">
            <a:tbl>
              <a:tblPr firstRow="1" bandRow="1"/>
              <a:tblGrid>
                <a:gridCol w="1185863"/>
                <a:gridCol w="2828925"/>
                <a:gridCol w="4884737"/>
              </a:tblGrid>
              <a:tr h="18038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0" marR="0" marT="36576" marB="18288"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rowSpan="1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Operational risk</a:t>
                      </a: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Credit/Debit Card # Fraud </a:t>
                      </a:r>
                      <a:r>
                        <a:rPr lang="en-US" sz="1000" b="0" i="0" u="none" strike="noStrike" dirty="0" smtClean="0">
                          <a:effectLst/>
                          <a:latin typeface="Arial"/>
                        </a:rPr>
                        <a:t>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total number of credit/ debit card fraud cases as a percent of the total number of active credit/ debit cards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6330">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Credit/Debit Card $ Fraud </a:t>
                      </a:r>
                      <a:r>
                        <a:rPr lang="en-US" sz="1000" b="0" i="0" u="none" strike="noStrike" dirty="0" smtClean="0">
                          <a:effectLst/>
                          <a:latin typeface="Arial"/>
                        </a:rPr>
                        <a:t>Ratio</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total amount</a:t>
                      </a:r>
                      <a:r>
                        <a:rPr lang="en-US" sz="1000" b="0" i="0" u="none" strike="noStrike" baseline="0" dirty="0" smtClean="0">
                          <a:solidFill>
                            <a:srgbClr val="000000"/>
                          </a:solidFill>
                          <a:effectLst/>
                          <a:latin typeface="Arial"/>
                        </a:rPr>
                        <a:t> ($)</a:t>
                      </a:r>
                      <a:r>
                        <a:rPr lang="en-US" sz="1000" b="0" i="0" u="none" strike="noStrike" dirty="0" smtClean="0">
                          <a:solidFill>
                            <a:srgbClr val="000000"/>
                          </a:solidFill>
                          <a:effectLst/>
                          <a:latin typeface="Arial"/>
                        </a:rPr>
                        <a:t> of credit/ debit card fraud</a:t>
                      </a:r>
                      <a:r>
                        <a:rPr lang="en-US" sz="1000" b="0" i="0" u="none" strike="noStrike" baseline="0" dirty="0" smtClean="0">
                          <a:solidFill>
                            <a:srgbClr val="000000"/>
                          </a:solidFill>
                          <a:effectLst/>
                          <a:latin typeface="Arial"/>
                        </a:rPr>
                        <a:t> as a percent of the total amount ($) of credit/ debit card sales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Ethical Hacking Vulnerabilities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fontAlgn="b">
                        <a:lnSpc>
                          <a:spcPts val="1160"/>
                        </a:lnSpc>
                        <a:spcBef>
                          <a:spcPts val="0"/>
                        </a:spcBef>
                        <a:spcAft>
                          <a:spcPts val="0"/>
                        </a:spcAft>
                      </a:pPr>
                      <a:r>
                        <a:rPr lang="en-US" sz="1000" dirty="0" smtClean="0">
                          <a:solidFill>
                            <a:schemeClr val="tx1"/>
                          </a:solidFill>
                          <a:effectLst/>
                          <a:latin typeface="Arial"/>
                          <a:ea typeface="Calibri"/>
                          <a:cs typeface="Times New Roman"/>
                        </a:rPr>
                        <a:t>Material </a:t>
                      </a:r>
                      <a:r>
                        <a:rPr lang="en-US" sz="1000" dirty="0">
                          <a:solidFill>
                            <a:schemeClr val="tx1"/>
                          </a:solidFill>
                          <a:effectLst/>
                          <a:latin typeface="Arial"/>
                          <a:ea typeface="Calibri"/>
                          <a:cs typeface="Times New Roman"/>
                        </a:rPr>
                        <a:t>Operational </a:t>
                      </a:r>
                      <a:r>
                        <a:rPr lang="en-US" sz="1000" dirty="0" smtClean="0">
                          <a:solidFill>
                            <a:schemeClr val="tx1"/>
                          </a:solidFill>
                          <a:effectLst/>
                          <a:latin typeface="Arial"/>
                          <a:ea typeface="Calibri"/>
                          <a:cs typeface="Times New Roman"/>
                        </a:rPr>
                        <a:t>Risk </a:t>
                      </a:r>
                      <a:r>
                        <a:rPr lang="en-US" sz="1000" dirty="0">
                          <a:solidFill>
                            <a:schemeClr val="tx1"/>
                          </a:solidFill>
                          <a:effectLst/>
                          <a:latin typeface="Arial"/>
                          <a:ea typeface="Calibri"/>
                          <a:cs typeface="Times New Roman"/>
                        </a:rPr>
                        <a:t>Events</a:t>
                      </a:r>
                      <a:endParaRPr lang="en-US" sz="1000" dirty="0">
                        <a:solidFill>
                          <a:schemeClr val="tx1"/>
                        </a:solidFill>
                        <a:effectLst/>
                        <a:latin typeface="Calibri"/>
                        <a:ea typeface="Calibri"/>
                        <a:cs typeface="Times New Roman"/>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Aligned with new SHUSA material event </a:t>
                      </a:r>
                      <a:r>
                        <a:rPr lang="en-GB" sz="1000" b="0" kern="1200" dirty="0" smtClean="0">
                          <a:solidFill>
                            <a:schemeClr val="tx1"/>
                          </a:solidFill>
                          <a:latin typeface="Arial" panose="020B0604020202020204" pitchFamily="34" charset="0"/>
                          <a:ea typeface="+mn-ea"/>
                          <a:cs typeface="Arial" panose="020B0604020202020204" pitchFamily="34" charset="0"/>
                        </a:rPr>
                        <a:t>impact thresholds. Includes operational financial impact &gt;$200k and non-financially impacting material events (i.e. customer, regulatory, reputation).</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kern="1200" dirty="0" smtClean="0">
                          <a:solidFill>
                            <a:schemeClr val="tx1"/>
                          </a:solidFill>
                          <a:effectLst/>
                          <a:latin typeface="Arial" panose="020B0604020202020204" pitchFamily="34" charset="0"/>
                          <a:ea typeface="+mn-ea"/>
                          <a:cs typeface="Arial" panose="020B0604020202020204" pitchFamily="34" charset="0"/>
                        </a:rPr>
                        <a:t>Gross Op. Risk Losses / Gross Margin </a:t>
                      </a:r>
                      <a:endParaRPr lang="en-US" sz="1000" b="0" i="0" u="none" strike="noStrike" dirty="0">
                        <a:effectLst/>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Gross operational risk losses  as a percentage of gross margin within the same period</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Relevant Incidents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infrastructure and software incidents classified as P1 and P2 in the month</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Systems Availability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availability of critical systems during the month</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Online Banking Fraud</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fraud cases in Online Banking as</a:t>
                      </a:r>
                      <a:r>
                        <a:rPr lang="en-US" sz="1000" b="0" i="0" u="none" strike="noStrike" baseline="0" dirty="0" smtClean="0">
                          <a:solidFill>
                            <a:srgbClr val="000000"/>
                          </a:solidFill>
                          <a:effectLst/>
                          <a:latin typeface="Arial"/>
                        </a:rPr>
                        <a:t> a percentage of</a:t>
                      </a:r>
                      <a:r>
                        <a:rPr lang="en-US" sz="1000" b="0" i="0" u="none" strike="noStrike" dirty="0" smtClean="0">
                          <a:solidFill>
                            <a:srgbClr val="000000"/>
                          </a:solidFill>
                          <a:effectLst/>
                          <a:latin typeface="Arial"/>
                        </a:rPr>
                        <a:t> the total users of Online Banking</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Relevant OR events R1 (number)</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Measures the concentration of significant events on a trailing 12 month basis; proportion of events exceeding extreme</a:t>
                      </a:r>
                      <a:r>
                        <a:rPr lang="en-US" sz="1000" b="0" i="0" u="none" strike="noStrike" baseline="0" dirty="0" smtClean="0">
                          <a:solidFill>
                            <a:srgbClr val="000000"/>
                          </a:solidFill>
                          <a:effectLst/>
                          <a:latin typeface="Arial"/>
                        </a:rPr>
                        <a:t> losses</a:t>
                      </a:r>
                      <a:r>
                        <a:rPr lang="en-US" sz="1000" b="0" i="0" u="none" strike="noStrike" dirty="0" smtClean="0">
                          <a:solidFill>
                            <a:srgbClr val="000000"/>
                          </a:solidFill>
                          <a:effectLst/>
                          <a:latin typeface="Arial"/>
                        </a:rPr>
                        <a:t> (as defined by SHUSA) to events exceeding significant losses (as defined by SHUSA)</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5455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Servers with Security Compliant Operating Systems</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Number of operating systems that are compliant with the security policy</a:t>
                      </a:r>
                      <a:endParaRPr lang="en-US" sz="1000" b="0"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Systems with Obsolete Operating Systems (%)</a:t>
                      </a: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0" dirty="0" smtClean="0">
                          <a:latin typeface="Arial" panose="020B0604020202020204" pitchFamily="34" charset="0"/>
                          <a:cs typeface="Arial" panose="020B0604020202020204" pitchFamily="34" charset="0"/>
                        </a:rPr>
                        <a:t>The </a:t>
                      </a:r>
                      <a:r>
                        <a:rPr lang="en-US" sz="1000" b="0" dirty="0" smtClean="0">
                          <a:latin typeface="Arial" panose="020B0604020202020204" pitchFamily="34" charset="0"/>
                          <a:cs typeface="Arial" panose="020B0604020202020204" pitchFamily="34" charset="0"/>
                        </a:rPr>
                        <a:t>percentage of servers currently working with obsolete operating systems</a:t>
                      </a:r>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93224">
                <a:tc>
                  <a:txBody>
                    <a:bodyPr/>
                    <a:lstStyle/>
                    <a:p>
                      <a:pPr algn="l" rtl="0" fontAlgn="ctr"/>
                      <a:endParaRPr lang="en-US" sz="1000" b="1" i="0" u="none" strike="noStrike" dirty="0">
                        <a:solidFill>
                          <a:srgbClr val="000000"/>
                        </a:solidFill>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dirty="0" smtClean="0">
                          <a:solidFill>
                            <a:schemeClr val="tx1"/>
                          </a:solidFill>
                          <a:latin typeface="Arial" panose="020B0604020202020204" pitchFamily="34" charset="0"/>
                          <a:cs typeface="Arial" panose="020B0604020202020204" pitchFamily="34" charset="0"/>
                        </a:rPr>
                        <a:t>Information Leakages</a:t>
                      </a:r>
                      <a:endParaRPr lang="en-US" sz="1000" b="0" i="0" u="none" strike="noStrike" dirty="0">
                        <a:effectLst/>
                        <a:latin typeface="Arial"/>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0" i="0" dirty="0" smtClean="0">
                          <a:solidFill>
                            <a:schemeClr val="tx1"/>
                          </a:solidFill>
                          <a:latin typeface="Arial" panose="020B0604020202020204" pitchFamily="34" charset="0"/>
                          <a:cs typeface="Arial" panose="020B0604020202020204" pitchFamily="34" charset="0"/>
                        </a:rPr>
                        <a:t>Number of security incidents with customer data leaks</a:t>
                      </a:r>
                    </a:p>
                    <a:p>
                      <a:endParaRPr lang="en-GB" sz="1000" b="0" dirty="0">
                        <a:latin typeface="Arial" panose="020B0604020202020204" pitchFamily="34" charset="0"/>
                        <a:cs typeface="Arial" panose="020B0604020202020204" pitchFamily="34" charset="0"/>
                      </a:endParaRPr>
                    </a:p>
                  </a:txBody>
                  <a:tcPr marL="0" marR="0" marT="36576"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862936405"/>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en-US" dirty="0">
                <a:latin typeface="Arial"/>
                <a:cs typeface="Arial"/>
              </a:rPr>
              <a:t>Risk Appetite Statement Proposal</a:t>
            </a:r>
            <a:endParaRPr lang="en-US" dirty="0">
              <a:latin typeface="Arial"/>
              <a:cs typeface="Arial"/>
            </a:endParaRPr>
          </a:p>
        </p:txBody>
      </p:sp>
      <p:sp>
        <p:nvSpPr>
          <p:cNvPr id="3" name="Text Placeholder 2"/>
          <p:cNvSpPr>
            <a:spLocks noGrp="1"/>
          </p:cNvSpPr>
          <p:nvPr>
            <p:ph type="body" sz="quarter" idx="11"/>
          </p:nvPr>
        </p:nvSpPr>
        <p:spPr/>
        <p:txBody>
          <a:bodyPr/>
          <a:lstStyle/>
          <a:p>
            <a:pPr eaLnBrk="0" hangingPunct="0">
              <a:lnSpc>
                <a:spcPts val="2700"/>
              </a:lnSpc>
              <a:spcAft>
                <a:spcPts val="600"/>
              </a:spcAft>
            </a:pPr>
            <a:r>
              <a:rPr lang="en-US" dirty="0">
                <a:solidFill>
                  <a:prstClr val="black"/>
                </a:solidFill>
              </a:rPr>
              <a:t>SSLLC Administration Committee</a:t>
            </a:r>
          </a:p>
        </p:txBody>
      </p:sp>
      <p:sp>
        <p:nvSpPr>
          <p:cNvPr id="4" name="Text Placeholder 3"/>
          <p:cNvSpPr>
            <a:spLocks noGrp="1"/>
          </p:cNvSpPr>
          <p:nvPr>
            <p:ph type="body" sz="quarter" idx="12"/>
          </p:nvPr>
        </p:nvSpPr>
        <p:spPr/>
        <p:txBody>
          <a:bodyPr/>
          <a:lstStyle/>
          <a:p>
            <a:r>
              <a:rPr lang="en-GB" dirty="0"/>
              <a:t>June 6, 2016</a:t>
            </a:r>
          </a:p>
        </p:txBody>
      </p:sp>
      <p:sp>
        <p:nvSpPr>
          <p:cNvPr id="5" name="Text Placeholder 4"/>
          <p:cNvSpPr>
            <a:spLocks noGrp="1"/>
          </p:cNvSpPr>
          <p:nvPr>
            <p:ph type="body" sz="quarter" idx="13"/>
          </p:nvPr>
        </p:nvSpPr>
        <p:spPr>
          <a:xfrm>
            <a:off x="355935" y="4339864"/>
            <a:ext cx="8541648" cy="1034129"/>
          </a:xfrm>
        </p:spPr>
        <p:txBody>
          <a:bodyPr>
            <a:spAutoFit/>
          </a:bodyPr>
          <a:lstStyle/>
          <a:p>
            <a:r>
              <a:rPr lang="en-GB" dirty="0"/>
              <a:t>Sponsor: </a:t>
            </a:r>
            <a:r>
              <a:rPr lang="en-US" dirty="0" smtClean="0"/>
              <a:t>Brian Gunn, </a:t>
            </a:r>
            <a:r>
              <a:rPr lang="en-US" dirty="0"/>
              <a:t>Chief </a:t>
            </a:r>
            <a:r>
              <a:rPr lang="en-US" dirty="0" smtClean="0"/>
              <a:t>Risk Officer SHUSA</a:t>
            </a:r>
            <a:endParaRPr lang="en-GB" dirty="0"/>
          </a:p>
          <a:p>
            <a:r>
              <a:rPr lang="en-GB" dirty="0"/>
              <a:t>Presenters: </a:t>
            </a:r>
            <a:r>
              <a:rPr lang="en-GB" dirty="0" smtClean="0"/>
              <a:t>Maura </a:t>
            </a:r>
            <a:r>
              <a:rPr lang="en-GB" dirty="0" err="1" smtClean="0"/>
              <a:t>Almy</a:t>
            </a:r>
            <a:r>
              <a:rPr lang="en-GB" dirty="0" smtClean="0"/>
              <a:t>, Chief Operating Officer Santander Securities LLC</a:t>
            </a:r>
            <a:endParaRPr lang="en-GB" dirty="0"/>
          </a:p>
          <a:p>
            <a:r>
              <a:rPr lang="en-GB" dirty="0"/>
              <a:t>Author: </a:t>
            </a:r>
            <a:r>
              <a:rPr lang="en-GB" smtClean="0"/>
              <a:t>Jennifer Keegan</a:t>
            </a:r>
            <a:r>
              <a:rPr lang="en-GB" dirty="0" smtClean="0"/>
              <a:t>, Head of Risk </a:t>
            </a:r>
            <a:r>
              <a:rPr lang="en-GB" dirty="0"/>
              <a:t>Appetite </a:t>
            </a:r>
            <a:r>
              <a:rPr lang="en-GB" dirty="0" smtClean="0"/>
              <a:t>SHUSA</a:t>
            </a:r>
            <a:endParaRPr lang="en-GB" dirty="0"/>
          </a:p>
        </p:txBody>
      </p:sp>
      <p:sp>
        <p:nvSpPr>
          <p:cNvPr id="6" name="Text Box 9"/>
          <p:cNvSpPr txBox="1">
            <a:spLocks noChangeArrowheads="1"/>
          </p:cNvSpPr>
          <p:nvPr/>
        </p:nvSpPr>
        <p:spPr bwMode="auto">
          <a:xfrm>
            <a:off x="4153165" y="5520612"/>
            <a:ext cx="5094033"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solidFill>
                  <a:srgbClr val="000000"/>
                </a:solidFill>
              </a:rPr>
              <a:t>Date Created</a:t>
            </a:r>
            <a:r>
              <a:rPr lang="en-GB" altLang="en-US" sz="1600" dirty="0" smtClean="0">
                <a:solidFill>
                  <a:srgbClr val="000000"/>
                </a:solidFill>
              </a:rPr>
              <a:t>: June 2016</a:t>
            </a:r>
            <a:endParaRPr lang="en-GB" altLang="en-US" sz="1600" dirty="0">
              <a:solidFill>
                <a:srgbClr val="000000"/>
              </a:solidFill>
            </a:endParaRPr>
          </a:p>
          <a:p>
            <a:pPr algn="r">
              <a:spcBef>
                <a:spcPct val="50000"/>
              </a:spcBef>
              <a:defRPr/>
            </a:pPr>
            <a:r>
              <a:rPr lang="en-GB" altLang="en-US" sz="1600" dirty="0" smtClean="0">
                <a:solidFill>
                  <a:srgbClr val="000000"/>
                </a:solidFill>
              </a:rPr>
              <a:t>Version</a:t>
            </a:r>
            <a:r>
              <a:rPr lang="en-GB" altLang="en-US" sz="1600" dirty="0">
                <a:solidFill>
                  <a:srgbClr val="000000"/>
                </a:solidFill>
              </a:rPr>
              <a:t>: </a:t>
            </a:r>
            <a:r>
              <a:rPr lang="en-GB" altLang="en-US" sz="1600" dirty="0" smtClean="0">
                <a:solidFill>
                  <a:srgbClr val="000000"/>
                </a:solidFill>
              </a:rPr>
              <a:t>Template</a:t>
            </a:r>
            <a:endParaRPr lang="en-GB" altLang="en-US" sz="1600" dirty="0">
              <a:solidFill>
                <a:srgbClr val="000000"/>
              </a:solidFill>
            </a:endParaRPr>
          </a:p>
        </p:txBody>
      </p:sp>
      <p:sp>
        <p:nvSpPr>
          <p:cNvPr id="7" name="Text Box 6"/>
          <p:cNvSpPr txBox="1">
            <a:spLocks noChangeArrowheads="1"/>
          </p:cNvSpPr>
          <p:nvPr/>
        </p:nvSpPr>
        <p:spPr bwMode="auto">
          <a:xfrm>
            <a:off x="7039108" y="384175"/>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defPPr>
              <a:defRPr lang="en-GB"/>
            </a:defPPr>
            <a:lvl1pPr algn="ctr" rtl="0" fontAlgn="base">
              <a:lnSpc>
                <a:spcPct val="86000"/>
              </a:lnSpc>
              <a:spcBef>
                <a:spcPct val="0"/>
              </a:spcBef>
              <a:spcAft>
                <a:spcPct val="0"/>
              </a:spcAft>
              <a:defRPr sz="1000" kern="1200">
                <a:solidFill>
                  <a:schemeClr val="tx1"/>
                </a:solidFill>
                <a:latin typeface="Arial" charset="0"/>
                <a:ea typeface="+mn-ea"/>
                <a:cs typeface="+mn-cs"/>
              </a:defRPr>
            </a:lvl1pPr>
            <a:lvl2pPr marL="457200" algn="ctr" rtl="0" fontAlgn="base">
              <a:lnSpc>
                <a:spcPct val="86000"/>
              </a:lnSpc>
              <a:spcBef>
                <a:spcPct val="0"/>
              </a:spcBef>
              <a:spcAft>
                <a:spcPct val="0"/>
              </a:spcAft>
              <a:defRPr sz="1000" kern="1200">
                <a:solidFill>
                  <a:schemeClr val="tx1"/>
                </a:solidFill>
                <a:latin typeface="Arial" charset="0"/>
                <a:ea typeface="+mn-ea"/>
                <a:cs typeface="+mn-cs"/>
              </a:defRPr>
            </a:lvl2pPr>
            <a:lvl3pPr marL="914400" algn="ctr" rtl="0" fontAlgn="base">
              <a:lnSpc>
                <a:spcPct val="86000"/>
              </a:lnSpc>
              <a:spcBef>
                <a:spcPct val="0"/>
              </a:spcBef>
              <a:spcAft>
                <a:spcPct val="0"/>
              </a:spcAft>
              <a:defRPr sz="1000" kern="1200">
                <a:solidFill>
                  <a:schemeClr val="tx1"/>
                </a:solidFill>
                <a:latin typeface="Arial" charset="0"/>
                <a:ea typeface="+mn-ea"/>
                <a:cs typeface="+mn-cs"/>
              </a:defRPr>
            </a:lvl3pPr>
            <a:lvl4pPr marL="1371600" algn="ctr" rtl="0" fontAlgn="base">
              <a:lnSpc>
                <a:spcPct val="86000"/>
              </a:lnSpc>
              <a:spcBef>
                <a:spcPct val="0"/>
              </a:spcBef>
              <a:spcAft>
                <a:spcPct val="0"/>
              </a:spcAft>
              <a:defRPr sz="1000" kern="1200">
                <a:solidFill>
                  <a:schemeClr val="tx1"/>
                </a:solidFill>
                <a:latin typeface="Arial" charset="0"/>
                <a:ea typeface="+mn-ea"/>
                <a:cs typeface="+mn-cs"/>
              </a:defRPr>
            </a:lvl4pPr>
            <a:lvl5pPr marL="1828800" algn="ctr" rtl="0" fontAlgn="base">
              <a:lnSpc>
                <a:spcPct val="86000"/>
              </a:lnSpc>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a:spcBef>
                <a:spcPct val="50000"/>
              </a:spcBef>
              <a:defRPr/>
            </a:pPr>
            <a:r>
              <a:rPr lang="en-GB" altLang="en-US" sz="1800" dirty="0" smtClean="0">
                <a:solidFill>
                  <a:srgbClr val="000000"/>
                </a:solidFill>
              </a:rPr>
              <a:t>For approval</a:t>
            </a:r>
            <a:endParaRPr lang="en-GB" altLang="en-US" sz="2000" i="1" dirty="0">
              <a:solidFill>
                <a:srgbClr val="000000"/>
              </a:solidFill>
            </a:endParaRPr>
          </a:p>
        </p:txBody>
      </p:sp>
    </p:spTree>
    <p:extLst>
      <p:ext uri="{BB962C8B-B14F-4D97-AF65-F5344CB8AC3E}">
        <p14:creationId xmlns:p14="http://schemas.microsoft.com/office/powerpoint/2010/main" val="1641180238"/>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66725" y="1470025"/>
            <a:ext cx="8880475" cy="4486274"/>
          </a:xfrm>
          <a:prstGeom prst="rect">
            <a:avLst/>
          </a:prstGeom>
        </p:spPr>
        <p:txBody>
          <a:bodyPr lIns="0"/>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2016 RAS development process</a:t>
            </a:r>
          </a:p>
          <a:p>
            <a:pPr marL="225425" indent="-225425">
              <a:lnSpc>
                <a:spcPct val="100000"/>
              </a:lnSpc>
              <a:spcBef>
                <a:spcPts val="600"/>
              </a:spcBef>
            </a:pPr>
            <a:r>
              <a:rPr lang="en-GB" sz="1600" dirty="0" smtClean="0">
                <a:solidFill>
                  <a:srgbClr val="000000"/>
                </a:solidFill>
                <a:latin typeface="Arial" panose="020B0604020202020204" pitchFamily="34" charset="0"/>
                <a:cs typeface="Arial" panose="020B0604020202020204" pitchFamily="34" charset="0"/>
              </a:rPr>
              <a:t>Based on guidance from Group, SHUSA has established a standard </a:t>
            </a:r>
            <a:r>
              <a:rPr lang="en-GB" sz="1600" b="1" dirty="0" smtClean="0">
                <a:solidFill>
                  <a:srgbClr val="000000"/>
                </a:solidFill>
                <a:latin typeface="Arial" panose="020B0604020202020204" pitchFamily="34" charset="0"/>
                <a:cs typeface="Arial" panose="020B0604020202020204" pitchFamily="34" charset="0"/>
              </a:rPr>
              <a:t>Risk </a:t>
            </a:r>
            <a:r>
              <a:rPr lang="en-GB" sz="1600" b="1" dirty="0">
                <a:solidFill>
                  <a:srgbClr val="000000"/>
                </a:solidFill>
                <a:latin typeface="Arial" panose="020B0604020202020204" pitchFamily="34" charset="0"/>
                <a:cs typeface="Arial" panose="020B0604020202020204" pitchFamily="34" charset="0"/>
              </a:rPr>
              <a:t>Appetite Statement (RAS</a:t>
            </a:r>
            <a:r>
              <a:rPr lang="en-GB" sz="1600" b="1" dirty="0" smtClean="0">
                <a:solidFill>
                  <a:srgbClr val="000000"/>
                </a:solidFill>
                <a:latin typeface="Arial" panose="020B0604020202020204" pitchFamily="34" charset="0"/>
                <a:cs typeface="Arial" panose="020B0604020202020204" pitchFamily="34" charset="0"/>
              </a:rPr>
              <a:t>), </a:t>
            </a:r>
            <a:r>
              <a:rPr lang="en-GB" sz="1600" dirty="0" smtClean="0">
                <a:solidFill>
                  <a:srgbClr val="000000"/>
                </a:solidFill>
                <a:latin typeface="Arial" panose="020B0604020202020204" pitchFamily="34" charset="0"/>
                <a:cs typeface="Arial" panose="020B0604020202020204" pitchFamily="34" charset="0"/>
              </a:rPr>
              <a:t>which includes </a:t>
            </a:r>
            <a:r>
              <a:rPr lang="en-US" sz="1600" dirty="0">
                <a:solidFill>
                  <a:srgbClr val="000000"/>
                </a:solidFill>
                <a:latin typeface="Arial" panose="020B0604020202020204" pitchFamily="34" charset="0"/>
                <a:cs typeface="Arial" panose="020B0604020202020204" pitchFamily="34" charset="0"/>
              </a:rPr>
              <a:t>a set of </a:t>
            </a:r>
            <a:r>
              <a:rPr lang="en-US" sz="1600" b="1" dirty="0">
                <a:solidFill>
                  <a:srgbClr val="000000"/>
                </a:solidFill>
                <a:latin typeface="Arial" panose="020B0604020202020204" pitchFamily="34" charset="0"/>
                <a:cs typeface="Arial" panose="020B0604020202020204" pitchFamily="34" charset="0"/>
              </a:rPr>
              <a:t>qualitative statements and quantitative limits </a:t>
            </a:r>
            <a:r>
              <a:rPr lang="en-US" sz="1600" dirty="0">
                <a:solidFill>
                  <a:srgbClr val="000000"/>
                </a:solidFill>
                <a:latin typeface="Arial" panose="020B0604020202020204" pitchFamily="34" charset="0"/>
                <a:cs typeface="Arial" panose="020B0604020202020204" pitchFamily="34" charset="0"/>
              </a:rPr>
              <a:t>used to monitor the key risks</a:t>
            </a:r>
            <a:endParaRPr lang="en-GB" sz="1600" dirty="0">
              <a:solidFill>
                <a:srgbClr val="000000"/>
              </a:solidFill>
              <a:latin typeface="Arial" panose="020B0604020202020204" pitchFamily="34" charset="0"/>
              <a:cs typeface="Arial" panose="020B0604020202020204" pitchFamily="34" charset="0"/>
            </a:endParaRPr>
          </a:p>
          <a:p>
            <a:pPr marL="225425" indent="-225425">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SSLLC, </a:t>
            </a:r>
            <a:r>
              <a:rPr lang="en-US" sz="1600" b="1" dirty="0">
                <a:solidFill>
                  <a:srgbClr val="000000"/>
                </a:solidFill>
                <a:latin typeface="Arial" panose="020B0604020202020204" pitchFamily="34" charset="0"/>
                <a:cs typeface="Arial" panose="020B0604020202020204" pitchFamily="34" charset="0"/>
              </a:rPr>
              <a:t>in coordination with SHUSA, </a:t>
            </a:r>
            <a:r>
              <a:rPr lang="en-US" sz="1600" b="1" dirty="0" smtClean="0">
                <a:solidFill>
                  <a:srgbClr val="000000"/>
                </a:solidFill>
                <a:latin typeface="Arial" panose="020B0604020202020204" pitchFamily="34" charset="0"/>
                <a:cs typeface="Arial" panose="020B0604020202020204" pitchFamily="34" charset="0"/>
              </a:rPr>
              <a:t>has developed a SSLLC RAS</a:t>
            </a:r>
            <a:r>
              <a:rPr lang="en-US" sz="1600" dirty="0" smtClean="0">
                <a:solidFill>
                  <a:srgbClr val="000000"/>
                </a:solidFill>
                <a:latin typeface="Arial" panose="020B0604020202020204" pitchFamily="34" charset="0"/>
                <a:cs typeface="Arial" panose="020B0604020202020204" pitchFamily="34" charset="0"/>
              </a:rPr>
              <a:t>, ensuring </a:t>
            </a:r>
            <a:r>
              <a:rPr lang="en-US" sz="1600" dirty="0">
                <a:solidFill>
                  <a:srgbClr val="000000"/>
                </a:solidFill>
                <a:latin typeface="Arial" panose="020B0604020202020204" pitchFamily="34" charset="0"/>
                <a:cs typeface="Arial" panose="020B0604020202020204" pitchFamily="34" charset="0"/>
              </a:rPr>
              <a:t>a common set of objectives, </a:t>
            </a:r>
            <a:r>
              <a:rPr lang="en-US" sz="1600" dirty="0" smtClean="0">
                <a:solidFill>
                  <a:srgbClr val="000000"/>
                </a:solidFill>
                <a:latin typeface="Arial" panose="020B0604020202020204" pitchFamily="34" charset="0"/>
                <a:cs typeface="Arial" panose="020B0604020202020204" pitchFamily="34" charset="0"/>
              </a:rPr>
              <a:t>standard taxonomy </a:t>
            </a:r>
            <a:r>
              <a:rPr lang="en-US" sz="1600" dirty="0">
                <a:solidFill>
                  <a:srgbClr val="000000"/>
                </a:solidFill>
                <a:latin typeface="Arial" panose="020B0604020202020204" pitchFamily="34" charset="0"/>
                <a:cs typeface="Arial" panose="020B0604020202020204" pitchFamily="34" charset="0"/>
              </a:rPr>
              <a:t>and methodology, and internally consistent reporting limits</a:t>
            </a:r>
          </a:p>
          <a:p>
            <a:pPr marL="225425" indent="-225425">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8 applicable metrics </a:t>
            </a:r>
            <a:r>
              <a:rPr lang="en-US" sz="1600" dirty="0" smtClean="0">
                <a:solidFill>
                  <a:srgbClr val="000000"/>
                </a:solidFill>
                <a:latin typeface="Arial" panose="020B0604020202020204" pitchFamily="34" charset="0"/>
                <a:cs typeface="Arial" panose="020B0604020202020204" pitchFamily="34" charset="0"/>
              </a:rPr>
              <a:t>were calibrated for capital adequacy, operational risk, and compliance/reputational risk based on historical data, CCAR outputs, and management judgment </a:t>
            </a:r>
          </a:p>
          <a:p>
            <a:pPr marL="225425" indent="-225425">
              <a:lnSpc>
                <a:spcPct val="100000"/>
              </a:lnSpc>
              <a:spcBef>
                <a:spcPts val="600"/>
              </a:spcBef>
            </a:pPr>
            <a:r>
              <a:rPr lang="en-US" sz="1600" dirty="0" smtClean="0">
                <a:solidFill>
                  <a:srgbClr val="000000"/>
                </a:solidFill>
                <a:latin typeface="Arial" panose="020B0604020202020204" pitchFamily="34" charset="0"/>
                <a:cs typeface="Arial" panose="020B0604020202020204" pitchFamily="34" charset="0"/>
              </a:rPr>
              <a:t>All RAS metrics have been </a:t>
            </a:r>
            <a:r>
              <a:rPr lang="en-US" sz="1600" b="1" dirty="0" smtClean="0">
                <a:solidFill>
                  <a:srgbClr val="000000"/>
                </a:solidFill>
                <a:latin typeface="Arial" panose="020B0604020202020204" pitchFamily="34" charset="0"/>
                <a:cs typeface="Arial" panose="020B0604020202020204" pitchFamily="34" charset="0"/>
              </a:rPr>
              <a:t>reviewed with risk teams and business  owners</a:t>
            </a:r>
          </a:p>
          <a:p>
            <a:pPr>
              <a:lnSpc>
                <a:spcPct val="100000"/>
              </a:lnSpc>
              <a:spcBef>
                <a:spcPts val="600"/>
              </a:spcBef>
            </a:pPr>
            <a:endParaRPr lang="en-US" sz="1600" b="1" dirty="0" smtClean="0">
              <a:solidFill>
                <a:srgbClr val="000000"/>
              </a:solidFill>
              <a:latin typeface="Arial" panose="020B0604020202020204" pitchFamily="34" charset="0"/>
              <a:cs typeface="Arial" panose="020B0604020202020204" pitchFamily="34" charset="0"/>
            </a:endParaRPr>
          </a:p>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Next steps</a:t>
            </a:r>
          </a:p>
          <a:p>
            <a:pPr marL="225425" indent="-225425">
              <a:lnSpc>
                <a:spcPct val="100000"/>
              </a:lnSpc>
              <a:spcBef>
                <a:spcPts val="600"/>
              </a:spcBef>
              <a:buSzPct val="100000"/>
            </a:pPr>
            <a:r>
              <a:rPr lang="en-GB" sz="1600" dirty="0" smtClean="0">
                <a:solidFill>
                  <a:srgbClr val="000000"/>
                </a:solidFill>
                <a:latin typeface="Arial" panose="020B0604020202020204" pitchFamily="34" charset="0"/>
                <a:cs typeface="Arial" panose="020B0604020202020204" pitchFamily="34" charset="0"/>
              </a:rPr>
              <a:t>Final </a:t>
            </a:r>
            <a:r>
              <a:rPr lang="en-GB" sz="1600" b="1" dirty="0" smtClean="0">
                <a:solidFill>
                  <a:srgbClr val="000000"/>
                </a:solidFill>
                <a:latin typeface="Arial" panose="020B0604020202020204" pitchFamily="34" charset="0"/>
                <a:cs typeface="Arial" panose="020B0604020202020204" pitchFamily="34" charset="0"/>
              </a:rPr>
              <a:t>SSLLC Administration Committee review </a:t>
            </a:r>
            <a:r>
              <a:rPr lang="en-GB" sz="1600" b="1" dirty="0">
                <a:solidFill>
                  <a:srgbClr val="000000"/>
                </a:solidFill>
                <a:latin typeface="Arial" panose="020B0604020202020204" pitchFamily="34" charset="0"/>
                <a:cs typeface="Arial" panose="020B0604020202020204" pitchFamily="34" charset="0"/>
              </a:rPr>
              <a:t>and approval </a:t>
            </a:r>
          </a:p>
          <a:p>
            <a:pPr marL="225425" indent="-225425">
              <a:lnSpc>
                <a:spcPct val="100000"/>
              </a:lnSpc>
              <a:spcBef>
                <a:spcPts val="600"/>
              </a:spcBef>
              <a:buSzPct val="100000"/>
            </a:pPr>
            <a:r>
              <a:rPr lang="en-GB" sz="1600" dirty="0">
                <a:solidFill>
                  <a:srgbClr val="000000"/>
                </a:solidFill>
                <a:latin typeface="Arial" panose="020B0604020202020204" pitchFamily="34" charset="0"/>
                <a:cs typeface="Arial" panose="020B0604020202020204" pitchFamily="34" charset="0"/>
              </a:rPr>
              <a:t>Ongoing monthly reporting will start in </a:t>
            </a:r>
            <a:r>
              <a:rPr lang="en-GB" sz="1600" b="1" dirty="0">
                <a:solidFill>
                  <a:srgbClr val="000000"/>
                </a:solidFill>
                <a:latin typeface="Arial" panose="020B0604020202020204" pitchFamily="34" charset="0"/>
                <a:cs typeface="Arial" panose="020B0604020202020204" pitchFamily="34" charset="0"/>
              </a:rPr>
              <a:t>July 2016 </a:t>
            </a:r>
          </a:p>
          <a:p>
            <a:pPr marL="0" lvl="1" indent="0">
              <a:lnSpc>
                <a:spcPct val="100000"/>
              </a:lnSpc>
              <a:spcBef>
                <a:spcPts val="600"/>
              </a:spcBef>
              <a:spcAft>
                <a:spcPts val="0"/>
              </a:spcAft>
              <a:buSzPct val="100000"/>
              <a:buFont typeface="Arial"/>
              <a:buNone/>
            </a:pPr>
            <a:endParaRPr lang="en-GB" sz="1600" dirty="0">
              <a:solidFill>
                <a:srgbClr val="000000"/>
              </a:solidFill>
            </a:endParaRPr>
          </a:p>
          <a:p>
            <a:pPr marL="0" indent="0">
              <a:lnSpc>
                <a:spcPct val="100000"/>
              </a:lnSpc>
              <a:spcBef>
                <a:spcPts val="600"/>
              </a:spcBef>
              <a:buFont typeface="Arial"/>
              <a:buNone/>
            </a:pPr>
            <a:endParaRPr lang="en-US" sz="1600" dirty="0" smtClean="0">
              <a:solidFill>
                <a:srgbClr val="000000"/>
              </a:solidFill>
              <a:latin typeface="Arial" panose="020B0604020202020204" pitchFamily="34" charset="0"/>
              <a:cs typeface="Arial" panose="020B0604020202020204" pitchFamily="34" charset="0"/>
            </a:endParaRPr>
          </a:p>
        </p:txBody>
      </p: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SSLLC Risk Appetite </a:t>
            </a:r>
            <a:r>
              <a:rPr lang="en-US" kern="0" dirty="0" smtClean="0">
                <a:solidFill>
                  <a:srgbClr val="000000"/>
                </a:solidFill>
                <a:latin typeface="Arial"/>
                <a:ea typeface="ＭＳ Ｐゴシック"/>
              </a:rPr>
              <a:t>Statement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004865587"/>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348445" y="1610651"/>
            <a:ext cx="1489708" cy="3695403"/>
            <a:chOff x="495288" y="1315854"/>
            <a:chExt cx="1489708" cy="3960699"/>
          </a:xfrm>
        </p:grpSpPr>
        <p:sp>
          <p:nvSpPr>
            <p:cNvPr id="3" name="Rounded Rectangle 2"/>
            <p:cNvSpPr/>
            <p:nvPr/>
          </p:nvSpPr>
          <p:spPr>
            <a:xfrm rot="3622688">
              <a:off x="543265" y="1466855"/>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4" name="Rounded Rectangle 3"/>
            <p:cNvSpPr/>
            <p:nvPr/>
          </p:nvSpPr>
          <p:spPr>
            <a:xfrm rot="7643359">
              <a:off x="510673" y="2694632"/>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5" name="Rounded Rectangle 4"/>
            <p:cNvSpPr/>
            <p:nvPr/>
          </p:nvSpPr>
          <p:spPr>
            <a:xfrm rot="7241531">
              <a:off x="549443" y="3764728"/>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6" name="Rounded Rectangle 5"/>
            <p:cNvSpPr/>
            <p:nvPr/>
          </p:nvSpPr>
          <p:spPr>
            <a:xfrm rot="2364540">
              <a:off x="495288" y="4717477"/>
              <a:ext cx="689315" cy="337447"/>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7" name="Rounded Rectangle 6"/>
            <p:cNvSpPr/>
            <p:nvPr/>
          </p:nvSpPr>
          <p:spPr>
            <a:xfrm rot="5926955">
              <a:off x="359585" y="4411413"/>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8" name="Rounded Rectangle 7"/>
            <p:cNvSpPr/>
            <p:nvPr/>
          </p:nvSpPr>
          <p:spPr>
            <a:xfrm rot="4320757">
              <a:off x="479417" y="3330961"/>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9" name="Rounded Rectangle 8"/>
            <p:cNvSpPr/>
            <p:nvPr/>
          </p:nvSpPr>
          <p:spPr>
            <a:xfrm rot="5400000">
              <a:off x="574011" y="2295460"/>
              <a:ext cx="74451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cxnSp>
          <p:nvCxnSpPr>
            <p:cNvPr id="10" name="Straight Connector 9"/>
            <p:cNvCxnSpPr/>
            <p:nvPr/>
          </p:nvCxnSpPr>
          <p:spPr>
            <a:xfrm flipH="1">
              <a:off x="1150334" y="3873724"/>
              <a:ext cx="834661" cy="0"/>
            </a:xfrm>
            <a:prstGeom prst="line">
              <a:avLst/>
            </a:prstGeom>
            <a:noFill/>
            <a:ln w="9525" cap="flat" cmpd="sng" algn="ctr">
              <a:solidFill>
                <a:srgbClr val="FF0000"/>
              </a:solidFill>
              <a:prstDash val="solid"/>
              <a:tailEnd type="oval" w="med" len="med"/>
            </a:ln>
            <a:effectLst/>
          </p:spPr>
        </p:cxnSp>
        <p:cxnSp>
          <p:nvCxnSpPr>
            <p:cNvPr id="11" name="Straight Connector 10"/>
            <p:cNvCxnSpPr/>
            <p:nvPr/>
          </p:nvCxnSpPr>
          <p:spPr>
            <a:xfrm flipH="1">
              <a:off x="1136330" y="4863019"/>
              <a:ext cx="848666" cy="0"/>
            </a:xfrm>
            <a:prstGeom prst="line">
              <a:avLst/>
            </a:prstGeom>
            <a:noFill/>
            <a:ln w="9525" cap="flat" cmpd="sng" algn="ctr">
              <a:solidFill>
                <a:srgbClr val="FF0000"/>
              </a:solidFill>
              <a:prstDash val="solid"/>
              <a:tailEnd type="oval" w="med" len="med"/>
            </a:ln>
            <a:effectLst/>
          </p:spPr>
        </p:cxnSp>
        <p:cxnSp>
          <p:nvCxnSpPr>
            <p:cNvPr id="12" name="Straight Connector 11"/>
            <p:cNvCxnSpPr/>
            <p:nvPr/>
          </p:nvCxnSpPr>
          <p:spPr>
            <a:xfrm>
              <a:off x="1984995" y="1498291"/>
              <a:ext cx="0" cy="590928"/>
            </a:xfrm>
            <a:prstGeom prst="line">
              <a:avLst/>
            </a:prstGeom>
            <a:noFill/>
            <a:ln w="9525" cap="flat" cmpd="sng" algn="ctr">
              <a:solidFill>
                <a:srgbClr val="FFFFFF"/>
              </a:solidFill>
              <a:prstDash val="solid"/>
              <a:tailEnd type="none"/>
            </a:ln>
            <a:effectLst/>
          </p:spPr>
        </p:cxnSp>
        <p:cxnSp>
          <p:nvCxnSpPr>
            <p:cNvPr id="13" name="Straight Connector 12"/>
            <p:cNvCxnSpPr/>
            <p:nvPr/>
          </p:nvCxnSpPr>
          <p:spPr>
            <a:xfrm>
              <a:off x="1984995" y="3538815"/>
              <a:ext cx="0" cy="765069"/>
            </a:xfrm>
            <a:prstGeom prst="line">
              <a:avLst/>
            </a:prstGeom>
            <a:noFill/>
            <a:ln w="9525" cap="flat" cmpd="sng" algn="ctr">
              <a:solidFill>
                <a:srgbClr val="FFFFFF"/>
              </a:solidFill>
              <a:prstDash val="solid"/>
              <a:tailEnd type="none"/>
            </a:ln>
            <a:effectLst/>
          </p:spPr>
        </p:cxnSp>
        <p:cxnSp>
          <p:nvCxnSpPr>
            <p:cNvPr id="14" name="Straight Connector 13"/>
            <p:cNvCxnSpPr/>
            <p:nvPr/>
          </p:nvCxnSpPr>
          <p:spPr>
            <a:xfrm>
              <a:off x="1984995" y="4511484"/>
              <a:ext cx="0" cy="765069"/>
            </a:xfrm>
            <a:prstGeom prst="line">
              <a:avLst/>
            </a:prstGeom>
            <a:noFill/>
            <a:ln w="9525" cap="flat" cmpd="sng" algn="ctr">
              <a:solidFill>
                <a:srgbClr val="FFFFFF"/>
              </a:solidFill>
              <a:prstDash val="solid"/>
              <a:tailEnd type="none"/>
            </a:ln>
            <a:effectLst/>
          </p:spPr>
        </p:cxnSp>
        <p:cxnSp>
          <p:nvCxnSpPr>
            <p:cNvPr id="15" name="Straight Connector 14"/>
            <p:cNvCxnSpPr/>
            <p:nvPr/>
          </p:nvCxnSpPr>
          <p:spPr>
            <a:xfrm flipH="1">
              <a:off x="1098318" y="2896507"/>
              <a:ext cx="848666" cy="0"/>
            </a:xfrm>
            <a:prstGeom prst="line">
              <a:avLst/>
            </a:prstGeom>
            <a:noFill/>
            <a:ln w="9525" cap="flat" cmpd="sng" algn="ctr">
              <a:solidFill>
                <a:srgbClr val="FF0000"/>
              </a:solidFill>
              <a:prstDash val="solid"/>
              <a:tailEnd type="oval" w="med" len="med"/>
            </a:ln>
            <a:effectLst/>
          </p:spPr>
        </p:cxnSp>
        <p:cxnSp>
          <p:nvCxnSpPr>
            <p:cNvPr id="16" name="Straight Connector 15"/>
            <p:cNvCxnSpPr/>
            <p:nvPr/>
          </p:nvCxnSpPr>
          <p:spPr>
            <a:xfrm>
              <a:off x="1984995" y="2543893"/>
              <a:ext cx="0" cy="590928"/>
            </a:xfrm>
            <a:prstGeom prst="line">
              <a:avLst/>
            </a:prstGeom>
            <a:noFill/>
            <a:ln w="9525" cap="flat" cmpd="sng" algn="ctr">
              <a:solidFill>
                <a:srgbClr val="FFFFFF"/>
              </a:solidFill>
              <a:prstDash val="solid"/>
              <a:tailEnd type="none"/>
            </a:ln>
            <a:effectLst/>
          </p:spPr>
        </p:cxnSp>
        <p:cxnSp>
          <p:nvCxnSpPr>
            <p:cNvPr id="17" name="Straight Connector 16"/>
            <p:cNvCxnSpPr/>
            <p:nvPr/>
          </p:nvCxnSpPr>
          <p:spPr>
            <a:xfrm flipH="1">
              <a:off x="1100321" y="1898530"/>
              <a:ext cx="846663" cy="0"/>
            </a:xfrm>
            <a:prstGeom prst="line">
              <a:avLst/>
            </a:prstGeom>
            <a:noFill/>
            <a:ln w="9525" cap="flat" cmpd="sng" algn="ctr">
              <a:solidFill>
                <a:srgbClr val="FF0000"/>
              </a:solidFill>
              <a:prstDash val="solid"/>
              <a:tailEnd type="oval" w="med" len="med"/>
            </a:ln>
            <a:effectLst/>
          </p:spPr>
        </p:cxnSp>
      </p:grpSp>
      <p:graphicFrame>
        <p:nvGraphicFramePr>
          <p:cNvPr id="18" name="Table 17"/>
          <p:cNvGraphicFramePr>
            <a:graphicFrameLocks noGrp="1"/>
          </p:cNvGraphicFramePr>
          <p:nvPr>
            <p:extLst>
              <p:ext uri="{D42A27DB-BD31-4B8C-83A1-F6EECF244321}">
                <p14:modId xmlns:p14="http://schemas.microsoft.com/office/powerpoint/2010/main" val="2329287058"/>
              </p:ext>
            </p:extLst>
          </p:nvPr>
        </p:nvGraphicFramePr>
        <p:xfrm>
          <a:off x="1984996" y="1391571"/>
          <a:ext cx="7262192" cy="3873294"/>
        </p:xfrm>
        <a:graphic>
          <a:graphicData uri="http://schemas.openxmlformats.org/drawingml/2006/table">
            <a:tbl>
              <a:tblPr firstRow="1" bandRow="1"/>
              <a:tblGrid>
                <a:gridCol w="2284471"/>
                <a:gridCol w="4977721"/>
              </a:tblGrid>
              <a:tr h="284998">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SHUSA Objectives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Manifestation in SSLLC RAS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74995">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algn="l">
                        <a:lnSpc>
                          <a:spcPct val="100000"/>
                        </a:lnSpc>
                      </a:pPr>
                      <a:r>
                        <a:rPr lang="en-US" sz="1200" b="1" dirty="0" smtClean="0">
                          <a:solidFill>
                            <a:schemeClr val="tx1"/>
                          </a:solidFill>
                          <a:latin typeface="Arial" panose="020B0604020202020204" pitchFamily="34" charset="0"/>
                          <a:cs typeface="Arial" panose="020B0604020202020204" pitchFamily="34" charset="0"/>
                        </a:rPr>
                        <a:t>Meet regulatory constraints</a:t>
                      </a:r>
                      <a:endParaRPr lang="en-US" sz="1200" b="1"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GB" sz="1200" b="1" i="0" dirty="0" smtClean="0">
                          <a:latin typeface="Arial" panose="020B0604020202020204" pitchFamily="34" charset="0"/>
                          <a:cs typeface="Arial" panose="020B0604020202020204" pitchFamily="34" charset="0"/>
                        </a:rPr>
                        <a:t>Capital</a:t>
                      </a:r>
                      <a:r>
                        <a:rPr lang="en-GB" sz="1200" dirty="0" smtClean="0">
                          <a:latin typeface="Arial" panose="020B0604020202020204" pitchFamily="34" charset="0"/>
                          <a:cs typeface="Arial" panose="020B0604020202020204" pitchFamily="34" charset="0"/>
                        </a:rPr>
                        <a:t>: </a:t>
                      </a:r>
                      <a:r>
                        <a:rPr lang="en-GB" sz="1200" dirty="0" smtClean="0">
                          <a:solidFill>
                            <a:schemeClr val="tx1"/>
                          </a:solidFill>
                          <a:latin typeface="Arial" panose="020B0604020202020204" pitchFamily="34" charset="0"/>
                          <a:cs typeface="Arial" panose="020B0604020202020204" pitchFamily="34" charset="0"/>
                        </a:rPr>
                        <a:t>Ensure</a:t>
                      </a:r>
                      <a:r>
                        <a:rPr lang="en-GB" sz="120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endParaRPr lang="en-US" sz="1200"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74995">
                <a:tc vMerge="1">
                  <a:txBody>
                    <a:bodyPr/>
                    <a:lstStyle/>
                    <a:p>
                      <a:endParaRPr lang="en-US"/>
                    </a:p>
                  </a:txBody>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US" sz="1200" b="1" i="0" dirty="0" smtClean="0">
                          <a:latin typeface="Arial" panose="020B0604020202020204" pitchFamily="34" charset="0"/>
                          <a:ea typeface="ＭＳ Ｐゴシック" pitchFamily="-112" charset="-128"/>
                          <a:cs typeface="Arial" panose="020B0604020202020204" pitchFamily="34" charset="0"/>
                        </a:rPr>
                        <a:t>Liquidity</a:t>
                      </a:r>
                      <a:r>
                        <a:rPr lang="en-US" sz="1200" dirty="0" smtClean="0">
                          <a:latin typeface="Arial" panose="020B0604020202020204" pitchFamily="34" charset="0"/>
                          <a:ea typeface="ＭＳ Ｐゴシック" pitchFamily="-112" charset="-128"/>
                          <a:cs typeface="Arial" panose="020B0604020202020204" pitchFamily="34" charset="0"/>
                        </a:rPr>
                        <a:t>:</a:t>
                      </a:r>
                      <a:r>
                        <a:rPr lang="en-US" sz="1200" baseline="0" dirty="0" smtClean="0">
                          <a:latin typeface="Arial" panose="020B0604020202020204" pitchFamily="34" charset="0"/>
                          <a:ea typeface="ＭＳ Ｐゴシック" pitchFamily="-112" charset="-128"/>
                          <a:cs typeface="Arial" panose="020B0604020202020204" pitchFamily="34" charset="0"/>
                        </a:rPr>
                        <a:t> </a:t>
                      </a:r>
                      <a:r>
                        <a:rPr lang="en-US" sz="1200" kern="1200" dirty="0" smtClean="0">
                          <a:solidFill>
                            <a:schemeClr val="tx1"/>
                          </a:solidFill>
                          <a:effectLst/>
                          <a:latin typeface="Arial"/>
                          <a:ea typeface="+mn-ea"/>
                          <a:cs typeface="+mn-cs"/>
                        </a:rPr>
                        <a:t>Ensure cash flow profile keeps the entity within both internally and externally-defined limits</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854992">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Sustain </a:t>
                      </a:r>
                      <a:r>
                        <a:rPr lang="en-US" sz="1200" b="1" kern="1200" baseline="0" dirty="0" smtClean="0">
                          <a:solidFill>
                            <a:schemeClr val="tx1"/>
                          </a:solidFill>
                          <a:latin typeface="Arial" panose="020B0604020202020204" pitchFamily="34" charset="0"/>
                          <a:ea typeface="+mn-ea"/>
                          <a:cs typeface="Arial" panose="020B0604020202020204" pitchFamily="34" charset="0"/>
                        </a:rPr>
                        <a:t>confidence of external stakeholders (e.g., rating agencies)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smtClean="0">
                          <a:latin typeface="Arial" panose="020B0604020202020204" pitchFamily="34" charset="0"/>
                          <a:cs typeface="Arial" panose="020B0604020202020204" pitchFamily="34" charset="0"/>
                        </a:rPr>
                        <a:t>Ensure</a:t>
                      </a:r>
                      <a:r>
                        <a:rPr lang="en-GB" sz="1200" baseline="0" dirty="0" smtClean="0">
                          <a:latin typeface="Arial" panose="020B0604020202020204" pitchFamily="34" charset="0"/>
                          <a:cs typeface="Arial" panose="020B0604020202020204" pitchFamily="34" charset="0"/>
                        </a:rPr>
                        <a:t> c</a:t>
                      </a:r>
                      <a:r>
                        <a:rPr lang="en-GB" sz="1200" dirty="0" smtClean="0">
                          <a:latin typeface="Arial" panose="020B0604020202020204" pitchFamily="34" charset="0"/>
                          <a:cs typeface="Arial" panose="020B0604020202020204" pitchFamily="34" charset="0"/>
                        </a:rPr>
                        <a:t>haracteristics of the balance</a:t>
                      </a:r>
                      <a:r>
                        <a:rPr lang="en-GB" sz="1200" baseline="0" dirty="0" smtClean="0">
                          <a:latin typeface="Arial" panose="020B0604020202020204" pitchFamily="34" charset="0"/>
                          <a:cs typeface="Arial" panose="020B0604020202020204" pitchFamily="34" charset="0"/>
                        </a:rPr>
                        <a:t> sheet, earnings and </a:t>
                      </a:r>
                      <a:r>
                        <a:rPr lang="en-GB" sz="1200" dirty="0" smtClean="0">
                          <a:latin typeface="Arial" panose="020B0604020202020204" pitchFamily="34" charset="0"/>
                          <a:cs typeface="Arial" panose="020B0604020202020204" pitchFamily="34" charset="0"/>
                        </a:rPr>
                        <a:t>business profile (e.g., asset quality, liquidity, concentrations) are consistent with stakeholder expectations for prudent</a:t>
                      </a:r>
                      <a:r>
                        <a:rPr lang="en-GB" sz="1200" baseline="0" dirty="0" smtClean="0">
                          <a:latin typeface="Arial" panose="020B0604020202020204" pitchFamily="34" charset="0"/>
                          <a:cs typeface="Arial" panose="020B0604020202020204" pitchFamily="34" charset="0"/>
                        </a:rPr>
                        <a:t> risk management</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921855">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smtClean="0">
                          <a:solidFill>
                            <a:schemeClr val="tx1"/>
                          </a:solidFill>
                          <a:latin typeface="Arial" panose="020B0604020202020204" pitchFamily="34" charset="0"/>
                          <a:ea typeface="+mn-ea"/>
                          <a:cs typeface="Arial" panose="020B0604020202020204" pitchFamily="34" charset="0"/>
                        </a:rPr>
                        <a:t>Minimize</a:t>
                      </a:r>
                      <a:r>
                        <a:rPr lang="en-US" sz="1200" b="1" kern="1200" baseline="0" dirty="0" smtClean="0">
                          <a:solidFill>
                            <a:schemeClr val="tx1"/>
                          </a:solidFill>
                          <a:latin typeface="Arial" panose="020B0604020202020204" pitchFamily="34" charset="0"/>
                          <a:ea typeface="+mn-ea"/>
                          <a:cs typeface="Arial" panose="020B0604020202020204" pitchFamily="34" charset="0"/>
                        </a:rPr>
                        <a:t> </a:t>
                      </a:r>
                      <a:r>
                        <a:rPr lang="en-US" sz="1200" b="1" kern="1200" dirty="0" smtClean="0">
                          <a:solidFill>
                            <a:schemeClr val="tx1"/>
                          </a:solidFill>
                          <a:latin typeface="Arial" panose="020B0604020202020204" pitchFamily="34" charset="0"/>
                          <a:ea typeface="+mn-ea"/>
                          <a:cs typeface="Arial" panose="020B0604020202020204" pitchFamily="34" charset="0"/>
                        </a:rPr>
                        <a:t>risks that do not generate incremental earnings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Establish</a:t>
                      </a:r>
                      <a:r>
                        <a:rPr lang="en-GB" sz="1200" kern="1200" baseline="0" dirty="0" smtClean="0">
                          <a:solidFill>
                            <a:schemeClr val="tx1"/>
                          </a:solidFill>
                          <a:latin typeface="Arial" panose="020B0604020202020204" pitchFamily="34" charset="0"/>
                          <a:ea typeface="+mn-ea"/>
                          <a:cs typeface="Arial" panose="020B0604020202020204" pitchFamily="34" charset="0"/>
                        </a:rPr>
                        <a:t> Administration Committee</a:t>
                      </a:r>
                      <a:r>
                        <a:rPr lang="en-GB" sz="1200" kern="1200" dirty="0" smtClean="0">
                          <a:solidFill>
                            <a:schemeClr val="tx1"/>
                          </a:solidFill>
                          <a:latin typeface="Arial" panose="020B0604020202020204" pitchFamily="34" charset="0"/>
                          <a:ea typeface="+mn-ea"/>
                          <a:cs typeface="Arial" panose="020B0604020202020204" pitchFamily="34" charset="0"/>
                        </a:rPr>
                        <a:t>-level expectations for processes and controls in place for non-financial risks</a:t>
                      </a:r>
                      <a:r>
                        <a:rPr lang="en-GB" sz="1200" kern="1200" baseline="0" dirty="0" smtClean="0">
                          <a:solidFill>
                            <a:schemeClr val="tx1"/>
                          </a:solidFill>
                          <a:latin typeface="Arial" panose="020B0604020202020204" pitchFamily="34" charset="0"/>
                          <a:ea typeface="+mn-ea"/>
                          <a:cs typeface="Arial" panose="020B0604020202020204" pitchFamily="34" charset="0"/>
                        </a:rPr>
                        <a:t> </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861459">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Comply with Group-level</a:t>
                      </a:r>
                      <a:r>
                        <a:rPr lang="en-US" sz="1200" b="1" baseline="0" dirty="0" smtClean="0">
                          <a:solidFill>
                            <a:schemeClr val="tx1"/>
                          </a:solidFill>
                          <a:latin typeface="Arial" panose="020B0604020202020204" pitchFamily="34" charset="0"/>
                          <a:cs typeface="Arial" panose="020B0604020202020204" pitchFamily="34" charset="0"/>
                        </a:rPr>
                        <a:t> Risk A</a:t>
                      </a:r>
                      <a:r>
                        <a:rPr lang="en-US" sz="1200" b="1" dirty="0" smtClean="0">
                          <a:solidFill>
                            <a:schemeClr val="tx1"/>
                          </a:solidFill>
                          <a:latin typeface="Arial" panose="020B0604020202020204" pitchFamily="34" charset="0"/>
                          <a:cs typeface="Arial" panose="020B0604020202020204" pitchFamily="34" charset="0"/>
                        </a:rPr>
                        <a:t>ppetite expectations</a:t>
                      </a:r>
                      <a:endParaRPr lang="en-GB" sz="1200" b="1" dirty="0" smtClean="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I</a:t>
                      </a:r>
                      <a:r>
                        <a:rPr lang="en-GB" sz="1200" kern="1200" baseline="0" dirty="0" smtClean="0">
                          <a:solidFill>
                            <a:schemeClr val="tx1"/>
                          </a:solidFill>
                          <a:latin typeface="Arial" panose="020B0604020202020204" pitchFamily="34" charset="0"/>
                          <a:ea typeface="+mn-ea"/>
                          <a:cs typeface="Arial" panose="020B0604020202020204" pitchFamily="34" charset="0"/>
                        </a:rPr>
                        <a:t>ncl</a:t>
                      </a:r>
                      <a:r>
                        <a:rPr lang="en-GB" sz="1200" kern="1200" dirty="0" smtClean="0">
                          <a:solidFill>
                            <a:schemeClr val="tx1"/>
                          </a:solidFill>
                          <a:latin typeface="Arial" panose="020B0604020202020204" pitchFamily="34" charset="0"/>
                          <a:ea typeface="+mn-ea"/>
                          <a:cs typeface="Arial" panose="020B0604020202020204" pitchFamily="34" charset="0"/>
                        </a:rPr>
                        <a:t>ude</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metrics and adhere to limits agreed</a:t>
                      </a:r>
                      <a:r>
                        <a:rPr lang="en-US" sz="1200" kern="1200" baseline="0" dirty="0" smtClean="0">
                          <a:solidFill>
                            <a:schemeClr val="tx1"/>
                          </a:solidFill>
                          <a:latin typeface="Arial" panose="020B0604020202020204" pitchFamily="34" charset="0"/>
                          <a:ea typeface="+mn-ea"/>
                          <a:cs typeface="Arial" panose="020B0604020202020204" pitchFamily="34" charset="0"/>
                        </a:rPr>
                        <a:t> with </a:t>
                      </a:r>
                      <a:r>
                        <a:rPr lang="en-US" sz="1200" kern="1200" dirty="0" smtClean="0">
                          <a:solidFill>
                            <a:schemeClr val="tx1"/>
                          </a:solidFill>
                          <a:latin typeface="Arial" panose="020B0604020202020204" pitchFamily="34" charset="0"/>
                          <a:ea typeface="+mn-ea"/>
                          <a:cs typeface="Arial" panose="020B0604020202020204" pitchFamily="34" charset="0"/>
                        </a:rPr>
                        <a:t>Group, as applicable to SHUSA’s business</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9" name="CONCLUTION_SHAPE"/>
          <p:cNvGraphicFramePr>
            <a:graphicFrameLocks noGrp="1"/>
          </p:cNvGraphicFramePr>
          <p:nvPr>
            <p:extLst>
              <p:ext uri="{D42A27DB-BD31-4B8C-83A1-F6EECF244321}">
                <p14:modId xmlns:p14="http://schemas.microsoft.com/office/powerpoint/2010/main" val="3379465219"/>
              </p:ext>
            </p:extLst>
          </p:nvPr>
        </p:nvGraphicFramePr>
        <p:xfrm>
          <a:off x="350838" y="5692458"/>
          <a:ext cx="8896350" cy="640080"/>
        </p:xfrm>
        <a:graphic>
          <a:graphicData uri="http://schemas.openxmlformats.org/drawingml/2006/table">
            <a:tbl>
              <a:tblPr firstRow="1" bandRow="1"/>
              <a:tblGrid>
                <a:gridCol w="8896350"/>
              </a:tblGrid>
              <a:tr h="25400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kumimoji="0" lang="en-US" sz="1800" b="0" i="0" u="none" baseline="0" dirty="0" smtClean="0">
                          <a:solidFill>
                            <a:srgbClr val="FF0000"/>
                          </a:solidFill>
                          <a:latin typeface="Arial" panose="020B0604020202020204" pitchFamily="34" charset="0"/>
                          <a:cs typeface="Arial" panose="020B0604020202020204" pitchFamily="34" charset="0"/>
                          <a:sym typeface="Arial"/>
                        </a:rPr>
                        <a:t>The statements, metrics and limits in the SSLLC RAS will enable the SHUSA Board to ensure these overarching objectives are upheld</a:t>
                      </a:r>
                    </a:p>
                  </a:txBody>
                  <a:tcPr marL="96028" marR="96028" anchor="b">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a:xfrm>
            <a:off x="348437" y="452510"/>
            <a:ext cx="8666245" cy="435610"/>
          </a:xfrm>
        </p:spPr>
        <p:txBody>
          <a:bodyPr/>
          <a:lstStyle/>
          <a:p>
            <a:pPr lvl="0"/>
            <a:r>
              <a:rPr lang="en-US" kern="0" dirty="0">
                <a:solidFill>
                  <a:srgbClr val="000000"/>
                </a:solidFill>
                <a:latin typeface="Arial"/>
                <a:ea typeface="ＭＳ Ｐゴシック"/>
              </a:rPr>
              <a:t>The RAS is anchored in specific objectives for risk </a:t>
            </a:r>
            <a:r>
              <a:rPr lang="en-US" kern="0" dirty="0" smtClean="0">
                <a:solidFill>
                  <a:srgbClr val="000000"/>
                </a:solidFill>
                <a:latin typeface="Arial"/>
                <a:ea typeface="ＭＳ Ｐゴシック"/>
              </a:rPr>
              <a:t>taking</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4050385797"/>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1"/>
          <p:cNvSpPr txBox="1">
            <a:spLocks/>
          </p:cNvSpPr>
          <p:nvPr/>
        </p:nvSpPr>
        <p:spPr bwMode="gray">
          <a:xfrm>
            <a:off x="6658959" y="1470025"/>
            <a:ext cx="2566657"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Escalation processes</a:t>
            </a:r>
            <a:endParaRPr lang="en-GB" sz="1400" kern="0" dirty="0">
              <a:solidFill>
                <a:srgbClr val="FF0000"/>
              </a:solidFill>
              <a:latin typeface="Arial"/>
            </a:endParaRPr>
          </a:p>
        </p:txBody>
      </p:sp>
      <p:sp>
        <p:nvSpPr>
          <p:cNvPr id="20" name="Text Placeholder 3"/>
          <p:cNvSpPr txBox="1">
            <a:spLocks/>
          </p:cNvSpPr>
          <p:nvPr/>
        </p:nvSpPr>
        <p:spPr bwMode="gray">
          <a:xfrm>
            <a:off x="373660" y="1470025"/>
            <a:ext cx="432125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Metric status definitions</a:t>
            </a:r>
            <a:endParaRPr lang="en-GB" sz="1400" kern="0" dirty="0">
              <a:solidFill>
                <a:srgbClr val="FF0000"/>
              </a:solidFill>
              <a:latin typeface="Arial"/>
            </a:endParaRPr>
          </a:p>
        </p:txBody>
      </p:sp>
      <p:grpSp>
        <p:nvGrpSpPr>
          <p:cNvPr id="3" name="Group 2"/>
          <p:cNvGrpSpPr/>
          <p:nvPr/>
        </p:nvGrpSpPr>
        <p:grpSpPr>
          <a:xfrm>
            <a:off x="365852" y="1758563"/>
            <a:ext cx="6129879" cy="4084207"/>
            <a:chOff x="480139" y="1653784"/>
            <a:chExt cx="6129879" cy="4084207"/>
          </a:xfrm>
        </p:grpSpPr>
        <p:sp>
          <p:nvSpPr>
            <p:cNvPr id="21" name="Rectangle 20"/>
            <p:cNvSpPr/>
            <p:nvPr/>
          </p:nvSpPr>
          <p:spPr bwMode="auto">
            <a:xfrm>
              <a:off x="480139" y="1653784"/>
              <a:ext cx="1338209" cy="1332379"/>
            </a:xfrm>
            <a:prstGeom prst="rect">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r>
                <a:rPr lang="en-US" sz="1200" b="1" dirty="0" smtClean="0">
                  <a:solidFill>
                    <a:srgbClr val="FFFFFF"/>
                  </a:solidFill>
                  <a:ea typeface="ＭＳ Ｐゴシック" pitchFamily="-112" charset="-128"/>
                  <a:cs typeface="ＭＳ Ｐゴシック" pitchFamily="-112" charset="-128"/>
                </a:rPr>
                <a:t>Green status</a:t>
              </a:r>
              <a:endParaRPr lang="en-US" sz="1200" b="1" dirty="0">
                <a:solidFill>
                  <a:srgbClr val="FFFFFF"/>
                </a:solidFill>
                <a:ea typeface="ＭＳ Ｐゴシック" pitchFamily="-112" charset="-128"/>
                <a:cs typeface="ＭＳ Ｐゴシック" pitchFamily="-112" charset="-128"/>
              </a:endParaRPr>
            </a:p>
          </p:txBody>
        </p:sp>
        <p:sp>
          <p:nvSpPr>
            <p:cNvPr id="22" name="Rectangle 21"/>
            <p:cNvSpPr/>
            <p:nvPr/>
          </p:nvSpPr>
          <p:spPr bwMode="auto">
            <a:xfrm>
              <a:off x="480139" y="3022443"/>
              <a:ext cx="1334788" cy="1335731"/>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r>
                <a:rPr lang="en-US" sz="1200" b="1" dirty="0" smtClean="0">
                  <a:solidFill>
                    <a:srgbClr val="FFFFFF"/>
                  </a:solidFill>
                  <a:ea typeface="ＭＳ Ｐゴシック" pitchFamily="-112" charset="-128"/>
                  <a:cs typeface="ＭＳ Ｐゴシック" pitchFamily="-112" charset="-128"/>
                </a:rPr>
                <a:t>Amber status </a:t>
              </a:r>
            </a:p>
            <a:p>
              <a:r>
                <a:rPr lang="en-US" sz="1200" b="1" dirty="0" smtClean="0">
                  <a:solidFill>
                    <a:srgbClr val="FFFFFF"/>
                  </a:solidFill>
                  <a:ea typeface="ＭＳ Ｐゴシック" pitchFamily="-112" charset="-128"/>
                  <a:cs typeface="ＭＳ Ｐゴシック" pitchFamily="-112" charset="-128"/>
                </a:rPr>
                <a:t>(“trigger”)</a:t>
              </a:r>
              <a:endParaRPr lang="en-US" sz="1200" b="1" dirty="0">
                <a:solidFill>
                  <a:srgbClr val="FFFFFF"/>
                </a:solidFill>
                <a:ea typeface="ＭＳ Ｐゴシック" pitchFamily="-112" charset="-128"/>
                <a:cs typeface="ＭＳ Ｐゴシック" pitchFamily="-112" charset="-128"/>
              </a:endParaRPr>
            </a:p>
          </p:txBody>
        </p:sp>
        <p:sp>
          <p:nvSpPr>
            <p:cNvPr id="23" name="Rectangle 22"/>
            <p:cNvSpPr/>
            <p:nvPr/>
          </p:nvSpPr>
          <p:spPr bwMode="auto">
            <a:xfrm>
              <a:off x="480139" y="4402260"/>
              <a:ext cx="1334788" cy="1335731"/>
            </a:xfrm>
            <a:prstGeom prst="rec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Red status</a:t>
              </a:r>
            </a:p>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(“limit breach”)</a:t>
              </a:r>
            </a:p>
          </p:txBody>
        </p:sp>
        <p:sp>
          <p:nvSpPr>
            <p:cNvPr id="24" name="TextBox 23"/>
            <p:cNvSpPr txBox="1"/>
            <p:nvPr/>
          </p:nvSpPr>
          <p:spPr>
            <a:xfrm>
              <a:off x="1918346" y="2076508"/>
              <a:ext cx="4691672"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not breached the amber trigger or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range acceptable to organization</a:t>
              </a:r>
            </a:p>
          </p:txBody>
        </p:sp>
        <p:cxnSp>
          <p:nvCxnSpPr>
            <p:cNvPr id="25" name="Straight Connector 24"/>
            <p:cNvCxnSpPr>
              <a:stCxn id="26" idx="1"/>
            </p:cNvCxnSpPr>
            <p:nvPr/>
          </p:nvCxnSpPr>
          <p:spPr bwMode="auto">
            <a:xfrm flipH="1">
              <a:off x="1818348" y="4380217"/>
              <a:ext cx="3352400" cy="7002"/>
            </a:xfrm>
            <a:prstGeom prst="line">
              <a:avLst/>
            </a:prstGeom>
            <a:solidFill>
              <a:srgbClr val="FF0000"/>
            </a:solidFill>
            <a:ln w="12700" cap="flat" cmpd="sng" algn="ctr">
              <a:solidFill>
                <a:srgbClr val="FF0000"/>
              </a:solidFill>
              <a:prstDash val="dash"/>
              <a:round/>
              <a:headEnd type="none" w="med" len="med"/>
              <a:tailEnd type="none" w="med" len="med"/>
            </a:ln>
            <a:effectLst/>
          </p:spPr>
        </p:cxnSp>
        <p:sp>
          <p:nvSpPr>
            <p:cNvPr id="26" name="TextBox 25"/>
            <p:cNvSpPr txBox="1"/>
            <p:nvPr/>
          </p:nvSpPr>
          <p:spPr>
            <a:xfrm>
              <a:off x="5170748" y="4241718"/>
              <a:ext cx="1088419" cy="276999"/>
            </a:xfrm>
            <a:prstGeom prst="rect">
              <a:avLst/>
            </a:prstGeom>
            <a:noFill/>
            <a:ln>
              <a:noFill/>
            </a:ln>
          </p:spPr>
          <p:txBody>
            <a:bodyPr wrap="square" rtlCol="0">
              <a:spAutoFit/>
            </a:bodyPr>
            <a:lstStyle/>
            <a:p>
              <a:pPr algn="l" fontAlgn="auto">
                <a:lnSpc>
                  <a:spcPct val="100000"/>
                </a:lnSpc>
                <a:spcBef>
                  <a:spcPts val="0"/>
                </a:spcBef>
                <a:spcAft>
                  <a:spcPts val="0"/>
                </a:spcAft>
                <a:defRPr/>
              </a:pPr>
              <a:r>
                <a:rPr lang="en-US" sz="1200" b="1" kern="0" dirty="0" smtClean="0">
                  <a:solidFill>
                    <a:srgbClr val="FF0000"/>
                  </a:solidFill>
                </a:rPr>
                <a:t>Red limit</a:t>
              </a:r>
            </a:p>
          </p:txBody>
        </p:sp>
        <p:sp>
          <p:nvSpPr>
            <p:cNvPr id="27" name="TextBox 26"/>
            <p:cNvSpPr txBox="1"/>
            <p:nvPr/>
          </p:nvSpPr>
          <p:spPr>
            <a:xfrm>
              <a:off x="1918346" y="3440753"/>
              <a:ext cx="4691671"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the amber trigger but not the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in danger of exceeding acceptable range</a:t>
              </a:r>
            </a:p>
          </p:txBody>
        </p:sp>
        <p:sp>
          <p:nvSpPr>
            <p:cNvPr id="28" name="TextBox 27"/>
            <p:cNvSpPr txBox="1"/>
            <p:nvPr/>
          </p:nvSpPr>
          <p:spPr>
            <a:xfrm>
              <a:off x="1918346" y="4794152"/>
              <a:ext cx="4691672"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both the amber trigger and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a range unacceptable to the organization</a:t>
              </a:r>
            </a:p>
          </p:txBody>
        </p:sp>
        <p:cxnSp>
          <p:nvCxnSpPr>
            <p:cNvPr id="29" name="Straight Connector 28"/>
            <p:cNvCxnSpPr>
              <a:stCxn id="30" idx="1"/>
            </p:cNvCxnSpPr>
            <p:nvPr/>
          </p:nvCxnSpPr>
          <p:spPr bwMode="auto">
            <a:xfrm flipH="1">
              <a:off x="1814927" y="3004303"/>
              <a:ext cx="3355822" cy="4888"/>
            </a:xfrm>
            <a:prstGeom prst="line">
              <a:avLst/>
            </a:prstGeom>
            <a:solidFill>
              <a:srgbClr val="FF0000"/>
            </a:solidFill>
            <a:ln w="12700" cap="flat" cmpd="sng" algn="ctr">
              <a:solidFill>
                <a:srgbClr val="FFC000"/>
              </a:solidFill>
              <a:prstDash val="dash"/>
              <a:round/>
              <a:headEnd type="none" w="med" len="med"/>
              <a:tailEnd type="none" w="med" len="med"/>
            </a:ln>
            <a:effectLst/>
          </p:spPr>
        </p:cxnSp>
        <p:sp>
          <p:nvSpPr>
            <p:cNvPr id="30" name="TextBox 29"/>
            <p:cNvSpPr txBox="1"/>
            <p:nvPr/>
          </p:nvSpPr>
          <p:spPr>
            <a:xfrm>
              <a:off x="5170749" y="2865804"/>
              <a:ext cx="1339240" cy="276999"/>
            </a:xfrm>
            <a:prstGeom prst="rect">
              <a:avLst/>
            </a:prstGeom>
            <a:noFill/>
          </p:spPr>
          <p:txBody>
            <a:bodyPr wrap="square" rtlCol="0">
              <a:spAutoFit/>
            </a:bodyPr>
            <a:lstStyle/>
            <a:p>
              <a:pPr algn="l" fontAlgn="auto">
                <a:lnSpc>
                  <a:spcPct val="100000"/>
                </a:lnSpc>
                <a:spcBef>
                  <a:spcPts val="0"/>
                </a:spcBef>
                <a:spcAft>
                  <a:spcPts val="0"/>
                </a:spcAft>
                <a:defRPr/>
              </a:pPr>
              <a:r>
                <a:rPr lang="en-US" sz="1200" b="1" kern="0" dirty="0" smtClean="0">
                  <a:solidFill>
                    <a:srgbClr val="FFC000"/>
                  </a:solidFill>
                </a:rPr>
                <a:t>Amber trigger</a:t>
              </a:r>
            </a:p>
          </p:txBody>
        </p:sp>
      </p:grpSp>
      <p:sp>
        <p:nvSpPr>
          <p:cNvPr id="31" name="TextBox 30"/>
          <p:cNvSpPr txBox="1"/>
          <p:nvPr/>
        </p:nvSpPr>
        <p:spPr>
          <a:xfrm>
            <a:off x="6658959" y="1766888"/>
            <a:ext cx="2566657" cy="2185214"/>
          </a:xfrm>
          <a:prstGeom prst="rect">
            <a:avLst/>
          </a:prstGeom>
        </p:spPr>
        <p:txBody>
          <a:bodyPr wrap="square" lIns="0" tIns="0" rIns="0" bIns="0" anchor="t">
            <a:spAutoFit/>
          </a:bodyPr>
          <a:lstStyle>
            <a:lvl1pPr marL="171450" indent="-171450" algn="l" eaLnBrk="1" hangingPunct="1">
              <a:lnSpc>
                <a:spcPct val="100000"/>
              </a:lnSpc>
              <a:spcBef>
                <a:spcPct val="20000"/>
              </a:spcBef>
              <a:spcAft>
                <a:spcPts val="600"/>
              </a:spcAft>
              <a:buFont typeface="Arial" panose="020B0604020202020204" pitchFamily="34" charset="0"/>
              <a:buChar char="•"/>
              <a:defRPr sz="1200">
                <a:solidFill>
                  <a:schemeClr val="tx2"/>
                </a:solidFill>
                <a:latin typeface="+mn-lt"/>
              </a:defRPr>
            </a:lvl1pPr>
            <a:lvl2pPr marL="346075" indent="-173038" algn="l" eaLnBrk="1" hangingPunct="1">
              <a:lnSpc>
                <a:spcPct val="100000"/>
              </a:lnSpc>
              <a:spcBef>
                <a:spcPts val="400"/>
              </a:spcBef>
              <a:buClr>
                <a:schemeClr val="tx1"/>
              </a:buClr>
              <a:buFont typeface="Wingdings" pitchFamily="2" charset="2"/>
              <a:buChar char="§"/>
              <a:defRPr sz="1200">
                <a:solidFill>
                  <a:schemeClr val="tx2"/>
                </a:solidFill>
              </a:defRPr>
            </a:lvl2pPr>
            <a:lvl3pPr marL="511175" indent="-165100" algn="l" eaLnBrk="1" hangingPunct="1">
              <a:lnSpc>
                <a:spcPct val="100000"/>
              </a:lnSpc>
              <a:spcBef>
                <a:spcPts val="350"/>
              </a:spcBef>
              <a:buClr>
                <a:schemeClr val="tx1"/>
              </a:buClr>
              <a:buChar char="•"/>
              <a:defRPr sz="1200">
                <a:solidFill>
                  <a:schemeClr val="tx2"/>
                </a:solidFill>
              </a:defRPr>
            </a:lvl3pPr>
            <a:lvl4pPr marL="684213" indent="-173038" algn="l" eaLnBrk="1" hangingPunct="1">
              <a:lnSpc>
                <a:spcPct val="100000"/>
              </a:lnSpc>
              <a:spcBef>
                <a:spcPts val="300"/>
              </a:spcBef>
              <a:buClr>
                <a:schemeClr val="tx1"/>
              </a:buClr>
              <a:buChar char="–"/>
              <a:defRPr sz="1200">
                <a:solidFill>
                  <a:schemeClr val="tx2"/>
                </a:solidFill>
              </a:defRPr>
            </a:lvl4pPr>
            <a:lvl5pPr marL="857250" indent="-173038" algn="l" eaLnBrk="1" hangingPunct="1">
              <a:lnSpc>
                <a:spcPct val="100000"/>
              </a:lnSpc>
              <a:spcBef>
                <a:spcPts val="250"/>
              </a:spcBef>
              <a:buClr>
                <a:schemeClr val="tx1"/>
              </a:buClr>
              <a:buFont typeface="Courier New" panose="02070309020205020404" pitchFamily="49" charset="0"/>
              <a:buChar char="o"/>
              <a:defRPr sz="1200">
                <a:solidFill>
                  <a:schemeClr val="tx2"/>
                </a:solidFill>
              </a:defRPr>
            </a:lvl5pPr>
            <a:lvl6pPr marL="2227263" indent="-228600" fontAlgn="base">
              <a:spcBef>
                <a:spcPct val="20000"/>
              </a:spcBef>
              <a:spcAft>
                <a:spcPct val="0"/>
              </a:spcAft>
              <a:defRPr sz="1800"/>
            </a:lvl6pPr>
            <a:lvl7pPr marL="2684463" indent="-228600" fontAlgn="base">
              <a:spcBef>
                <a:spcPct val="20000"/>
              </a:spcBef>
              <a:spcAft>
                <a:spcPct val="0"/>
              </a:spcAft>
              <a:defRPr sz="1800"/>
            </a:lvl7pPr>
            <a:lvl8pPr marL="3141663" indent="-228600" fontAlgn="base">
              <a:spcBef>
                <a:spcPct val="20000"/>
              </a:spcBef>
              <a:spcAft>
                <a:spcPct val="0"/>
              </a:spcAft>
              <a:defRPr sz="1800"/>
            </a:lvl8pPr>
            <a:lvl9pPr marL="3598863" indent="-228600" fontAlgn="base">
              <a:spcBef>
                <a:spcPct val="20000"/>
              </a:spcBef>
              <a:spcAft>
                <a:spcPct val="0"/>
              </a:spcAft>
              <a:defRPr sz="1800"/>
            </a:lvl9pPr>
          </a:lstStyle>
          <a:p>
            <a:pPr>
              <a:spcBef>
                <a:spcPts val="600"/>
              </a:spcBef>
              <a:spcAft>
                <a:spcPts val="0"/>
              </a:spcAft>
            </a:pPr>
            <a:r>
              <a:rPr lang="en-US" dirty="0" smtClean="0">
                <a:solidFill>
                  <a:srgbClr val="000000"/>
                </a:solidFill>
                <a:latin typeface="Arial"/>
              </a:rPr>
              <a:t>Escalation procedures apply to all amber triggers and red breaches</a:t>
            </a:r>
          </a:p>
          <a:p>
            <a:pPr>
              <a:spcBef>
                <a:spcPts val="600"/>
              </a:spcBef>
              <a:spcAft>
                <a:spcPts val="0"/>
              </a:spcAft>
            </a:pPr>
            <a:r>
              <a:rPr lang="en-US" b="1" dirty="0" smtClean="0">
                <a:solidFill>
                  <a:srgbClr val="000000"/>
                </a:solidFill>
                <a:latin typeface="Arial"/>
              </a:rPr>
              <a:t>SHUSA-level</a:t>
            </a:r>
            <a:r>
              <a:rPr lang="en-US" dirty="0" smtClean="0">
                <a:solidFill>
                  <a:srgbClr val="000000"/>
                </a:solidFill>
                <a:latin typeface="Arial"/>
              </a:rPr>
              <a:t>: Escalated to SHUSA CRO, with most review and approval by ERMC (amber) </a:t>
            </a:r>
            <a:br>
              <a:rPr lang="en-US" dirty="0" smtClean="0">
                <a:solidFill>
                  <a:srgbClr val="000000"/>
                </a:solidFill>
                <a:latin typeface="Arial"/>
              </a:rPr>
            </a:br>
            <a:r>
              <a:rPr lang="en-US" dirty="0" smtClean="0">
                <a:solidFill>
                  <a:srgbClr val="000000"/>
                </a:solidFill>
                <a:latin typeface="Arial"/>
              </a:rPr>
              <a:t>or RC (red)</a:t>
            </a:r>
            <a:r>
              <a:rPr lang="en-US" baseline="30000" dirty="0" smtClean="0">
                <a:solidFill>
                  <a:srgbClr val="000000"/>
                </a:solidFill>
                <a:latin typeface="Arial"/>
              </a:rPr>
              <a:t>1</a:t>
            </a:r>
          </a:p>
          <a:p>
            <a:pPr>
              <a:spcBef>
                <a:spcPts val="600"/>
              </a:spcBef>
              <a:spcAft>
                <a:spcPts val="0"/>
              </a:spcAft>
            </a:pPr>
            <a:r>
              <a:rPr lang="en-US" b="1" dirty="0" smtClean="0">
                <a:solidFill>
                  <a:srgbClr val="000000"/>
                </a:solidFill>
                <a:latin typeface="Arial"/>
              </a:rPr>
              <a:t>Subsidiary-only</a:t>
            </a:r>
            <a:r>
              <a:rPr lang="en-US" dirty="0" smtClean="0">
                <a:solidFill>
                  <a:srgbClr val="000000"/>
                </a:solidFill>
                <a:latin typeface="Arial"/>
              </a:rPr>
              <a:t>: Review and approval responsibility in subsidiary; SHUSA ERMC provides review and input to </a:t>
            </a:r>
            <a:br>
              <a:rPr lang="en-US" dirty="0" smtClean="0">
                <a:solidFill>
                  <a:srgbClr val="000000"/>
                </a:solidFill>
                <a:latin typeface="Arial"/>
              </a:rPr>
            </a:br>
            <a:r>
              <a:rPr lang="en-US" dirty="0" smtClean="0">
                <a:solidFill>
                  <a:srgbClr val="000000"/>
                </a:solidFill>
                <a:latin typeface="Arial"/>
              </a:rPr>
              <a:t>action plans</a:t>
            </a:r>
            <a:endParaRPr lang="en-US" dirty="0">
              <a:solidFill>
                <a:srgbClr val="000000"/>
              </a:solidFill>
              <a:latin typeface="Arial"/>
            </a:endParaRPr>
          </a:p>
        </p:txBody>
      </p:sp>
      <p:cxnSp>
        <p:nvCxnSpPr>
          <p:cNvPr id="32" name="Straight Connector 31"/>
          <p:cNvCxnSpPr/>
          <p:nvPr/>
        </p:nvCxnSpPr>
        <p:spPr>
          <a:xfrm>
            <a:off x="6494314" y="1470027"/>
            <a:ext cx="0" cy="4606925"/>
          </a:xfrm>
          <a:prstGeom prst="line">
            <a:avLst/>
          </a:prstGeom>
          <a:noFill/>
          <a:ln w="9525" cap="flat" cmpd="sng" algn="ctr">
            <a:solidFill>
              <a:srgbClr val="808080"/>
            </a:solidFill>
            <a:prstDash val="solid"/>
            <a:tailEnd type="none"/>
          </a:ln>
          <a:effectLst/>
        </p:spPr>
      </p:cxn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 status definitions and escalation </a:t>
            </a:r>
            <a:r>
              <a:rPr lang="en-US" kern="0" dirty="0" smtClean="0">
                <a:solidFill>
                  <a:srgbClr val="000000"/>
                </a:solidFill>
                <a:latin typeface="Arial"/>
                <a:ea typeface="ＭＳ Ｐゴシック"/>
              </a:rPr>
              <a:t>process</a:t>
            </a:r>
            <a:endParaRPr lang="en-US" kern="0" dirty="0">
              <a:solidFill>
                <a:srgbClr val="000000"/>
              </a:solidFill>
              <a:latin typeface="Arial"/>
              <a:ea typeface="ＭＳ Ｐゴシック"/>
            </a:endParaRPr>
          </a:p>
        </p:txBody>
      </p:sp>
      <p:sp>
        <p:nvSpPr>
          <p:cNvPr id="34"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1. Escalation level of breach dependent on breach severity and discretion of CRO</a:t>
            </a:r>
          </a:p>
        </p:txBody>
      </p:sp>
    </p:spTree>
    <p:extLst>
      <p:ext uri="{BB962C8B-B14F-4D97-AF65-F5344CB8AC3E}">
        <p14:creationId xmlns:p14="http://schemas.microsoft.com/office/powerpoint/2010/main" val="3111575818"/>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74179" y="1463895"/>
            <a:ext cx="2727831"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Risk taxonomy</a:t>
            </a:r>
            <a:endParaRPr lang="en-US" sz="1400" dirty="0">
              <a:latin typeface="Arial" charset="0"/>
              <a:ea typeface="ＭＳ Ｐゴシック"/>
            </a:endParaRPr>
          </a:p>
        </p:txBody>
      </p:sp>
      <p:graphicFrame>
        <p:nvGraphicFramePr>
          <p:cNvPr id="24" name="Table 23"/>
          <p:cNvGraphicFramePr>
            <a:graphicFrameLocks noGrp="1"/>
          </p:cNvGraphicFramePr>
          <p:nvPr>
            <p:extLst>
              <p:ext uri="{D42A27DB-BD31-4B8C-83A1-F6EECF244321}">
                <p14:modId xmlns:p14="http://schemas.microsoft.com/office/powerpoint/2010/main" val="3461016095"/>
              </p:ext>
            </p:extLst>
          </p:nvPr>
        </p:nvGraphicFramePr>
        <p:xfrm>
          <a:off x="3712818" y="1766887"/>
          <a:ext cx="5534383" cy="4273170"/>
        </p:xfrm>
        <a:graphic>
          <a:graphicData uri="http://schemas.openxmlformats.org/drawingml/2006/table">
            <a:tbl>
              <a:tblPr firstRow="1" bandRow="1"/>
              <a:tblGrid>
                <a:gridCol w="2645988"/>
                <a:gridCol w="1471319"/>
                <a:gridCol w="1417076"/>
              </a:tblGrid>
              <a:tr h="35942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b="0" dirty="0" smtClean="0">
                          <a:latin typeface="Arial" panose="020B0604020202020204" pitchFamily="34" charset="0"/>
                          <a:cs typeface="Arial" panose="020B0604020202020204" pitchFamily="34" charset="0"/>
                        </a:rPr>
                        <a:t>Excess Net Capital</a:t>
                      </a:r>
                      <a:endParaRPr lang="en-US" sz="1000" b="0" baseline="0" dirty="0" smtClean="0">
                        <a:solidFill>
                          <a:schemeClr val="tx1"/>
                        </a:solidFill>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PPNR impairment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credit risk metrics included – will not extend credit to any customer or counterparty</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residual value risk metrics included – SSLLC has no operating lease expenses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liquidity / funding risk metrics included – assessed against qualitative statement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ＭＳ Ｐゴシック"/>
                        <a:cs typeface="Arial" panose="020B0604020202020204" pitchFamily="34" charset="0"/>
                      </a:endParaRPr>
                    </a:p>
                  </a:txBody>
                  <a:tcPr marL="45720"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interest rate risk metrics included - SSLLC does not maintain securities in inventory</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MTM portfolio risk metrics included - SSLLC does not engage in trading of securities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942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dirty="0" smtClean="0">
                          <a:latin typeface="Arial" panose="020B0604020202020204" pitchFamily="34" charset="0"/>
                          <a:cs typeface="Arial" panose="020B0604020202020204" pitchFamily="34" charset="0"/>
                        </a:rPr>
                        <a:t>*Gross Op.</a:t>
                      </a:r>
                      <a:r>
                        <a:rPr lang="en-US" sz="1000" baseline="0" dirty="0" smtClean="0">
                          <a:latin typeface="Arial" panose="020B0604020202020204" pitchFamily="34" charset="0"/>
                          <a:cs typeface="Arial" panose="020B0604020202020204" pitchFamily="34" charset="0"/>
                        </a:rPr>
                        <a:t> Risk </a:t>
                      </a:r>
                      <a:r>
                        <a:rPr lang="en-US" sz="1000" dirty="0" smtClean="0">
                          <a:latin typeface="Arial" panose="020B0604020202020204" pitchFamily="34" charset="0"/>
                          <a:cs typeface="Arial" panose="020B0604020202020204" pitchFamily="34" charset="0"/>
                        </a:rPr>
                        <a:t>Losses</a:t>
                      </a:r>
                      <a:r>
                        <a:rPr lang="en-US" sz="1000" baseline="0" dirty="0" smtClean="0">
                          <a:latin typeface="Arial" panose="020B0604020202020204" pitchFamily="34" charset="0"/>
                          <a:cs typeface="Arial" panose="020B0604020202020204" pitchFamily="34" charset="0"/>
                        </a:rPr>
                        <a:t> </a:t>
                      </a:r>
                      <a:r>
                        <a:rPr lang="en-US" sz="1000" baseline="0" smtClean="0">
                          <a:latin typeface="Arial" panose="020B0604020202020204" pitchFamily="34" charset="0"/>
                          <a:cs typeface="Arial" panose="020B0604020202020204" pitchFamily="34" charset="0"/>
                        </a:rPr>
                        <a:t>/ Gross Margin</a:t>
                      </a:r>
                      <a:endParaRPr lang="en-US" sz="1000" baseline="0"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71450" indent="-171450" algn="l" fontAlgn="b">
                        <a:lnSpc>
                          <a:spcPct val="100000"/>
                        </a:lnSpc>
                        <a:buFont typeface="Arial" panose="020B0604020202020204" pitchFamily="34" charset="0"/>
                        <a:buChar char="•"/>
                      </a:pPr>
                      <a:r>
                        <a:rPr lang="en-US" sz="1000" u="none" strike="noStrike" dirty="0" smtClean="0">
                          <a:effectLst/>
                          <a:latin typeface="Arial" panose="020B0604020202020204" pitchFamily="34" charset="0"/>
                          <a:cs typeface="Arial" panose="020B0604020202020204" pitchFamily="34" charset="0"/>
                        </a:rPr>
                        <a:t>Material</a:t>
                      </a:r>
                      <a:r>
                        <a:rPr lang="en-US" sz="1000" u="none" strike="noStrike" baseline="0" dirty="0" smtClean="0">
                          <a:effectLst/>
                          <a:latin typeface="Arial" panose="020B0604020202020204" pitchFamily="34" charset="0"/>
                          <a:cs typeface="Arial" panose="020B0604020202020204" pitchFamily="34" charset="0"/>
                        </a:rPr>
                        <a:t> Operational Risk E</a:t>
                      </a:r>
                      <a:r>
                        <a:rPr lang="en-US" sz="1000" u="none" strike="noStrike" dirty="0" smtClean="0">
                          <a:effectLst/>
                          <a:latin typeface="Arial" panose="020B0604020202020204" pitchFamily="34" charset="0"/>
                          <a:cs typeface="Arial" panose="020B0604020202020204" pitchFamily="34" charset="0"/>
                        </a:rPr>
                        <a:t>vents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No model risk metrics included – SSLLC does not currently have models in use</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dirty="0"/>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65928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High Risk Customers as % of Total Customers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Total</a:t>
                      </a:r>
                      <a:r>
                        <a:rPr lang="en-US" sz="1000" baseline="0" dirty="0" smtClean="0">
                          <a:latin typeface="Arial" panose="020B0604020202020204" pitchFamily="34" charset="0"/>
                          <a:cs typeface="Arial" panose="020B0604020202020204" pitchFamily="34" charset="0"/>
                        </a:rPr>
                        <a:t> New Monthly Arbitrations and Court Proceedings</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aseline="0" dirty="0" smtClean="0">
                          <a:latin typeface="Arial" panose="020B0604020202020204" pitchFamily="34" charset="0"/>
                          <a:cs typeface="Arial" panose="020B0604020202020204" pitchFamily="34" charset="0"/>
                        </a:rPr>
                        <a:t>Total Number of Sales Practice Complaints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6660">
                <a:tc gridSpan="3">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mn-ea"/>
                          <a:cs typeface="Arial" panose="020B0604020202020204" pitchFamily="34" charset="0"/>
                        </a:rPr>
                        <a:t>No fiduciary risk metrics included – BSI Miami only</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dirty="0"/>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5" name="Text Placeholder 2"/>
          <p:cNvSpPr txBox="1">
            <a:spLocks/>
          </p:cNvSpPr>
          <p:nvPr/>
        </p:nvSpPr>
        <p:spPr bwMode="auto">
          <a:xfrm>
            <a:off x="3380244" y="1463894"/>
            <a:ext cx="5628729"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Metrics in the SSLLC RAS</a:t>
            </a:r>
            <a:endParaRPr lang="en-US" sz="1400" dirty="0">
              <a:latin typeface="Arial" charset="0"/>
              <a:ea typeface="ＭＳ Ｐゴシック"/>
            </a:endParaRPr>
          </a:p>
        </p:txBody>
      </p:sp>
      <p:sp>
        <p:nvSpPr>
          <p:cNvPr id="28" name="Oval 27"/>
          <p:cNvSpPr/>
          <p:nvPr/>
        </p:nvSpPr>
        <p:spPr bwMode="auto">
          <a:xfrm>
            <a:off x="3380244" y="1800985"/>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29" name="Oval 28"/>
          <p:cNvSpPr/>
          <p:nvPr/>
        </p:nvSpPr>
        <p:spPr bwMode="auto">
          <a:xfrm>
            <a:off x="3380244" y="2162400"/>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30" name="Oval 29"/>
          <p:cNvSpPr/>
          <p:nvPr/>
        </p:nvSpPr>
        <p:spPr bwMode="auto">
          <a:xfrm>
            <a:off x="3380244" y="2504765"/>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31" name="Oval 30"/>
          <p:cNvSpPr/>
          <p:nvPr/>
        </p:nvSpPr>
        <p:spPr bwMode="auto">
          <a:xfrm>
            <a:off x="3380244" y="2866180"/>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32" name="Oval 31"/>
          <p:cNvSpPr/>
          <p:nvPr/>
        </p:nvSpPr>
        <p:spPr bwMode="auto">
          <a:xfrm>
            <a:off x="3380244" y="3218070"/>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34" name="Oval 33"/>
          <p:cNvSpPr/>
          <p:nvPr/>
        </p:nvSpPr>
        <p:spPr bwMode="auto">
          <a:xfrm>
            <a:off x="3380244" y="3940900"/>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35" name="Oval 34"/>
          <p:cNvSpPr/>
          <p:nvPr/>
        </p:nvSpPr>
        <p:spPr bwMode="auto">
          <a:xfrm>
            <a:off x="3380244" y="4292790"/>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36" name="Oval 35"/>
          <p:cNvSpPr/>
          <p:nvPr/>
        </p:nvSpPr>
        <p:spPr bwMode="auto">
          <a:xfrm>
            <a:off x="3380244" y="4663733"/>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37" name="Oval 36"/>
          <p:cNvSpPr/>
          <p:nvPr/>
        </p:nvSpPr>
        <p:spPr bwMode="auto">
          <a:xfrm>
            <a:off x="3380244" y="518950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43" name="Oval 42"/>
          <p:cNvSpPr/>
          <p:nvPr/>
        </p:nvSpPr>
        <p:spPr bwMode="auto">
          <a:xfrm>
            <a:off x="3380244" y="5724799"/>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grpSp>
        <p:nvGrpSpPr>
          <p:cNvPr id="11" name="Group 10"/>
          <p:cNvGrpSpPr/>
          <p:nvPr/>
        </p:nvGrpSpPr>
        <p:grpSpPr>
          <a:xfrm>
            <a:off x="370594" y="1749755"/>
            <a:ext cx="2577451" cy="4260958"/>
            <a:chOff x="408681" y="1453979"/>
            <a:chExt cx="2744842" cy="4537684"/>
          </a:xfrm>
        </p:grpSpPr>
        <p:sp>
          <p:nvSpPr>
            <p:cNvPr id="4" name="Rectangle 3"/>
            <p:cNvSpPr>
              <a:spLocks noChangeArrowheads="1"/>
            </p:cNvSpPr>
            <p:nvPr/>
          </p:nvSpPr>
          <p:spPr bwMode="gray">
            <a:xfrm>
              <a:off x="549789" y="1498911"/>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Capital adequacy</a:t>
              </a:r>
            </a:p>
          </p:txBody>
        </p:sp>
        <p:sp>
          <p:nvSpPr>
            <p:cNvPr id="5" name="Rectangle 13"/>
            <p:cNvSpPr>
              <a:spLocks noChangeArrowheads="1"/>
            </p:cNvSpPr>
            <p:nvPr/>
          </p:nvSpPr>
          <p:spPr bwMode="gray">
            <a:xfrm>
              <a:off x="1587756" y="241602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182880" tIns="36576" rIns="182880" bIns="36576" anchor="ctr"/>
            <a:lstStyle/>
            <a:p>
              <a:pPr>
                <a:tabLst>
                  <a:tab pos="517525" algn="r"/>
                </a:tabLst>
              </a:pPr>
              <a:r>
                <a:rPr lang="en-US" altLang="zh-CN" dirty="0" smtClean="0">
                  <a:solidFill>
                    <a:srgbClr val="000000"/>
                  </a:solidFill>
                </a:rPr>
                <a:t>Liquidity / funding risk</a:t>
              </a:r>
              <a:endParaRPr lang="en-US" altLang="zh-CN" dirty="0">
                <a:solidFill>
                  <a:srgbClr val="000000"/>
                </a:solidFill>
              </a:endParaRPr>
            </a:p>
          </p:txBody>
        </p:sp>
        <p:sp>
          <p:nvSpPr>
            <p:cNvPr id="6" name="Rectangle 13"/>
            <p:cNvSpPr>
              <a:spLocks noChangeArrowheads="1"/>
            </p:cNvSpPr>
            <p:nvPr/>
          </p:nvSpPr>
          <p:spPr bwMode="gray">
            <a:xfrm>
              <a:off x="1587756" y="2874576"/>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Interest rate risk</a:t>
              </a:r>
              <a:endParaRPr lang="en-US" altLang="zh-CN" dirty="0">
                <a:solidFill>
                  <a:srgbClr val="000000"/>
                </a:solidFill>
              </a:endParaRPr>
            </a:p>
          </p:txBody>
        </p:sp>
        <p:sp>
          <p:nvSpPr>
            <p:cNvPr id="7" name="Rectangle 13"/>
            <p:cNvSpPr>
              <a:spLocks noChangeArrowheads="1"/>
            </p:cNvSpPr>
            <p:nvPr/>
          </p:nvSpPr>
          <p:spPr bwMode="gray">
            <a:xfrm>
              <a:off x="1587756" y="1957466"/>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Residual value risk</a:t>
              </a:r>
            </a:p>
          </p:txBody>
        </p:sp>
        <p:sp>
          <p:nvSpPr>
            <p:cNvPr id="8" name="Rectangle 19"/>
            <p:cNvSpPr>
              <a:spLocks noChangeArrowheads="1"/>
            </p:cNvSpPr>
            <p:nvPr/>
          </p:nvSpPr>
          <p:spPr bwMode="gray">
            <a:xfrm>
              <a:off x="549788" y="425024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Operational risk</a:t>
              </a:r>
            </a:p>
          </p:txBody>
        </p:sp>
        <p:sp>
          <p:nvSpPr>
            <p:cNvPr id="9" name="Rectangle 20"/>
            <p:cNvSpPr>
              <a:spLocks noChangeArrowheads="1"/>
            </p:cNvSpPr>
            <p:nvPr/>
          </p:nvSpPr>
          <p:spPr bwMode="gray">
            <a:xfrm>
              <a:off x="557886" y="516735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Compliance and reputational risk</a:t>
              </a:r>
            </a:p>
          </p:txBody>
        </p:sp>
        <p:sp>
          <p:nvSpPr>
            <p:cNvPr id="10" name="Rectangle 20"/>
            <p:cNvSpPr>
              <a:spLocks noChangeArrowheads="1"/>
            </p:cNvSpPr>
            <p:nvPr/>
          </p:nvSpPr>
          <p:spPr bwMode="gray">
            <a:xfrm>
              <a:off x="549788" y="4708796"/>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Model risk</a:t>
              </a:r>
              <a:endParaRPr lang="en-US" altLang="zh-CN" dirty="0">
                <a:solidFill>
                  <a:srgbClr val="000000"/>
                </a:solidFill>
              </a:endParaRPr>
            </a:p>
          </p:txBody>
        </p:sp>
        <p:sp>
          <p:nvSpPr>
            <p:cNvPr id="12" name="Oval 11"/>
            <p:cNvSpPr/>
            <p:nvPr/>
          </p:nvSpPr>
          <p:spPr bwMode="auto">
            <a:xfrm>
              <a:off x="433973" y="146520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13" name="Oval 12"/>
            <p:cNvSpPr/>
            <p:nvPr/>
          </p:nvSpPr>
          <p:spPr bwMode="auto">
            <a:xfrm>
              <a:off x="1442448" y="2814713"/>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15" name="Oval 14"/>
            <p:cNvSpPr/>
            <p:nvPr/>
          </p:nvSpPr>
          <p:spPr bwMode="auto">
            <a:xfrm>
              <a:off x="412581" y="420172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16" name="Oval 15"/>
            <p:cNvSpPr/>
            <p:nvPr/>
          </p:nvSpPr>
          <p:spPr bwMode="auto">
            <a:xfrm>
              <a:off x="412581" y="464832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17" name="Oval 16"/>
            <p:cNvSpPr/>
            <p:nvPr/>
          </p:nvSpPr>
          <p:spPr bwMode="auto">
            <a:xfrm>
              <a:off x="412581" y="509955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18" name="Rectangle 13"/>
            <p:cNvSpPr>
              <a:spLocks noChangeArrowheads="1"/>
            </p:cNvSpPr>
            <p:nvPr/>
          </p:nvSpPr>
          <p:spPr bwMode="gray">
            <a:xfrm>
              <a:off x="1587756" y="149891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Credit risk</a:t>
              </a:r>
            </a:p>
          </p:txBody>
        </p:sp>
        <p:sp>
          <p:nvSpPr>
            <p:cNvPr id="19" name="Oval 18"/>
            <p:cNvSpPr/>
            <p:nvPr/>
          </p:nvSpPr>
          <p:spPr bwMode="auto">
            <a:xfrm>
              <a:off x="1442448" y="1453979"/>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22" name="Oval 21"/>
            <p:cNvSpPr/>
            <p:nvPr/>
          </p:nvSpPr>
          <p:spPr bwMode="auto">
            <a:xfrm>
              <a:off x="1442448" y="189672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23" name="Oval 22"/>
            <p:cNvSpPr/>
            <p:nvPr/>
          </p:nvSpPr>
          <p:spPr bwMode="auto">
            <a:xfrm>
              <a:off x="1442448" y="235174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26" name="Rectangle 13"/>
            <p:cNvSpPr>
              <a:spLocks noChangeArrowheads="1"/>
            </p:cNvSpPr>
            <p:nvPr/>
          </p:nvSpPr>
          <p:spPr bwMode="gray">
            <a:xfrm>
              <a:off x="1587756" y="3791686"/>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Strategic risk</a:t>
              </a:r>
            </a:p>
          </p:txBody>
        </p:sp>
        <p:sp>
          <p:nvSpPr>
            <p:cNvPr id="27" name="Oval 26"/>
            <p:cNvSpPr/>
            <p:nvPr/>
          </p:nvSpPr>
          <p:spPr bwMode="auto">
            <a:xfrm>
              <a:off x="1442448" y="373270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41" name="Rectangle 20"/>
            <p:cNvSpPr>
              <a:spLocks noChangeArrowheads="1"/>
            </p:cNvSpPr>
            <p:nvPr/>
          </p:nvSpPr>
          <p:spPr bwMode="gray">
            <a:xfrm>
              <a:off x="553985" y="5625903"/>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Fiduciary risk</a:t>
              </a:r>
            </a:p>
          </p:txBody>
        </p:sp>
        <p:sp>
          <p:nvSpPr>
            <p:cNvPr id="42" name="Oval 41"/>
            <p:cNvSpPr/>
            <p:nvPr/>
          </p:nvSpPr>
          <p:spPr bwMode="auto">
            <a:xfrm>
              <a:off x="408681" y="5558303"/>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46" name="Rectangle 13"/>
            <p:cNvSpPr>
              <a:spLocks noChangeArrowheads="1"/>
            </p:cNvSpPr>
            <p:nvPr/>
          </p:nvSpPr>
          <p:spPr bwMode="gray">
            <a:xfrm>
              <a:off x="1587756" y="333313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91440" tIns="36576" rIns="91440" bIns="36576" anchor="ctr"/>
            <a:lstStyle/>
            <a:p>
              <a:pPr>
                <a:tabLst>
                  <a:tab pos="517525" algn="r"/>
                </a:tabLst>
              </a:pPr>
              <a:r>
                <a:rPr lang="en-US" altLang="zh-CN" dirty="0" smtClean="0">
                  <a:solidFill>
                    <a:srgbClr val="000000"/>
                  </a:solidFill>
                </a:rPr>
                <a:t>Mark-to-market portfolio risk</a:t>
              </a:r>
              <a:endParaRPr lang="en-US" altLang="zh-CN" dirty="0">
                <a:solidFill>
                  <a:srgbClr val="000000"/>
                </a:solidFill>
              </a:endParaRPr>
            </a:p>
          </p:txBody>
        </p:sp>
        <p:sp>
          <p:nvSpPr>
            <p:cNvPr id="48" name="Oval 47"/>
            <p:cNvSpPr/>
            <p:nvPr/>
          </p:nvSpPr>
          <p:spPr bwMode="auto">
            <a:xfrm>
              <a:off x="1442448" y="3277684"/>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grpSp>
      <p:sp>
        <p:nvSpPr>
          <p:cNvPr id="49" name="Oval 48"/>
          <p:cNvSpPr/>
          <p:nvPr/>
        </p:nvSpPr>
        <p:spPr bwMode="auto">
          <a:xfrm>
            <a:off x="3380244" y="3579485"/>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Risk taxonomy and applied </a:t>
            </a:r>
            <a:r>
              <a:rPr lang="en-US" kern="0" dirty="0" smtClean="0">
                <a:solidFill>
                  <a:srgbClr val="000000"/>
                </a:solidFill>
                <a:latin typeface="Arial"/>
                <a:ea typeface="ＭＳ Ｐゴシック"/>
              </a:rPr>
              <a:t>metrics</a:t>
            </a:r>
            <a:endParaRPr lang="en-US" kern="0" dirty="0">
              <a:solidFill>
                <a:srgbClr val="000000"/>
              </a:solidFill>
              <a:latin typeface="Arial"/>
              <a:ea typeface="ＭＳ Ｐゴシック"/>
            </a:endParaRPr>
          </a:p>
        </p:txBody>
      </p:sp>
      <p:cxnSp>
        <p:nvCxnSpPr>
          <p:cNvPr id="45" name="Straight Connector 44"/>
          <p:cNvCxnSpPr/>
          <p:nvPr/>
        </p:nvCxnSpPr>
        <p:spPr>
          <a:xfrm>
            <a:off x="3167066" y="1463504"/>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50" name="TextBox 49"/>
          <p:cNvSpPr txBox="1"/>
          <p:nvPr/>
        </p:nvSpPr>
        <p:spPr>
          <a:xfrm>
            <a:off x="6200720" y="147004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4129205661"/>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96" y="1466458"/>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Limit calibration process</a:t>
            </a:r>
            <a:endParaRPr lang="en-US" sz="1400" dirty="0">
              <a:latin typeface="Arial" charset="0"/>
              <a:ea typeface="ＭＳ Ｐゴシック"/>
            </a:endParaRPr>
          </a:p>
        </p:txBody>
      </p:sp>
      <p:sp>
        <p:nvSpPr>
          <p:cNvPr id="25" name="Text Placeholder 2"/>
          <p:cNvSpPr txBox="1">
            <a:spLocks/>
          </p:cNvSpPr>
          <p:nvPr/>
        </p:nvSpPr>
        <p:spPr bwMode="auto">
          <a:xfrm>
            <a:off x="3332116" y="1466458"/>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Anchor calibration approaches</a:t>
            </a:r>
            <a:endParaRPr lang="en-US" sz="1400" dirty="0">
              <a:latin typeface="Arial" charset="0"/>
              <a:ea typeface="ＭＳ Ｐゴシック"/>
            </a:endParaRPr>
          </a:p>
        </p:txBody>
      </p:sp>
      <p:sp>
        <p:nvSpPr>
          <p:cNvPr id="2" name="Content Placeholder 1"/>
          <p:cNvSpPr>
            <a:spLocks noGrp="1"/>
          </p:cNvSpPr>
          <p:nvPr>
            <p:ph sz="quarter" idx="11"/>
          </p:nvPr>
        </p:nvSpPr>
        <p:spPr/>
        <p:txBody>
          <a:bodyPr/>
          <a:lstStyle/>
          <a:p>
            <a:r>
              <a:rPr lang="en-US" dirty="0" smtClean="0"/>
              <a:t>Risk taxonomy calibration approaches linked to risk objectives</a:t>
            </a:r>
            <a:endParaRPr lang="en-US" b="0" dirty="0">
              <a:solidFill>
                <a:schemeClr val="accent1"/>
              </a:solidFill>
            </a:endParaRPr>
          </a:p>
        </p:txBody>
      </p:sp>
      <p:graphicFrame>
        <p:nvGraphicFramePr>
          <p:cNvPr id="45" name="Table 44"/>
          <p:cNvGraphicFramePr>
            <a:graphicFrameLocks noGrp="1"/>
          </p:cNvGraphicFramePr>
          <p:nvPr>
            <p:extLst>
              <p:ext uri="{D42A27DB-BD31-4B8C-83A1-F6EECF244321}">
                <p14:modId xmlns:p14="http://schemas.microsoft.com/office/powerpoint/2010/main" val="3174182492"/>
              </p:ext>
            </p:extLst>
          </p:nvPr>
        </p:nvGraphicFramePr>
        <p:xfrm>
          <a:off x="3332117" y="1842428"/>
          <a:ext cx="5915083" cy="3989131"/>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metrics</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kern="1200" baseline="0" dirty="0" smtClean="0">
                          <a:solidFill>
                            <a:schemeClr val="tx1"/>
                          </a:solidFill>
                          <a:latin typeface="Arial" panose="020B0604020202020204" pitchFamily="34" charset="0"/>
                          <a:ea typeface="+mn-ea"/>
                          <a:cs typeface="Arial" panose="020B0604020202020204" pitchFamily="34" charset="0"/>
                        </a:rPr>
                        <a:t>Open MRIAs and other equivalent matters requiring immediate attention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PPNR impairment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Excess</a:t>
                      </a:r>
                      <a:r>
                        <a:rPr lang="en-US" sz="1200" kern="1200" baseline="0" dirty="0" smtClean="0">
                          <a:solidFill>
                            <a:schemeClr val="tx1"/>
                          </a:solidFill>
                          <a:latin typeface="Arial" panose="020B0604020202020204" pitchFamily="34" charset="0"/>
                          <a:ea typeface="+mn-ea"/>
                          <a:cs typeface="Arial" panose="020B0604020202020204" pitchFamily="34" charset="0"/>
                        </a:rPr>
                        <a:t> Net Capital</a:t>
                      </a:r>
                      <a:endParaRPr lang="en-US" sz="1200" kern="1200" dirty="0" smtClean="0">
                        <a:solidFill>
                          <a:schemeClr val="tx1"/>
                        </a:solidFill>
                        <a:latin typeface="Arial" panose="020B0604020202020204" pitchFamily="34" charset="0"/>
                        <a:ea typeface="+mn-ea"/>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Operational risk metrics</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 metrics</a:t>
                      </a:r>
                    </a:p>
                    <a:p>
                      <a:pPr marL="119063" lvl="0" indent="-119063" algn="l" defTabSz="457200" rtl="0" eaLnBrk="1" latinLnBrk="0" hangingPunct="1">
                        <a:buFont typeface="Arial" panose="020B0604020202020204" pitchFamily="34" charset="0"/>
                        <a:buChar char="•"/>
                      </a:pPr>
                      <a:endParaRPr lang="en-US" sz="1200" kern="1200" baseline="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SHUSA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8" name="AutoShape 2"/>
          <p:cNvSpPr>
            <a:spLocks noChangeArrowheads="1"/>
          </p:cNvSpPr>
          <p:nvPr/>
        </p:nvSpPr>
        <p:spPr bwMode="gray">
          <a:xfrm rot="5400000">
            <a:off x="971642" y="441089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FF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cs typeface="Arial" panose="020B0604020202020204" pitchFamily="34" charset="0"/>
            </a:endParaRPr>
          </a:p>
        </p:txBody>
      </p:sp>
      <p:sp>
        <p:nvSpPr>
          <p:cNvPr id="70" name="AutoShape 4"/>
          <p:cNvSpPr>
            <a:spLocks noChangeArrowheads="1"/>
          </p:cNvSpPr>
          <p:nvPr/>
        </p:nvSpPr>
        <p:spPr bwMode="gray">
          <a:xfrm rot="5400000">
            <a:off x="971642" y="2480387"/>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SHUSA and entity level</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endParaRPr lang="en-GB">
              <a:solidFill>
                <a:srgbClr val="000000"/>
              </a:solidFill>
            </a:endParaRPr>
          </a:p>
        </p:txBody>
      </p:sp>
    </p:spTree>
    <p:extLst>
      <p:ext uri="{BB962C8B-B14F-4D97-AF65-F5344CB8AC3E}">
        <p14:creationId xmlns:p14="http://schemas.microsoft.com/office/powerpoint/2010/main" val="2090024004"/>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956744637"/>
              </p:ext>
            </p:extLst>
          </p:nvPr>
        </p:nvGraphicFramePr>
        <p:xfrm>
          <a:off x="350851" y="1470025"/>
          <a:ext cx="8891845" cy="3712592"/>
        </p:xfrm>
        <a:graphic>
          <a:graphicData uri="http://schemas.openxmlformats.org/drawingml/2006/table">
            <a:tbl>
              <a:tblPr firstRow="1" bandRow="1"/>
              <a:tblGrid>
                <a:gridCol w="1480706"/>
                <a:gridCol w="2397226"/>
                <a:gridCol w="1231402"/>
                <a:gridCol w="1260837"/>
                <a:gridCol w="1260837"/>
                <a:gridCol w="1260837"/>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pPr>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100" b="1" kern="1200" dirty="0" smtClean="0">
                          <a:solidFill>
                            <a:schemeClr val="tx1"/>
                          </a:solidFill>
                          <a:latin typeface="Arial" panose="020B0604020202020204" pitchFamily="34" charset="0"/>
                          <a:ea typeface="+mn-ea"/>
                          <a:cs typeface="Arial" panose="020B0604020202020204" pitchFamily="34" charset="0"/>
                        </a:rPr>
                        <a:t>March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431689">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Excess Net Capital</a:t>
                      </a: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$6.27M</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&lt;=$10M</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&lt;=$5M</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a:effectLst/>
                          <a:latin typeface="Arial" panose="020B0604020202020204" pitchFamily="34" charset="0"/>
                          <a:cs typeface="Arial" panose="020B0604020202020204" pitchFamily="34" charset="0"/>
                        </a:rPr>
                        <a:t>Impairment to </a:t>
                      </a:r>
                      <a:r>
                        <a:rPr lang="en-US" sz="1100" u="none" strike="noStrike" dirty="0" smtClean="0">
                          <a:effectLst/>
                          <a:latin typeface="Arial" panose="020B0604020202020204" pitchFamily="34" charset="0"/>
                          <a:cs typeface="Arial" panose="020B0604020202020204" pitchFamily="34" charset="0"/>
                        </a:rPr>
                        <a:t>Pre-Provision </a:t>
                      </a:r>
                      <a:r>
                        <a:rPr lang="en-US" sz="1100" u="none" strike="noStrike" dirty="0">
                          <a:effectLst/>
                          <a:latin typeface="Arial" panose="020B0604020202020204" pitchFamily="34" charset="0"/>
                          <a:cs typeface="Arial" panose="020B0604020202020204" pitchFamily="34" charset="0"/>
                        </a:rPr>
                        <a:t>N</a:t>
                      </a:r>
                      <a:r>
                        <a:rPr lang="en-US" sz="1100" u="none" strike="noStrike" dirty="0" smtClean="0">
                          <a:effectLst/>
                          <a:latin typeface="Arial" panose="020B0604020202020204" pitchFamily="34" charset="0"/>
                          <a:cs typeface="Arial" panose="020B0604020202020204" pitchFamily="34" charset="0"/>
                        </a:rPr>
                        <a:t>et </a:t>
                      </a:r>
                      <a:r>
                        <a:rPr lang="en-US" sz="1100" u="none" strike="noStrike" dirty="0">
                          <a:effectLst/>
                          <a:latin typeface="Arial" panose="020B0604020202020204" pitchFamily="34" charset="0"/>
                          <a:cs typeface="Arial" panose="020B0604020202020204" pitchFamily="34" charset="0"/>
                        </a:rPr>
                        <a:t>R</a:t>
                      </a:r>
                      <a:r>
                        <a:rPr lang="en-US" sz="1100" u="none" strike="noStrike" dirty="0" smtClean="0">
                          <a:effectLst/>
                          <a:latin typeface="Arial" panose="020B0604020202020204" pitchFamily="34" charset="0"/>
                          <a:cs typeface="Arial" panose="020B0604020202020204" pitchFamily="34" charset="0"/>
                        </a:rPr>
                        <a:t>evenue </a:t>
                      </a:r>
                      <a:r>
                        <a:rPr lang="en-US" sz="1100" u="none" strike="noStrike" dirty="0">
                          <a:effectLst/>
                          <a:latin typeface="Arial" panose="020B0604020202020204" pitchFamily="34" charset="0"/>
                          <a:cs typeface="Arial" panose="020B0604020202020204" pitchFamily="34" charset="0"/>
                        </a:rPr>
                        <a:t>(PPNR) </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8381"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Annual</a:t>
                      </a:r>
                    </a:p>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(CCAR</a:t>
                      </a:r>
                      <a:r>
                        <a:rPr lang="en-US" sz="1100" baseline="0" dirty="0" smtClean="0">
                          <a:latin typeface="Arial" panose="020B0604020202020204" pitchFamily="34" charset="0"/>
                          <a:cs typeface="Arial" panose="020B0604020202020204" pitchFamily="34" charset="0"/>
                        </a:rPr>
                        <a:t> 9Q)</a:t>
                      </a:r>
                      <a:endParaRPr lang="en-US" sz="1100" dirty="0" smtClean="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$11M</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&gt;=$14M</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&gt;=$16M</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*Gross Operational</a:t>
                      </a:r>
                      <a:r>
                        <a:rPr lang="en-US" sz="1100" u="none" strike="noStrike" baseline="0" dirty="0" smtClean="0">
                          <a:effectLst/>
                          <a:latin typeface="Arial" panose="020B0604020202020204" pitchFamily="34" charset="0"/>
                          <a:cs typeface="Arial" panose="020B0604020202020204" pitchFamily="34" charset="0"/>
                        </a:rPr>
                        <a:t> Risk L</a:t>
                      </a:r>
                      <a:r>
                        <a:rPr lang="en-US" sz="1100" u="none" strike="noStrike" dirty="0" smtClean="0">
                          <a:effectLst/>
                          <a:latin typeface="Arial" panose="020B0604020202020204" pitchFamily="34" charset="0"/>
                          <a:cs typeface="Arial" panose="020B0604020202020204" pitchFamily="34" charset="0"/>
                        </a:rPr>
                        <a:t>osses </a:t>
                      </a:r>
                      <a:r>
                        <a:rPr lang="en-US" sz="1100" u="none" strike="noStrike" dirty="0">
                          <a:effectLst/>
                          <a:latin typeface="Arial" panose="020B0604020202020204" pitchFamily="34" charset="0"/>
                          <a:cs typeface="Arial" panose="020B0604020202020204" pitchFamily="34" charset="0"/>
                        </a:rPr>
                        <a:t>/ </a:t>
                      </a:r>
                      <a:r>
                        <a:rPr lang="en-US" sz="1100" u="none" strike="noStrike" dirty="0" smtClean="0">
                          <a:effectLst/>
                          <a:latin typeface="Arial" panose="020B0604020202020204" pitchFamily="34" charset="0"/>
                          <a:cs typeface="Arial" panose="020B0604020202020204" pitchFamily="34" charset="0"/>
                        </a:rPr>
                        <a:t>Gross Margin</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p>
                    <a:p>
                      <a:pPr algn="ctr">
                        <a:lnSpc>
                          <a:spcPct val="100000"/>
                        </a:lnSpc>
                      </a:pPr>
                      <a:r>
                        <a:rPr lang="en-US" sz="1100" b="0" dirty="0" smtClean="0">
                          <a:latin typeface="Arial" panose="020B0604020202020204" pitchFamily="34" charset="0"/>
                          <a:cs typeface="Arial" panose="020B0604020202020204" pitchFamily="34" charset="0"/>
                        </a:rPr>
                        <a:t>(trailing 12m)</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2%</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&gt;=1.5%</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&gt;=2.0%</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Material</a:t>
                      </a:r>
                      <a:r>
                        <a:rPr lang="en-US" sz="1100" u="none" strike="noStrike" baseline="0" dirty="0" smtClean="0">
                          <a:effectLst/>
                          <a:latin typeface="Arial" panose="020B0604020202020204" pitchFamily="34" charset="0"/>
                          <a:cs typeface="Arial" panose="020B0604020202020204" pitchFamily="34" charset="0"/>
                        </a:rPr>
                        <a:t> Operational Risk E</a:t>
                      </a:r>
                      <a:r>
                        <a:rPr lang="en-US" sz="1100" u="none" strike="noStrike" dirty="0" smtClean="0">
                          <a:effectLst/>
                          <a:latin typeface="Arial" panose="020B0604020202020204" pitchFamily="34" charset="0"/>
                          <a:cs typeface="Arial" panose="020B0604020202020204" pitchFamily="34" charset="0"/>
                        </a:rPr>
                        <a:t>vents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2</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a:t>
                      </a: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rowSpan="4">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Compliance &amp;</a:t>
                      </a:r>
                      <a:r>
                        <a:rPr lang="en-US" sz="1100" b="1" baseline="0" dirty="0" smtClean="0">
                          <a:solidFill>
                            <a:schemeClr val="tx1"/>
                          </a:solidFill>
                          <a:latin typeface="Arial" panose="020B0604020202020204" pitchFamily="34" charset="0"/>
                          <a:cs typeface="Arial" panose="020B0604020202020204" pitchFamily="34" charset="0"/>
                        </a:rPr>
                        <a:t> Reputational</a:t>
                      </a:r>
                      <a:r>
                        <a:rPr lang="en-US" sz="1100" b="1" dirty="0" smtClean="0">
                          <a:solidFill>
                            <a:schemeClr val="tx1"/>
                          </a:solidFill>
                          <a:latin typeface="Arial" panose="020B0604020202020204" pitchFamily="34" charset="0"/>
                          <a:cs typeface="Arial" panose="020B0604020202020204" pitchFamily="34" charset="0"/>
                        </a:rPr>
                        <a:t> risk</a:t>
                      </a:r>
                    </a:p>
                  </a:txBody>
                  <a:tcPr marL="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u="none"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N/A</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&gt;=0</a:t>
                      </a: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dirty="0" smtClean="0">
                          <a:solidFill>
                            <a:srgbClr val="000000"/>
                          </a:solidFill>
                          <a:effectLst/>
                          <a:latin typeface="Arial" panose="020B0604020202020204" pitchFamily="34" charset="0"/>
                          <a:cs typeface="Arial" panose="020B0604020202020204" pitchFamily="34" charset="0"/>
                        </a:rPr>
                        <a:t>High Risk Customers as % of Total Customers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8381"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&lt;1%</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&gt;=4%</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ctr">
                        <a:lnSpc>
                          <a:spcPct val="100000"/>
                        </a:lnSpc>
                      </a:pPr>
                      <a:r>
                        <a:rPr lang="en-US" sz="1100" b="0" i="0" u="none" strike="noStrike" dirty="0">
                          <a:solidFill>
                            <a:srgbClr val="000000"/>
                          </a:solidFill>
                          <a:effectLst/>
                          <a:latin typeface="Arial" panose="020B0604020202020204" pitchFamily="34" charset="0"/>
                          <a:cs typeface="Arial" panose="020B0604020202020204" pitchFamily="34" charset="0"/>
                        </a:rPr>
                        <a:t>Total </a:t>
                      </a:r>
                      <a:r>
                        <a:rPr lang="en-US" sz="1100" b="0" i="0" u="none" strike="noStrike" dirty="0" smtClean="0">
                          <a:solidFill>
                            <a:srgbClr val="000000"/>
                          </a:solidFill>
                          <a:effectLst/>
                          <a:latin typeface="Arial" panose="020B0604020202020204" pitchFamily="34" charset="0"/>
                          <a:cs typeface="Arial" panose="020B0604020202020204" pitchFamily="34" charset="0"/>
                        </a:rPr>
                        <a:t>New Monthly Arbitrations </a:t>
                      </a:r>
                      <a:r>
                        <a:rPr lang="en-US" sz="1100" b="0" i="0" u="none" strike="noStrike" dirty="0">
                          <a:solidFill>
                            <a:srgbClr val="000000"/>
                          </a:solidFill>
                          <a:effectLst/>
                          <a:latin typeface="Arial" panose="020B0604020202020204" pitchFamily="34" charset="0"/>
                          <a:cs typeface="Arial" panose="020B0604020202020204" pitchFamily="34" charset="0"/>
                        </a:rPr>
                        <a:t>and </a:t>
                      </a:r>
                      <a:r>
                        <a:rPr lang="en-US" sz="1100" b="0" i="0" u="none" strike="noStrike" dirty="0" smtClean="0">
                          <a:solidFill>
                            <a:srgbClr val="000000"/>
                          </a:solidFill>
                          <a:effectLst/>
                          <a:latin typeface="Arial" panose="020B0604020202020204" pitchFamily="34" charset="0"/>
                          <a:cs typeface="Arial" panose="020B0604020202020204" pitchFamily="34" charset="0"/>
                        </a:rPr>
                        <a:t>Court Proceedings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9525" marT="9525"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3</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31689">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ctr">
                        <a:lnSpc>
                          <a:spcPct val="100000"/>
                        </a:lnSpc>
                      </a:pPr>
                      <a:r>
                        <a:rPr lang="en-US" sz="1100" b="0" i="0" u="none" strike="noStrike" dirty="0">
                          <a:solidFill>
                            <a:srgbClr val="000000"/>
                          </a:solidFill>
                          <a:effectLst/>
                          <a:latin typeface="Arial" panose="020B0604020202020204" pitchFamily="34" charset="0"/>
                          <a:cs typeface="Arial" panose="020B0604020202020204" pitchFamily="34" charset="0"/>
                        </a:rPr>
                        <a:t>Total </a:t>
                      </a:r>
                      <a:r>
                        <a:rPr lang="en-US" sz="1100" b="0" i="0" u="none" strike="noStrike" dirty="0" smtClean="0">
                          <a:solidFill>
                            <a:srgbClr val="000000"/>
                          </a:solidFill>
                          <a:effectLst/>
                          <a:latin typeface="Arial" panose="020B0604020202020204" pitchFamily="34" charset="0"/>
                          <a:cs typeface="Arial" panose="020B0604020202020204" pitchFamily="34" charset="0"/>
                        </a:rPr>
                        <a:t>Number </a:t>
                      </a:r>
                      <a:r>
                        <a:rPr lang="en-US" sz="1100" b="0" i="0" u="none" strike="noStrike" dirty="0">
                          <a:solidFill>
                            <a:srgbClr val="000000"/>
                          </a:solidFill>
                          <a:effectLst/>
                          <a:latin typeface="Arial" panose="020B0604020202020204" pitchFamily="34" charset="0"/>
                          <a:cs typeface="Arial" panose="020B0604020202020204" pitchFamily="34" charset="0"/>
                        </a:rPr>
                        <a:t>of </a:t>
                      </a:r>
                      <a:r>
                        <a:rPr lang="en-US" sz="1100" b="0" i="0" u="none" strike="noStrike" dirty="0" smtClean="0">
                          <a:solidFill>
                            <a:srgbClr val="000000"/>
                          </a:solidFill>
                          <a:effectLst/>
                          <a:latin typeface="Arial" panose="020B0604020202020204" pitchFamily="34" charset="0"/>
                          <a:cs typeface="Arial" panose="020B0604020202020204" pitchFamily="34" charset="0"/>
                        </a:rPr>
                        <a:t>Sales Practice Complaints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5720" marR="9525" marT="9525"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14</a:t>
                      </a:r>
                    </a:p>
                  </a:txBody>
                  <a:tcPr marL="45720" marR="4572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&gt;=15</a:t>
                      </a:r>
                      <a:endParaRPr lang="en-US" sz="1100" dirty="0">
                        <a:latin typeface="Arial" panose="020B0604020202020204" pitchFamily="34" charset="0"/>
                        <a:cs typeface="Arial" panose="020B0604020202020204" pitchFamily="34" charset="0"/>
                      </a:endParaRPr>
                    </a:p>
                  </a:txBody>
                  <a:tcPr marL="45720" marR="4572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&gt;=20</a:t>
                      </a:r>
                      <a:endParaRPr lang="en-US" sz="1100" dirty="0">
                        <a:latin typeface="Arial" panose="020B0604020202020204" pitchFamily="34" charset="0"/>
                        <a:cs typeface="Arial" panose="020B0604020202020204" pitchFamily="34" charset="0"/>
                      </a:endParaRPr>
                    </a:p>
                  </a:txBody>
                  <a:tcPr marL="45720" marR="4572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2016 SSLLC RAS </a:t>
            </a:r>
            <a:r>
              <a:rPr lang="en-US" dirty="0"/>
              <a:t>– </a:t>
            </a:r>
            <a:r>
              <a:rPr lang="en-US" kern="0" dirty="0">
                <a:solidFill>
                  <a:srgbClr val="000000"/>
                </a:solidFill>
                <a:latin typeface="Arial"/>
                <a:ea typeface="ＭＳ Ｐゴシック"/>
              </a:rPr>
              <a:t>Proposed </a:t>
            </a:r>
            <a:r>
              <a:rPr lang="en-US" kern="0" dirty="0" smtClean="0">
                <a:solidFill>
                  <a:srgbClr val="000000"/>
                </a:solidFill>
                <a:latin typeface="Arial"/>
                <a:ea typeface="ＭＳ Ｐゴシック"/>
              </a:rPr>
              <a:t>limits</a:t>
            </a:r>
            <a:endParaRPr lang="en-US" kern="0" dirty="0">
              <a:solidFill>
                <a:srgbClr val="000000"/>
              </a:solidFill>
              <a:latin typeface="Arial"/>
              <a:ea typeface="ＭＳ Ｐゴシック"/>
            </a:endParaRPr>
          </a:p>
        </p:txBody>
      </p:sp>
      <p:sp>
        <p:nvSpPr>
          <p:cNvPr id="7"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
        <p:nvSpPr>
          <p:cNvPr id="5" name="TextBox 4"/>
          <p:cNvSpPr txBox="1"/>
          <p:nvPr/>
        </p:nvSpPr>
        <p:spPr>
          <a:xfrm>
            <a:off x="6200720" y="585154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4088057179"/>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 Supporting RAS detail</a:t>
            </a:r>
          </a:p>
        </p:txBody>
      </p:sp>
    </p:spTree>
    <p:extLst>
      <p:ext uri="{BB962C8B-B14F-4D97-AF65-F5344CB8AC3E}">
        <p14:creationId xmlns:p14="http://schemas.microsoft.com/office/powerpoint/2010/main" val="11044994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a:t>
            </a:r>
          </a:p>
        </p:txBody>
      </p:sp>
    </p:spTree>
    <p:extLst>
      <p:ext uri="{BB962C8B-B14F-4D97-AF65-F5344CB8AC3E}">
        <p14:creationId xmlns:p14="http://schemas.microsoft.com/office/powerpoint/2010/main" val="2108620094"/>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748048619"/>
              </p:ext>
            </p:extLst>
          </p:nvPr>
        </p:nvGraphicFramePr>
        <p:xfrm>
          <a:off x="350843" y="1470025"/>
          <a:ext cx="8896351" cy="2834640"/>
        </p:xfrm>
        <a:graphic>
          <a:graphicData uri="http://schemas.openxmlformats.org/drawingml/2006/table">
            <a:tbl>
              <a:tblPr firstRow="1" bandRow="1"/>
              <a:tblGrid>
                <a:gridCol w="1210391"/>
                <a:gridCol w="3488151"/>
                <a:gridCol w="1257359"/>
                <a:gridCol w="1470225"/>
                <a:gridCol w="1470225"/>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Additional metric threshold</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396240">
                <a:tc rowSpan="6">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Relevant OR Events R1 (number)</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Quarterly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dirty="0" smtClean="0">
                          <a:solidFill>
                            <a:schemeClr val="tx1"/>
                          </a:solidFill>
                          <a:latin typeface="Arial" panose="020B0604020202020204" pitchFamily="34" charset="0"/>
                          <a:cs typeface="Arial" panose="020B0604020202020204" pitchFamily="34" charset="0"/>
                        </a:rPr>
                        <a:t>0.6</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IT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Relevant Incidents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IT Systems Availability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4" gridSpan="2">
                  <a:txBody>
                    <a:bodyPr/>
                    <a:lstStyle/>
                    <a:p>
                      <a:pPr algn="ctr">
                        <a:lnSpc>
                          <a:spcPts val="1000"/>
                        </a:lnSpc>
                      </a:pPr>
                      <a:r>
                        <a:rPr lang="en-US" sz="1100" dirty="0" smtClean="0">
                          <a:solidFill>
                            <a:schemeClr val="tx1"/>
                          </a:solidFill>
                          <a:latin typeface="Arial" panose="020B0604020202020204" pitchFamily="34" charset="0"/>
                          <a:cs typeface="Arial" panose="020B0604020202020204" pitchFamily="34" charset="0"/>
                        </a:rPr>
                        <a:t>N/A - </a:t>
                      </a:r>
                      <a:r>
                        <a:rPr lang="en-US" sz="1100" baseline="0" dirty="0" smtClean="0">
                          <a:solidFill>
                            <a:schemeClr val="tx1"/>
                          </a:solidFill>
                          <a:latin typeface="Arial" panose="020B0604020202020204" pitchFamily="34" charset="0"/>
                          <a:cs typeface="Arial" panose="020B0604020202020204" pitchFamily="34" charset="0"/>
                        </a:rPr>
                        <a:t> shared systems</a:t>
                      </a:r>
                      <a:endParaRPr lang="en-US" sz="110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rowSpan="4" hMerge="1">
                  <a:txBody>
                    <a:bodyPr/>
                    <a:lstStyle/>
                    <a:p>
                      <a:pPr algn="ctr">
                        <a:lnSpc>
                          <a:spcPts val="1000"/>
                        </a:lnSpc>
                      </a:pPr>
                      <a:endParaRPr lang="en-US" sz="110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Systems with Obsolete Operating Systems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hMerge="1"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endParaRPr lang="en-GB"/>
                    </a:p>
                  </a:txBody>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Ethical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Hacking </a:t>
                      </a: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Vulnerabilities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hMerge="1"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Servers with Security Compliant Operating </a:t>
                      </a:r>
                      <a:b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b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Systems</a:t>
                      </a:r>
                      <a:endParaRPr lang="en-US" sz="1100" b="1" i="0" u="none" strike="sngStrike" kern="1200" baseline="0" dirty="0">
                        <a:solidFill>
                          <a:srgbClr val="FF0000"/>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hMerge="1" vMerge="1">
                  <a:txBody>
                    <a:bodyPr/>
                    <a:lstStyle/>
                    <a:p>
                      <a:pPr algn="ctr">
                        <a:lnSpc>
                          <a:spcPts val="1000"/>
                        </a:lnSpc>
                      </a:pPr>
                      <a:endParaRPr lang="en-US" sz="1100" dirty="0" smtClean="0">
                        <a:solidFill>
                          <a:srgbClr val="0070C0"/>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Additional </a:t>
            </a:r>
            <a:r>
              <a:rPr lang="en-US" kern="0" dirty="0" smtClean="0">
                <a:solidFill>
                  <a:srgbClr val="000000"/>
                </a:solidFill>
                <a:latin typeface="Arial"/>
                <a:ea typeface="ＭＳ Ｐゴシック"/>
              </a:rPr>
              <a:t>metrics </a:t>
            </a:r>
            <a:r>
              <a:rPr lang="en-US" kern="0" dirty="0">
                <a:solidFill>
                  <a:srgbClr val="000000"/>
                </a:solidFill>
                <a:latin typeface="Arial"/>
                <a:ea typeface="ＭＳ Ｐゴシック"/>
              </a:rPr>
              <a:t>required </a:t>
            </a:r>
            <a:r>
              <a:rPr lang="en-US" kern="0" dirty="0" smtClean="0">
                <a:solidFill>
                  <a:srgbClr val="000000"/>
                </a:solidFill>
                <a:latin typeface="Arial"/>
                <a:ea typeface="ＭＳ Ｐゴシック"/>
              </a:rPr>
              <a:t>by Group (tracking only)</a:t>
            </a:r>
            <a:endParaRPr lang="en-US" kern="0" dirty="0">
              <a:solidFill>
                <a:srgbClr val="000000"/>
              </a:solidFill>
              <a:latin typeface="Arial"/>
              <a:ea typeface="ＭＳ Ｐゴシック"/>
            </a:endParaRPr>
          </a:p>
        </p:txBody>
      </p:sp>
      <p:sp>
        <p:nvSpPr>
          <p:cNvPr id="5"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Tree>
    <p:extLst>
      <p:ext uri="{BB962C8B-B14F-4D97-AF65-F5344CB8AC3E}">
        <p14:creationId xmlns:p14="http://schemas.microsoft.com/office/powerpoint/2010/main" val="2864589649"/>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US" dirty="0" smtClean="0"/>
              <a:t>Operational Risk review and plan for complementary </a:t>
            </a:r>
            <a:r>
              <a:rPr lang="en-US" dirty="0"/>
              <a:t>metrics</a:t>
            </a:r>
            <a:endParaRPr lang="en-GB" dirty="0"/>
          </a:p>
        </p:txBody>
      </p:sp>
      <p:sp>
        <p:nvSpPr>
          <p:cNvPr id="6" name="Footnote"/>
          <p:cNvSpPr/>
          <p:nvPr/>
        </p:nvSpPr>
        <p:spPr>
          <a:xfrm>
            <a:off x="1860236" y="6488322"/>
            <a:ext cx="5000959" cy="105863"/>
          </a:xfrm>
          <a:prstGeom prst="rect">
            <a:avLst/>
          </a:prstGeom>
          <a:extLst/>
        </p:spPr>
        <p:txBody>
          <a:bodyPr vert="horz" wrap="square" lIns="0" tIns="0" rIns="0" bIns="0" numCol="1" anchor="t" anchorCtr="0" compatLnSpc="1">
            <a:prstTxWarp prst="textNoShape">
              <a:avLst/>
            </a:prstTxWarp>
            <a:spAutoFit/>
          </a:bodyPr>
          <a:lstStyle/>
          <a:p>
            <a:pPr algn="l"/>
            <a:r>
              <a:rPr lang="en-US" sz="800" dirty="0">
                <a:solidFill>
                  <a:srgbClr val="000000"/>
                </a:solidFill>
                <a:latin typeface="Arial"/>
                <a:ea typeface="ＭＳ Ｐゴシック"/>
                <a:sym typeface="Arial"/>
              </a:rPr>
              <a:t>See Metric Glossary in appendix for metric definitions</a:t>
            </a:r>
          </a:p>
        </p:txBody>
      </p:sp>
      <p:graphicFrame>
        <p:nvGraphicFramePr>
          <p:cNvPr id="13" name="Table 12"/>
          <p:cNvGraphicFramePr>
            <a:graphicFrameLocks noGrp="1"/>
          </p:cNvGraphicFramePr>
          <p:nvPr>
            <p:extLst>
              <p:ext uri="{D42A27DB-BD31-4B8C-83A1-F6EECF244321}">
                <p14:modId xmlns:p14="http://schemas.microsoft.com/office/powerpoint/2010/main" val="2479296754"/>
              </p:ext>
            </p:extLst>
          </p:nvPr>
        </p:nvGraphicFramePr>
        <p:xfrm>
          <a:off x="357736" y="1215612"/>
          <a:ext cx="8889452" cy="3111839"/>
        </p:xfrm>
        <a:graphic>
          <a:graphicData uri="http://schemas.openxmlformats.org/drawingml/2006/table">
            <a:tbl>
              <a:tblPr firstRow="1" bandRow="1">
                <a:tableStyleId>{5C22544A-7EE6-4342-B048-85BDC9FD1C3A}</a:tableStyleId>
              </a:tblPr>
              <a:tblGrid>
                <a:gridCol w="2332301"/>
                <a:gridCol w="6557151"/>
              </a:tblGrid>
              <a:tr h="254195">
                <a:tc>
                  <a:txBody>
                    <a:bodyPr/>
                    <a:lstStyle/>
                    <a:p>
                      <a:pPr>
                        <a:lnSpc>
                          <a:spcPts val="1200"/>
                        </a:lnSpc>
                      </a:pPr>
                      <a:r>
                        <a:rPr lang="en-US" sz="1100" baseline="0" noProof="0" dirty="0" smtClean="0">
                          <a:solidFill>
                            <a:schemeClr val="accent1"/>
                          </a:solidFill>
                          <a:latin typeface="Arial" panose="020B0604020202020204" pitchFamily="34" charset="0"/>
                          <a:cs typeface="Arial" panose="020B0604020202020204" pitchFamily="34" charset="0"/>
                        </a:rPr>
                        <a:t>Metric</a:t>
                      </a:r>
                      <a:endParaRPr lang="en-US" sz="1100" noProof="0" dirty="0">
                        <a:solidFill>
                          <a:schemeClr val="accent1"/>
                        </a:solidFill>
                        <a:latin typeface="Arial" panose="020B0604020202020204" pitchFamily="34" charset="0"/>
                        <a:cs typeface="Arial" panose="020B0604020202020204" pitchFamily="34" charset="0"/>
                      </a:endParaRPr>
                    </a:p>
                  </a:txBody>
                  <a:tcPr marL="36000" marR="36000" marT="18288" marB="18288" anchor="b">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ts val="1200"/>
                        </a:lnSpc>
                      </a:pPr>
                      <a:r>
                        <a:rPr lang="en-US" sz="1100" b="1" noProof="0" dirty="0" smtClean="0">
                          <a:solidFill>
                            <a:schemeClr val="accent1"/>
                          </a:solidFill>
                          <a:latin typeface="Arial" panose="020B0604020202020204" pitchFamily="34" charset="0"/>
                          <a:cs typeface="Arial" panose="020B0604020202020204" pitchFamily="34" charset="0"/>
                        </a:rPr>
                        <a:t>Comment</a:t>
                      </a:r>
                      <a:endParaRPr lang="en-US" sz="1100" b="1" noProof="0" dirty="0">
                        <a:solidFill>
                          <a:schemeClr val="accent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715436">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i="0" noProof="0" dirty="0" smtClean="0">
                          <a:solidFill>
                            <a:schemeClr val="tx1"/>
                          </a:solidFill>
                          <a:latin typeface="Arial" panose="020B0604020202020204" pitchFamily="34" charset="0"/>
                          <a:cs typeface="Arial" panose="020B0604020202020204" pitchFamily="34" charset="0"/>
                        </a:rPr>
                        <a:t>Relevant OR events R1</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400"/>
                        </a:spcBef>
                        <a:spcAft>
                          <a:spcPts val="0"/>
                        </a:spcAft>
                        <a:buClr>
                          <a:srgbClr val="FF0000"/>
                        </a:buClr>
                        <a:buSzTx/>
                        <a:buFont typeface="Wingdings" pitchFamily="2" charset="2"/>
                        <a:buNone/>
                        <a:tabLst/>
                      </a:pPr>
                      <a:r>
                        <a:rPr kumimoji="0" lang="en-US" sz="11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This metric suggests a high ratio will alert you to common problems across the entity, but it could be the result of a small denominator of loss events. SSLLC will evaluate this metric vs. absolute number of material events by </a:t>
                      </a:r>
                      <a:r>
                        <a:rPr kumimoji="0" lang="en-US" sz="11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7/31</a:t>
                      </a:r>
                      <a:r>
                        <a:rPr kumimoji="0" lang="en-US" sz="11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715436">
                <a:tc>
                  <a:txBody>
                    <a:bodyPr/>
                    <a:lstStyle/>
                    <a:p>
                      <a:pPr marL="0" indent="0">
                        <a:lnSpc>
                          <a:spcPts val="1200"/>
                        </a:lnSpc>
                      </a:pPr>
                      <a:r>
                        <a:rPr lang="en-US" sz="1100" b="1" noProof="0" dirty="0" smtClean="0">
                          <a:solidFill>
                            <a:schemeClr val="tx1"/>
                          </a:solidFill>
                          <a:latin typeface="Arial" panose="020B0604020202020204" pitchFamily="34" charset="0"/>
                          <a:cs typeface="Arial" panose="020B0604020202020204" pitchFamily="34" charset="0"/>
                        </a:rPr>
                        <a:t>IT</a:t>
                      </a:r>
                      <a:r>
                        <a:rPr lang="en-US" sz="1100" b="1" baseline="0" noProof="0" dirty="0" smtClean="0">
                          <a:solidFill>
                            <a:schemeClr val="tx1"/>
                          </a:solidFill>
                          <a:latin typeface="Arial" panose="020B0604020202020204" pitchFamily="34" charset="0"/>
                          <a:cs typeface="Arial" panose="020B0604020202020204" pitchFamily="34" charset="0"/>
                        </a:rPr>
                        <a:t> Relevant Incidents </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1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The data quality of this metric is a concern. By 7/31, SSLLC will assess the ability to remediate data quality issues and, if a plan is needed, establish plan and timeline for completion. </a:t>
                      </a:r>
                      <a:endParaRPr kumimoji="0" lang="en-US" sz="11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54195">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IT Systems</a:t>
                      </a:r>
                      <a:r>
                        <a:rPr lang="en-US" sz="1100" b="1" baseline="0" noProof="0" dirty="0" smtClean="0">
                          <a:solidFill>
                            <a:schemeClr val="tx1"/>
                          </a:solidFill>
                          <a:latin typeface="Arial" panose="020B0604020202020204" pitchFamily="34" charset="0"/>
                          <a:cs typeface="Arial" panose="020B0604020202020204" pitchFamily="34" charset="0"/>
                        </a:rPr>
                        <a:t> Availability (%)</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rowSpan="4">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1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By 7/31, SHUSA OR and T&amp;O to assess ability to remediate data quality issues and, if plan needed, establish plan and timeline for completion. SSLLC will provide additional clarification and support as needed by metric, including:</a:t>
                      </a:r>
                    </a:p>
                    <a:p>
                      <a:pPr marL="285750" lvl="0" indent="-168275">
                        <a:buFont typeface="Arial" panose="020B0604020202020204" pitchFamily="34" charset="0"/>
                        <a:buChar char="•"/>
                      </a:pPr>
                      <a:r>
                        <a:rPr lang="en-US" sz="1100" kern="1200" dirty="0" smtClean="0">
                          <a:solidFill>
                            <a:schemeClr val="dk1"/>
                          </a:solidFill>
                          <a:effectLst/>
                          <a:latin typeface="Arial" panose="020B0604020202020204" pitchFamily="34" charset="0"/>
                          <a:ea typeface="+mn-ea"/>
                          <a:cs typeface="Arial" panose="020B0604020202020204" pitchFamily="34" charset="0"/>
                        </a:rPr>
                        <a:t>IT systems availability %: IT systems infrastructure is provided by third party providers. SSLLC monitors through SLAs </a:t>
                      </a:r>
                    </a:p>
                    <a:p>
                      <a:pPr marL="285750" lvl="0" indent="-168275">
                        <a:buFont typeface="Arial" panose="020B0604020202020204" pitchFamily="34" charset="0"/>
                        <a:buChar char="•"/>
                      </a:pPr>
                      <a:r>
                        <a:rPr lang="en-US" sz="1100" kern="1200" dirty="0" smtClean="0">
                          <a:solidFill>
                            <a:schemeClr val="dk1"/>
                          </a:solidFill>
                          <a:effectLst/>
                          <a:latin typeface="Arial" panose="020B0604020202020204" pitchFamily="34" charset="0"/>
                          <a:ea typeface="+mn-ea"/>
                          <a:cs typeface="Arial" panose="020B0604020202020204" pitchFamily="34" charset="0"/>
                        </a:rPr>
                        <a:t>Servers with security compliant operating systems: Requires additional definition on compliance (i.e., Compliance with what oversight body?)</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459191">
                <a:tc>
                  <a:txBody>
                    <a:bodyPr/>
                    <a:lstStyle/>
                    <a:p>
                      <a:pPr marL="0" indent="0">
                        <a:lnSpc>
                          <a:spcPts val="1200"/>
                        </a:lnSpc>
                      </a:pPr>
                      <a:r>
                        <a:rPr lang="en-US" sz="1100" b="1" noProof="0" dirty="0" smtClean="0">
                          <a:solidFill>
                            <a:schemeClr val="tx1"/>
                          </a:solidFill>
                          <a:latin typeface="Arial" panose="020B0604020202020204" pitchFamily="34" charset="0"/>
                          <a:cs typeface="Arial" panose="020B0604020202020204" pitchFamily="34" charset="0"/>
                        </a:rPr>
                        <a:t>Systems</a:t>
                      </a:r>
                      <a:r>
                        <a:rPr lang="en-US" sz="1100" b="1" baseline="0" noProof="0" dirty="0" smtClean="0">
                          <a:solidFill>
                            <a:schemeClr val="tx1"/>
                          </a:solidFill>
                          <a:latin typeface="Arial" panose="020B0604020202020204" pitchFamily="34" charset="0"/>
                          <a:cs typeface="Arial" panose="020B0604020202020204" pitchFamily="34" charset="0"/>
                        </a:rPr>
                        <a:t> with Obsolete Operating Systems (%)</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0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54195">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Ethical</a:t>
                      </a:r>
                      <a:r>
                        <a:rPr lang="en-US" sz="1100" b="1" baseline="0" noProof="0" dirty="0" smtClean="0">
                          <a:solidFill>
                            <a:schemeClr val="tx1"/>
                          </a:solidFill>
                          <a:latin typeface="Arial" panose="020B0604020202020204" pitchFamily="34" charset="0"/>
                          <a:cs typeface="Arial" panose="020B0604020202020204" pitchFamily="34" charset="0"/>
                        </a:rPr>
                        <a:t> Hacking Vulnerabilities</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0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59191">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Servers with</a:t>
                      </a:r>
                      <a:r>
                        <a:rPr lang="en-US" sz="1100" b="1" baseline="0" noProof="0" dirty="0" smtClean="0">
                          <a:solidFill>
                            <a:schemeClr val="tx1"/>
                          </a:solidFill>
                          <a:latin typeface="Arial" panose="020B0604020202020204" pitchFamily="34" charset="0"/>
                          <a:cs typeface="Arial" panose="020B0604020202020204" pitchFamily="34" charset="0"/>
                        </a:rPr>
                        <a:t> Security Complaint Operating Systems</a:t>
                      </a:r>
                      <a:endParaRPr lang="en-US" sz="110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0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539427367"/>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561330202"/>
              </p:ext>
            </p:extLst>
          </p:nvPr>
        </p:nvGraphicFramePr>
        <p:xfrm>
          <a:off x="350838" y="1476375"/>
          <a:ext cx="8896350" cy="4583430"/>
        </p:xfrm>
        <a:graphic>
          <a:graphicData uri="http://schemas.openxmlformats.org/drawingml/2006/table">
            <a:tbl>
              <a:tblPr/>
              <a:tblGrid>
                <a:gridCol w="1683877"/>
                <a:gridCol w="7212473"/>
              </a:tblGrid>
              <a:tr h="93708">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will hold sufficient capital to satisfy current and future regulatory requirements  so that it can withstand the impact of potential losses in an economic downturn.</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will not extend credit to any customer or counterparty.</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will ensure that it holds sufficient liquid assets and has an effective Contingency Funding Plan to withstand liquidity shortfalls in a severe stress scenario.</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chemeClr val="tx1"/>
                          </a:solidFill>
                          <a:effectLst/>
                          <a:latin typeface="Arial" panose="020B0604020202020204" pitchFamily="34" charset="0"/>
                          <a:cs typeface="Arial" panose="020B0604020202020204" pitchFamily="34" charset="0"/>
                        </a:rPr>
                        <a:t>SSLLC does not maintain</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securities in inventory.</a:t>
                      </a:r>
                      <a:endParaRPr lang="en-US" sz="1100" b="0" i="0" u="none" strike="noStrike" dirty="0">
                        <a:solidFill>
                          <a:schemeClr val="tx1"/>
                        </a:solidFill>
                        <a:effectLst/>
                        <a:latin typeface="Arial" panose="020B0604020202020204" pitchFamily="34" charset="0"/>
                        <a:cs typeface="Arial" panose="020B0604020202020204" pitchFamily="34" charset="0"/>
                      </a:endParaRP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does not engage in principal trading of securities.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will </a:t>
                      </a:r>
                      <a:r>
                        <a:rPr lang="en-US" sz="1100" b="0" i="0" u="none" strike="noStrike" dirty="0">
                          <a:solidFill>
                            <a:srgbClr val="000000"/>
                          </a:solidFill>
                          <a:effectLst/>
                          <a:latin typeface="Arial" panose="020B0604020202020204" pitchFamily="34" charset="0"/>
                          <a:cs typeface="Arial" panose="020B0604020202020204" pitchFamily="34" charset="0"/>
                        </a:rPr>
                        <a:t>allocate resources to ensure the achievement of its strategic and business objectives and will not place an undue amount of earnings or capital at risk under stressed conditions.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will allocate resources to ensure the achievement of its strategic and business objectives and will not place an undue amount of earnings or capital at risk under stressed conditions.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has a risk-averse approach to operational risk but recognizes that it is inherent in all products, activities, processes, and systems and must be adequately managed to meet business objectives.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is committed to implementing practices and controls that will minimize losses incurred from inadequate or failed internal processes, people, and systems or from external events.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Qualitative statements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793534702"/>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519152119"/>
              </p:ext>
            </p:extLst>
          </p:nvPr>
        </p:nvGraphicFramePr>
        <p:xfrm>
          <a:off x="350838" y="1476379"/>
          <a:ext cx="8896350" cy="4638675"/>
        </p:xfrm>
        <a:graphic>
          <a:graphicData uri="http://schemas.openxmlformats.org/drawingml/2006/table">
            <a:tbl>
              <a:tblPr/>
              <a:tblGrid>
                <a:gridCol w="1683877"/>
                <a:gridCol w="7212473"/>
              </a:tblGrid>
              <a:tr h="93708">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34671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does not currently have models in use. </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7150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will monitor ongoing customer product offerings and internal business and management requirements to ensure that, should any model be required, any future model will be developed, validated and put into production with all appropriate approvals and controls.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rowSpan="5">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SSLLC </a:t>
                      </a:r>
                      <a:r>
                        <a:rPr lang="en-US" sz="1100" b="0" i="0" u="none" strike="noStrike" dirty="0">
                          <a:solidFill>
                            <a:srgbClr val="000000"/>
                          </a:solidFill>
                          <a:effectLst/>
                          <a:latin typeface="Arial" panose="020B0604020202020204" pitchFamily="34" charset="0"/>
                          <a:cs typeface="Arial" panose="020B0604020202020204" pitchFamily="34" charset="0"/>
                        </a:rPr>
                        <a:t>aims to comply fully with the letter and spirit of all applicable laws and regulatory standards that apply to its </a:t>
                      </a:r>
                      <a:r>
                        <a:rPr lang="en-US" sz="1100" b="0" i="0" u="none" strike="noStrike" dirty="0" smtClean="0">
                          <a:solidFill>
                            <a:srgbClr val="000000"/>
                          </a:solidFill>
                          <a:effectLst/>
                          <a:latin typeface="Arial" panose="020B0604020202020204" pitchFamily="34" charset="0"/>
                          <a:cs typeface="Arial" panose="020B0604020202020204" pitchFamily="34" charset="0"/>
                        </a:rPr>
                        <a:t>operations </a:t>
                      </a:r>
                      <a:r>
                        <a:rPr lang="en-US" sz="1100" b="0" i="0" u="none" strike="noStrike" dirty="0">
                          <a:solidFill>
                            <a:srgbClr val="000000"/>
                          </a:solidFill>
                          <a:effectLst/>
                          <a:latin typeface="Arial" panose="020B0604020202020204" pitchFamily="34" charset="0"/>
                          <a:cs typeface="Arial" panose="020B0604020202020204" pitchFamily="34" charset="0"/>
                        </a:rPr>
                        <a:t>and it will ensure the timely remediation of any regulatory finding.</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60579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will treat its customers fairly, abide by all securities and insurance rules and regulations,  and will not pursue any business or maintain any practices that may damage its reputation with customers, employees, or other stakeholders.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policy requires that all its employees and registered persons comply with all its policies and procedures, act with the highest ethical standards, and </a:t>
                      </a:r>
                      <a:r>
                        <a:rPr lang="en-US" sz="1100" b="0" i="0" u="none" strike="noStrike" dirty="0" smtClean="0">
                          <a:solidFill>
                            <a:srgbClr val="000000"/>
                          </a:solidFill>
                          <a:effectLst/>
                          <a:latin typeface="Arial"/>
                        </a:rPr>
                        <a:t>fulfill </a:t>
                      </a:r>
                      <a:r>
                        <a:rPr lang="en-US" sz="1100" b="0" i="0" u="none" strike="noStrike" dirty="0">
                          <a:solidFill>
                            <a:srgbClr val="000000"/>
                          </a:solidFill>
                          <a:effectLst/>
                          <a:latin typeface="Arial"/>
                        </a:rPr>
                        <a:t>their fiduciary obligations when applicable.</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as an investment adviser is committed to act in the best interest of its customers and disclose/mitigate all conflicts of interests. </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It will not knowingly conduct business with individuals or entities it believes to be engaged in inappropriate behavior, money laundering, terrorist financing, corruption or other illicit financial activities.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rowSpan="2">
                  <a:txBody>
                    <a:bodyPr/>
                    <a:lstStyle/>
                    <a:p>
                      <a:r>
                        <a:rPr lang="en-GB" sz="1100" b="1" dirty="0" smtClean="0">
                          <a:latin typeface="Arial" panose="020B0604020202020204" pitchFamily="34" charset="0"/>
                          <a:cs typeface="Arial" panose="020B0604020202020204" pitchFamily="34" charset="0"/>
                        </a:rPr>
                        <a:t>Fiduciary</a:t>
                      </a:r>
                      <a:r>
                        <a:rPr lang="en-GB" sz="1100" b="1" baseline="0" dirty="0" smtClean="0">
                          <a:latin typeface="Arial" panose="020B0604020202020204" pitchFamily="34" charset="0"/>
                          <a:cs typeface="Arial" panose="020B0604020202020204" pitchFamily="34" charset="0"/>
                        </a:rPr>
                        <a:t> risk</a:t>
                      </a:r>
                      <a:endParaRPr lang="en-GB" sz="1100" b="1" dirty="0">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as an investment adviser is committed to serve the best interests of its clients, including an obligation not to subordinate clients’ interests to its own.</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9585">
                <a:tc vMerge="1">
                  <a:txBody>
                    <a:bodyPr/>
                    <a:lstStyle/>
                    <a:p>
                      <a:endParaRPr lang="en-GB" sz="1100" b="1" dirty="0">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SSLLC is under a duty  to provide its clients with full and fair disclosure of material facts and conflicts of interest.</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Qualitative statements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337023364"/>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660157976"/>
              </p:ext>
            </p:extLst>
          </p:nvPr>
        </p:nvGraphicFramePr>
        <p:xfrm>
          <a:off x="350839" y="1470029"/>
          <a:ext cx="8896348" cy="4606920"/>
        </p:xfrm>
        <a:graphic>
          <a:graphicData uri="http://schemas.openxmlformats.org/drawingml/2006/table">
            <a:tbl>
              <a:tblPr firstRow="1" bandRow="1"/>
              <a:tblGrid>
                <a:gridCol w="877224"/>
                <a:gridCol w="3570950"/>
                <a:gridCol w="877224"/>
                <a:gridCol w="3570950"/>
              </a:tblGrid>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AuM</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Assets under Management</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NPL</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Non-performing</a:t>
                      </a:r>
                      <a:r>
                        <a:rPr lang="en-US" sz="1200" b="0" i="0" u="none" strike="noStrike" baseline="0" dirty="0" smtClean="0">
                          <a:solidFill>
                            <a:srgbClr val="000000"/>
                          </a:solidFill>
                          <a:effectLst/>
                          <a:latin typeface="Arial"/>
                        </a:rPr>
                        <a:t> Loan</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BHC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Bank Holding Company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P&amp;L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and Loss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C&amp;I</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Commercial &amp; Industrial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PBT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before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CCAR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Comprehensive Capital Analysis and Review</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PCA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Prompt Corrective Action</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CRO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Chief Risk Officer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PPNR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Pre-Provision Net Revenue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DPD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Days Past Due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RWA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Risk Weighted Assets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ERMC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Executive Risk Management Committee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SDART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Santander Drive Auto Receivables Trust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FRB / Fed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Federal Reserve Bank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TBD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To be defined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GBM</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Global Banking and Markets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14As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CCAR output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ICAAP </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Internal Capital Adequacy Assessment Process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424B3</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SDART regulatory filing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LCR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Liquidity Coverage Ratio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9Q</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9 Quarters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8391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NCO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Net Charge Off</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Acronym </a:t>
            </a:r>
            <a:r>
              <a:rPr lang="en-US" kern="0" dirty="0" smtClean="0">
                <a:solidFill>
                  <a:srgbClr val="000000"/>
                </a:solidFill>
                <a:latin typeface="Arial"/>
                <a:ea typeface="ＭＳ Ｐゴシック"/>
              </a:rPr>
              <a:t>Glossary</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3845538717"/>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759967148"/>
              </p:ext>
            </p:extLst>
          </p:nvPr>
        </p:nvGraphicFramePr>
        <p:xfrm>
          <a:off x="350844" y="1470026"/>
          <a:ext cx="8896349" cy="4152202"/>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Risk type</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Metric</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Definition</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018706">
                <a:tc row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000000"/>
                          </a:solidFill>
                          <a:effectLst/>
                          <a:latin typeface="Arial"/>
                        </a:rPr>
                        <a:t>Capital adequacy</a:t>
                      </a: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Excess Net Capital</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As per SEC regulations, every broker-dealer must, at all times, have, and maintain, net capital no less than the required amount by the SEC for the broker-dealer.</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The excess is simply the amount above the minimum required.</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The excess amount is necessary for the</a:t>
                      </a:r>
                      <a:r>
                        <a:rPr lang="en-US" sz="1100" b="0" i="0" u="none" strike="noStrike" baseline="0" dirty="0" smtClean="0">
                          <a:solidFill>
                            <a:srgbClr val="000000"/>
                          </a:solidFill>
                          <a:effectLst/>
                          <a:latin typeface="Arial"/>
                        </a:rPr>
                        <a:t> broker-dealer </a:t>
                      </a:r>
                      <a:r>
                        <a:rPr lang="en-US" sz="1100" b="0" i="0" u="none" strike="noStrike" dirty="0" smtClean="0">
                          <a:solidFill>
                            <a:srgbClr val="000000"/>
                          </a:solidFill>
                          <a:effectLst/>
                          <a:latin typeface="Arial"/>
                        </a:rPr>
                        <a:t>to</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operate in several businesses</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15572">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Impairment to Pre-Provision Net Revenue (PPNR)</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The projected 9Q cumulative increase in PPNR impairment between the CCAR BHC Stress and BHC Baseline scenarios and any available capital surplus under the CCAR BHC Stress scenario </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34614">
                <a:tc rowSpan="4">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Compliance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u="none"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total number of open MRIAs issued by the Federal Reserve to all Santander entities operating in the US and over which the FRB has jurisdiction (SSLLC</a:t>
                      </a:r>
                      <a:r>
                        <a:rPr lang="en-US" sz="1100" b="0" i="0" u="none" strike="noStrike" baseline="0" dirty="0" smtClean="0">
                          <a:solidFill>
                            <a:srgbClr val="000000"/>
                          </a:solidFill>
                          <a:effectLst/>
                          <a:latin typeface="Arial"/>
                        </a:rPr>
                        <a:t> – FINRA)</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45157">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High Risk Customers as % of Total New Customers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customers classified as “high</a:t>
                      </a:r>
                      <a:r>
                        <a:rPr lang="en-US" sz="1100" b="0" i="0" u="none" strike="noStrike" baseline="0" dirty="0" smtClean="0">
                          <a:solidFill>
                            <a:srgbClr val="000000"/>
                          </a:solidFill>
                          <a:effectLst/>
                          <a:latin typeface="Arial"/>
                        </a:rPr>
                        <a:t> risk” (based on internal policies) as a percentage of the total number of new customers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45157">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Total New Monthly Arbitrations and Court Proceedings</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kern="1200" dirty="0" smtClean="0">
                          <a:solidFill>
                            <a:schemeClr val="tx1"/>
                          </a:solidFill>
                          <a:effectLst/>
                          <a:latin typeface="Arial" panose="020B0604020202020204" pitchFamily="34" charset="0"/>
                          <a:ea typeface="+mn-ea"/>
                          <a:cs typeface="Arial" panose="020B0604020202020204" pitchFamily="34" charset="0"/>
                        </a:rPr>
                        <a:t>the number of arbitrations (FINRA) and legal proceedings SSLLC has been named in during the preceding month. </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17139">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Total Number of Sales Practice Complaints (Monthly) </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100" b="0" dirty="0" smtClean="0">
                          <a:latin typeface="Arial" panose="020B0604020202020204" pitchFamily="34" charset="0"/>
                          <a:cs typeface="Arial" panose="020B0604020202020204" pitchFamily="34" charset="0"/>
                        </a:rPr>
                        <a:t>The number of </a:t>
                      </a:r>
                      <a:r>
                        <a:rPr lang="en-US" sz="1100" kern="1200" dirty="0" smtClean="0">
                          <a:solidFill>
                            <a:schemeClr val="tx1"/>
                          </a:solidFill>
                          <a:effectLst/>
                          <a:latin typeface="Arial" panose="020B0604020202020204" pitchFamily="34" charset="0"/>
                          <a:ea typeface="+mn-ea"/>
                          <a:cs typeface="Arial" panose="020B0604020202020204" pitchFamily="34" charset="0"/>
                        </a:rPr>
                        <a:t>written complaints received by SSLLC during the preceding month related to the conduct of a Financial Consultant or the Firm which involved the offer, sale or purchase of a security or insurance product to a customer.</a:t>
                      </a:r>
                      <a:endParaRPr lang="en-GB" sz="11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Metrics Glossary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612144433"/>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139113305"/>
              </p:ext>
            </p:extLst>
          </p:nvPr>
        </p:nvGraphicFramePr>
        <p:xfrm>
          <a:off x="350844" y="1470023"/>
          <a:ext cx="8896349" cy="4139778"/>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Risk type</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Metric</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Definition</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92495">
                <a:tc rowSpan="8">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Operational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Ethical Hacking Vulnerabilities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2865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Material</a:t>
                      </a:r>
                      <a:r>
                        <a:rPr lang="en-US" sz="1100" u="none" strike="noStrike" baseline="0" dirty="0" smtClean="0">
                          <a:effectLst/>
                          <a:latin typeface="Arial" panose="020B0604020202020204" pitchFamily="34" charset="0"/>
                          <a:cs typeface="Arial" panose="020B0604020202020204" pitchFamily="34" charset="0"/>
                        </a:rPr>
                        <a:t> Operational Risk E</a:t>
                      </a:r>
                      <a:r>
                        <a:rPr lang="en-US" sz="1100" u="none" strike="noStrike" dirty="0" smtClean="0">
                          <a:effectLst/>
                          <a:latin typeface="Arial" panose="020B0604020202020204" pitchFamily="34" charset="0"/>
                          <a:cs typeface="Arial" panose="020B0604020202020204" pitchFamily="34" charset="0"/>
                        </a:rPr>
                        <a:t>vents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Aligned with new SHUSA material event impact thresholds </a:t>
                      </a:r>
                      <a:r>
                        <a:rPr lang="en-GB" sz="1100" b="0" strike="noStrike" baseline="0" dirty="0" smtClean="0">
                          <a:solidFill>
                            <a:schemeClr val="tx1"/>
                          </a:solidFill>
                          <a:latin typeface="Arial" panose="020B0604020202020204" pitchFamily="34" charset="0"/>
                          <a:cs typeface="Arial" panose="020B0604020202020204" pitchFamily="34" charset="0"/>
                        </a:rPr>
                        <a:t>Includes non financially impacting material events (i.e. customer, regulatory, reputation)</a:t>
                      </a:r>
                      <a:endParaRPr lang="en-GB" sz="1100" b="0" strike="sngStrike" dirty="0" smtClean="0">
                        <a:solidFill>
                          <a:schemeClr val="tx1"/>
                        </a:solidFill>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7625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Gross operational risk losses / gross margin</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Gross operational risk losses  as a percentage of gross margin within the same period</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572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IT Relevant Incidents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infrastructure and software incidents classified as P1 and P2 in the month</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71051">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IT Systems Availability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availability of critical systems during the month</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19549">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Relevant OR events R1 (number)</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Measures the concentration of significant events on a trailing 12 month basis; proportion of events exceeding €1 MM (extreme) to events exceeding €20 K (significant)</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47675">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Servers with Security Compliant Operating Systems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Number of operating systems that are compliant with the security policy</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71051">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Systems with Obsolete Operating Systems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100" b="0" dirty="0" smtClean="0">
                          <a:latin typeface="Arial" panose="020B0604020202020204" pitchFamily="34" charset="0"/>
                          <a:cs typeface="Arial" panose="020B0604020202020204" pitchFamily="34" charset="0"/>
                        </a:rPr>
                        <a:t>The </a:t>
                      </a:r>
                      <a:r>
                        <a:rPr lang="en-US" sz="1100" b="0" dirty="0" smtClean="0">
                          <a:latin typeface="Arial" panose="020B0604020202020204" pitchFamily="34" charset="0"/>
                          <a:cs typeface="Arial" panose="020B0604020202020204" pitchFamily="34" charset="0"/>
                        </a:rPr>
                        <a:t>percentage of servers currently working with obsolete operating systems</a:t>
                      </a:r>
                      <a:endParaRPr lang="en-GB" sz="11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Metrics Glossary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151693193"/>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latin typeface="Arial"/>
                <a:cs typeface="Arial"/>
              </a:rPr>
              <a:t>Risk Appetite Statement Proposal</a:t>
            </a:r>
          </a:p>
        </p:txBody>
      </p:sp>
      <p:sp>
        <p:nvSpPr>
          <p:cNvPr id="3" name="Text Placeholder 2"/>
          <p:cNvSpPr>
            <a:spLocks noGrp="1"/>
          </p:cNvSpPr>
          <p:nvPr>
            <p:ph type="body" sz="quarter" idx="11"/>
          </p:nvPr>
        </p:nvSpPr>
        <p:spPr/>
        <p:txBody>
          <a:bodyPr/>
          <a:lstStyle/>
          <a:p>
            <a:pPr eaLnBrk="0" hangingPunct="0">
              <a:lnSpc>
                <a:spcPts val="2700"/>
              </a:lnSpc>
              <a:spcAft>
                <a:spcPts val="600"/>
              </a:spcAft>
            </a:pPr>
            <a:r>
              <a:rPr lang="en-US" dirty="0">
                <a:solidFill>
                  <a:prstClr val="black"/>
                </a:solidFill>
              </a:rPr>
              <a:t>SIS Board of Directors </a:t>
            </a:r>
          </a:p>
        </p:txBody>
      </p:sp>
      <p:sp>
        <p:nvSpPr>
          <p:cNvPr id="4" name="Text Placeholder 3"/>
          <p:cNvSpPr>
            <a:spLocks noGrp="1"/>
          </p:cNvSpPr>
          <p:nvPr>
            <p:ph type="body" sz="quarter" idx="12"/>
          </p:nvPr>
        </p:nvSpPr>
        <p:spPr/>
        <p:txBody>
          <a:bodyPr/>
          <a:lstStyle/>
          <a:p>
            <a:r>
              <a:rPr lang="en-GB" dirty="0" smtClean="0"/>
              <a:t>June 24, 2016</a:t>
            </a:r>
            <a:endParaRPr lang="en-GB" dirty="0"/>
          </a:p>
        </p:txBody>
      </p:sp>
      <p:sp>
        <p:nvSpPr>
          <p:cNvPr id="5" name="Text Placeholder 4"/>
          <p:cNvSpPr>
            <a:spLocks noGrp="1"/>
          </p:cNvSpPr>
          <p:nvPr>
            <p:ph type="body" sz="quarter" idx="13"/>
          </p:nvPr>
        </p:nvSpPr>
        <p:spPr>
          <a:xfrm>
            <a:off x="355936" y="4339864"/>
            <a:ext cx="8891252" cy="430213"/>
          </a:xfrm>
        </p:spPr>
        <p:txBody>
          <a:bodyPr/>
          <a:lstStyle/>
          <a:p>
            <a:r>
              <a:rPr lang="en-GB" sz="1600" dirty="0"/>
              <a:t>Sponsor: </a:t>
            </a:r>
            <a:r>
              <a:rPr lang="en-GB" sz="1600" dirty="0" smtClean="0"/>
              <a:t>Brian Gunn, </a:t>
            </a:r>
            <a:r>
              <a:rPr lang="en-GB" sz="1600" dirty="0"/>
              <a:t>Chief </a:t>
            </a:r>
            <a:r>
              <a:rPr lang="en-GB" sz="1600" dirty="0" smtClean="0"/>
              <a:t>Risk Officer SHUSA</a:t>
            </a:r>
            <a:endParaRPr lang="en-GB" sz="1600" dirty="0"/>
          </a:p>
          <a:p>
            <a:r>
              <a:rPr lang="en-GB" sz="1600" dirty="0" smtClean="0"/>
              <a:t>Presenters: </a:t>
            </a:r>
            <a:r>
              <a:rPr lang="en-GB" sz="1600" dirty="0"/>
              <a:t>James </a:t>
            </a:r>
            <a:r>
              <a:rPr lang="en-GB" sz="1600" dirty="0" err="1"/>
              <a:t>Bathon</a:t>
            </a:r>
            <a:r>
              <a:rPr lang="en-GB" sz="1600" dirty="0"/>
              <a:t>, Managing Director </a:t>
            </a:r>
            <a:r>
              <a:rPr lang="en-GB" sz="1600" dirty="0" smtClean="0"/>
              <a:t>SIS; </a:t>
            </a:r>
            <a:r>
              <a:rPr lang="en-GB" sz="1600" dirty="0"/>
              <a:t>Michelle </a:t>
            </a:r>
            <a:r>
              <a:rPr lang="en-GB" sz="1600" dirty="0" smtClean="0"/>
              <a:t>Murphy, Senior Risk </a:t>
            </a:r>
            <a:r>
              <a:rPr lang="en-GB" sz="1600" dirty="0"/>
              <a:t>Manager </a:t>
            </a:r>
            <a:r>
              <a:rPr lang="en-GB" sz="1600" dirty="0" smtClean="0"/>
              <a:t>SIS</a:t>
            </a:r>
          </a:p>
          <a:p>
            <a:r>
              <a:rPr lang="en-GB" sz="1600" dirty="0" smtClean="0"/>
              <a:t>Author: Jennifer Keegan, Head of Risk </a:t>
            </a:r>
            <a:r>
              <a:rPr lang="en-GB" sz="1600" dirty="0"/>
              <a:t>Appetite </a:t>
            </a:r>
            <a:r>
              <a:rPr lang="en-GB" sz="1600" dirty="0" smtClean="0"/>
              <a:t>SHUSA</a:t>
            </a:r>
            <a:endParaRPr lang="en-GB" sz="1600" dirty="0"/>
          </a:p>
        </p:txBody>
      </p:sp>
      <p:sp>
        <p:nvSpPr>
          <p:cNvPr id="6" name="Text Box 9"/>
          <p:cNvSpPr txBox="1">
            <a:spLocks noChangeArrowheads="1"/>
          </p:cNvSpPr>
          <p:nvPr/>
        </p:nvSpPr>
        <p:spPr bwMode="auto">
          <a:xfrm>
            <a:off x="4153165" y="5520612"/>
            <a:ext cx="5094033"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t>Date Created</a:t>
            </a:r>
            <a:r>
              <a:rPr lang="en-GB" altLang="en-US" sz="1600" dirty="0" smtClean="0"/>
              <a:t>: June 2016</a:t>
            </a:r>
            <a:endParaRPr lang="en-GB" altLang="en-US" sz="1600" dirty="0"/>
          </a:p>
          <a:p>
            <a:pPr algn="r">
              <a:spcBef>
                <a:spcPct val="50000"/>
              </a:spcBef>
              <a:defRPr/>
            </a:pPr>
            <a:r>
              <a:rPr lang="en-GB" altLang="en-US" sz="1600" dirty="0" smtClean="0"/>
              <a:t>Version</a:t>
            </a:r>
            <a:r>
              <a:rPr lang="en-GB" altLang="en-US" sz="1600" dirty="0"/>
              <a:t>: </a:t>
            </a:r>
            <a:r>
              <a:rPr lang="en-GB" altLang="en-US" sz="1600" dirty="0" smtClean="0"/>
              <a:t>Template</a:t>
            </a:r>
            <a:endParaRPr lang="en-GB" altLang="en-US" sz="1600" dirty="0"/>
          </a:p>
        </p:txBody>
      </p:sp>
      <p:sp>
        <p:nvSpPr>
          <p:cNvPr id="7" name="Text Box 6"/>
          <p:cNvSpPr txBox="1">
            <a:spLocks noChangeArrowheads="1"/>
          </p:cNvSpPr>
          <p:nvPr/>
        </p:nvSpPr>
        <p:spPr bwMode="auto">
          <a:xfrm>
            <a:off x="7039108" y="371305"/>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defPPr>
              <a:defRPr lang="en-GB"/>
            </a:defPPr>
            <a:lvl1pPr algn="ctr" rtl="0" fontAlgn="base">
              <a:lnSpc>
                <a:spcPct val="86000"/>
              </a:lnSpc>
              <a:spcBef>
                <a:spcPct val="0"/>
              </a:spcBef>
              <a:spcAft>
                <a:spcPct val="0"/>
              </a:spcAft>
              <a:defRPr sz="1000" kern="1200">
                <a:solidFill>
                  <a:schemeClr val="tx1"/>
                </a:solidFill>
                <a:latin typeface="Arial" charset="0"/>
                <a:ea typeface="+mn-ea"/>
                <a:cs typeface="+mn-cs"/>
              </a:defRPr>
            </a:lvl1pPr>
            <a:lvl2pPr marL="457200" algn="ctr" rtl="0" fontAlgn="base">
              <a:lnSpc>
                <a:spcPct val="86000"/>
              </a:lnSpc>
              <a:spcBef>
                <a:spcPct val="0"/>
              </a:spcBef>
              <a:spcAft>
                <a:spcPct val="0"/>
              </a:spcAft>
              <a:defRPr sz="1000" kern="1200">
                <a:solidFill>
                  <a:schemeClr val="tx1"/>
                </a:solidFill>
                <a:latin typeface="Arial" charset="0"/>
                <a:ea typeface="+mn-ea"/>
                <a:cs typeface="+mn-cs"/>
              </a:defRPr>
            </a:lvl2pPr>
            <a:lvl3pPr marL="914400" algn="ctr" rtl="0" fontAlgn="base">
              <a:lnSpc>
                <a:spcPct val="86000"/>
              </a:lnSpc>
              <a:spcBef>
                <a:spcPct val="0"/>
              </a:spcBef>
              <a:spcAft>
                <a:spcPct val="0"/>
              </a:spcAft>
              <a:defRPr sz="1000" kern="1200">
                <a:solidFill>
                  <a:schemeClr val="tx1"/>
                </a:solidFill>
                <a:latin typeface="Arial" charset="0"/>
                <a:ea typeface="+mn-ea"/>
                <a:cs typeface="+mn-cs"/>
              </a:defRPr>
            </a:lvl3pPr>
            <a:lvl4pPr marL="1371600" algn="ctr" rtl="0" fontAlgn="base">
              <a:lnSpc>
                <a:spcPct val="86000"/>
              </a:lnSpc>
              <a:spcBef>
                <a:spcPct val="0"/>
              </a:spcBef>
              <a:spcAft>
                <a:spcPct val="0"/>
              </a:spcAft>
              <a:defRPr sz="1000" kern="1200">
                <a:solidFill>
                  <a:schemeClr val="tx1"/>
                </a:solidFill>
                <a:latin typeface="Arial" charset="0"/>
                <a:ea typeface="+mn-ea"/>
                <a:cs typeface="+mn-cs"/>
              </a:defRPr>
            </a:lvl4pPr>
            <a:lvl5pPr marL="1828800" algn="ctr" rtl="0" fontAlgn="base">
              <a:lnSpc>
                <a:spcPct val="86000"/>
              </a:lnSpc>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algn="ctr">
              <a:spcBef>
                <a:spcPct val="50000"/>
              </a:spcBef>
              <a:defRPr/>
            </a:pPr>
            <a:r>
              <a:rPr lang="en-GB" altLang="en-US" sz="1800" dirty="0" smtClean="0"/>
              <a:t>For approval</a:t>
            </a:r>
            <a:endParaRPr lang="en-GB" altLang="en-US" sz="2000" i="1" dirty="0"/>
          </a:p>
        </p:txBody>
      </p:sp>
    </p:spTree>
    <p:extLst>
      <p:ext uri="{BB962C8B-B14F-4D97-AF65-F5344CB8AC3E}">
        <p14:creationId xmlns:p14="http://schemas.microsoft.com/office/powerpoint/2010/main" val="1278036"/>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50838" y="1470025"/>
            <a:ext cx="8896350" cy="4486274"/>
          </a:xfrm>
          <a:prstGeom prst="rect">
            <a:avLst/>
          </a:prstGeom>
        </p:spPr>
        <p:txBody>
          <a:bodyPr lIns="0" tIns="0" rIns="0" bIns="0"/>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lnSpc>
                <a:spcPct val="100000"/>
              </a:lnSpc>
              <a:spcBef>
                <a:spcPts val="600"/>
              </a:spcBef>
              <a:buNone/>
            </a:pPr>
            <a:r>
              <a:rPr lang="en-US" sz="1600" b="1" dirty="0" smtClean="0">
                <a:solidFill>
                  <a:srgbClr val="FF0000"/>
                </a:solidFill>
                <a:latin typeface="Arial" panose="020B0604020202020204" pitchFamily="34" charset="0"/>
                <a:cs typeface="Arial" panose="020B0604020202020204" pitchFamily="34" charset="0"/>
              </a:rPr>
              <a:t>2016 RAS development process</a:t>
            </a:r>
          </a:p>
          <a:p>
            <a:pPr marL="228600" indent="-228600">
              <a:lnSpc>
                <a:spcPct val="100000"/>
              </a:lnSpc>
              <a:spcBef>
                <a:spcPts val="600"/>
              </a:spcBef>
            </a:pPr>
            <a:r>
              <a:rPr lang="en-GB" sz="1600" dirty="0" smtClean="0">
                <a:latin typeface="Arial" panose="020B0604020202020204" pitchFamily="34" charset="0"/>
                <a:cs typeface="Arial" panose="020B0604020202020204" pitchFamily="34" charset="0"/>
              </a:rPr>
              <a:t>Based on guidance from Group, SHUSA has established a standard </a:t>
            </a:r>
            <a:r>
              <a:rPr lang="en-GB" sz="1600" b="1" dirty="0" smtClean="0">
                <a:latin typeface="Arial" panose="020B0604020202020204" pitchFamily="34" charset="0"/>
                <a:cs typeface="Arial" panose="020B0604020202020204" pitchFamily="34" charset="0"/>
              </a:rPr>
              <a:t>Risk </a:t>
            </a:r>
            <a:r>
              <a:rPr lang="en-GB" sz="1600" b="1" dirty="0">
                <a:latin typeface="Arial" panose="020B0604020202020204" pitchFamily="34" charset="0"/>
                <a:cs typeface="Arial" panose="020B0604020202020204" pitchFamily="34" charset="0"/>
              </a:rPr>
              <a:t>Appetite Statement (RAS</a:t>
            </a:r>
            <a:r>
              <a:rPr lang="en-GB" sz="1600" b="1" dirty="0" smtClean="0">
                <a:latin typeface="Arial" panose="020B0604020202020204" pitchFamily="34" charset="0"/>
                <a:cs typeface="Arial" panose="020B0604020202020204" pitchFamily="34" charset="0"/>
              </a:rPr>
              <a:t>), </a:t>
            </a:r>
            <a:r>
              <a:rPr lang="en-GB" sz="1600" dirty="0" smtClean="0">
                <a:latin typeface="Arial" panose="020B0604020202020204" pitchFamily="34" charset="0"/>
                <a:cs typeface="Arial" panose="020B0604020202020204" pitchFamily="34" charset="0"/>
              </a:rPr>
              <a:t>which includes </a:t>
            </a:r>
            <a:r>
              <a:rPr lang="en-US" sz="1600" dirty="0">
                <a:latin typeface="Arial" panose="020B0604020202020204" pitchFamily="34" charset="0"/>
                <a:cs typeface="Arial" panose="020B0604020202020204" pitchFamily="34" charset="0"/>
              </a:rPr>
              <a:t>a set of </a:t>
            </a:r>
            <a:r>
              <a:rPr lang="en-US" sz="1600" b="1" dirty="0">
                <a:latin typeface="Arial" panose="020B0604020202020204" pitchFamily="34" charset="0"/>
                <a:cs typeface="Arial" panose="020B0604020202020204" pitchFamily="34" charset="0"/>
              </a:rPr>
              <a:t>qualitative statements and quantitative limits </a:t>
            </a:r>
            <a:r>
              <a:rPr lang="en-US" sz="1600" dirty="0">
                <a:latin typeface="Arial" panose="020B0604020202020204" pitchFamily="34" charset="0"/>
                <a:cs typeface="Arial" panose="020B0604020202020204" pitchFamily="34" charset="0"/>
              </a:rPr>
              <a:t>used to monitor the key risks</a:t>
            </a:r>
            <a:endParaRPr lang="en-GB" sz="1600" dirty="0">
              <a:latin typeface="Arial" panose="020B0604020202020204" pitchFamily="34" charset="0"/>
              <a:cs typeface="Arial" panose="020B0604020202020204" pitchFamily="34" charset="0"/>
            </a:endParaRPr>
          </a:p>
          <a:p>
            <a:pPr marL="228600" indent="-228600">
              <a:lnSpc>
                <a:spcPct val="100000"/>
              </a:lnSpc>
              <a:spcBef>
                <a:spcPts val="600"/>
              </a:spcBef>
            </a:pPr>
            <a:r>
              <a:rPr lang="en-US" sz="1600" b="1" dirty="0" smtClean="0">
                <a:latin typeface="Arial" panose="020B0604020202020204" pitchFamily="34" charset="0"/>
                <a:cs typeface="Arial" panose="020B0604020202020204" pitchFamily="34" charset="0"/>
              </a:rPr>
              <a:t>SIS, </a:t>
            </a:r>
            <a:r>
              <a:rPr lang="en-US" sz="1600" b="1" dirty="0">
                <a:latin typeface="Arial" panose="020B0604020202020204" pitchFamily="34" charset="0"/>
                <a:cs typeface="Arial" panose="020B0604020202020204" pitchFamily="34" charset="0"/>
              </a:rPr>
              <a:t>in coordination with SHUSA, </a:t>
            </a:r>
            <a:r>
              <a:rPr lang="en-US" sz="1600" b="1" dirty="0" smtClean="0">
                <a:latin typeface="Arial" panose="020B0604020202020204" pitchFamily="34" charset="0"/>
                <a:cs typeface="Arial" panose="020B0604020202020204" pitchFamily="34" charset="0"/>
              </a:rPr>
              <a:t>has developed a SIS RAS</a:t>
            </a:r>
            <a:r>
              <a:rPr lang="en-US" sz="1600" dirty="0" smtClean="0">
                <a:latin typeface="Arial" panose="020B0604020202020204" pitchFamily="34" charset="0"/>
                <a:cs typeface="Arial" panose="020B0604020202020204" pitchFamily="34" charset="0"/>
              </a:rPr>
              <a:t>, ensuring </a:t>
            </a:r>
            <a:r>
              <a:rPr lang="en-US" sz="1600" dirty="0">
                <a:latin typeface="Arial" panose="020B0604020202020204" pitchFamily="34" charset="0"/>
                <a:cs typeface="Arial" panose="020B0604020202020204" pitchFamily="34" charset="0"/>
              </a:rPr>
              <a:t>a common set of objectives, </a:t>
            </a:r>
            <a:r>
              <a:rPr lang="en-US" sz="1600" dirty="0" smtClean="0">
                <a:latin typeface="Arial" panose="020B0604020202020204" pitchFamily="34" charset="0"/>
                <a:cs typeface="Arial" panose="020B0604020202020204" pitchFamily="34" charset="0"/>
              </a:rPr>
              <a:t>standard taxonomy </a:t>
            </a:r>
            <a:r>
              <a:rPr lang="en-US" sz="1600" dirty="0">
                <a:latin typeface="Arial" panose="020B0604020202020204" pitchFamily="34" charset="0"/>
                <a:cs typeface="Arial" panose="020B0604020202020204" pitchFamily="34" charset="0"/>
              </a:rPr>
              <a:t>and methodology, and internally consistent reporting limits</a:t>
            </a:r>
          </a:p>
          <a:p>
            <a:pPr marL="228600" lvl="0" indent="-228600">
              <a:lnSpc>
                <a:spcPct val="100000"/>
              </a:lnSpc>
              <a:spcBef>
                <a:spcPts val="600"/>
              </a:spcBef>
            </a:pPr>
            <a:r>
              <a:rPr lang="en-US" sz="1600" b="1" dirty="0" smtClean="0">
                <a:latin typeface="Arial" panose="020B0604020202020204" pitchFamily="34" charset="0"/>
                <a:cs typeface="Arial" panose="020B0604020202020204" pitchFamily="34" charset="0"/>
              </a:rPr>
              <a:t>14 applicable metrics </a:t>
            </a:r>
            <a:r>
              <a:rPr lang="en-US" sz="1600" dirty="0" smtClean="0">
                <a:latin typeface="Arial" panose="020B0604020202020204" pitchFamily="34" charset="0"/>
                <a:cs typeface="Arial" panose="020B0604020202020204" pitchFamily="34" charset="0"/>
              </a:rPr>
              <a:t>across seven key risk types were calibrated based on historical data, CCAR outputs, and management judgment </a:t>
            </a:r>
          </a:p>
          <a:p>
            <a:pPr marL="228600" lvl="0" indent="-228600">
              <a:lnSpc>
                <a:spcPct val="100000"/>
              </a:lnSpc>
              <a:spcBef>
                <a:spcPts val="600"/>
              </a:spcBef>
            </a:pPr>
            <a:r>
              <a:rPr lang="en-US" sz="1600" dirty="0" smtClean="0">
                <a:latin typeface="Arial" panose="020B0604020202020204" pitchFamily="34" charset="0"/>
                <a:cs typeface="Arial" panose="020B0604020202020204" pitchFamily="34" charset="0"/>
              </a:rPr>
              <a:t>All RAS metrics have been </a:t>
            </a:r>
            <a:r>
              <a:rPr lang="en-US" sz="1600" b="1" dirty="0" smtClean="0">
                <a:latin typeface="Arial" panose="020B0604020202020204" pitchFamily="34" charset="0"/>
                <a:cs typeface="Arial" panose="020B0604020202020204" pitchFamily="34" charset="0"/>
              </a:rPr>
              <a:t>reviewed with risk teams and business  owners</a:t>
            </a:r>
          </a:p>
          <a:p>
            <a:pPr>
              <a:lnSpc>
                <a:spcPct val="100000"/>
              </a:lnSpc>
              <a:spcBef>
                <a:spcPts val="600"/>
              </a:spcBef>
            </a:pPr>
            <a:endParaRPr lang="en-US" sz="1600" b="1" dirty="0" smtClean="0">
              <a:latin typeface="Arial" panose="020B0604020202020204" pitchFamily="34" charset="0"/>
              <a:cs typeface="Arial" panose="020B0604020202020204" pitchFamily="34" charset="0"/>
            </a:endParaRPr>
          </a:p>
          <a:p>
            <a:pPr marL="0" indent="0">
              <a:lnSpc>
                <a:spcPct val="100000"/>
              </a:lnSpc>
              <a:spcBef>
                <a:spcPts val="600"/>
              </a:spcBef>
              <a:buNone/>
            </a:pPr>
            <a:r>
              <a:rPr lang="en-US" sz="1600" b="1" dirty="0" smtClean="0">
                <a:solidFill>
                  <a:srgbClr val="FF0000"/>
                </a:solidFill>
                <a:latin typeface="Arial" panose="020B0604020202020204" pitchFamily="34" charset="0"/>
                <a:cs typeface="Arial" panose="020B0604020202020204" pitchFamily="34" charset="0"/>
              </a:rPr>
              <a:t>Next steps</a:t>
            </a:r>
          </a:p>
          <a:p>
            <a:pPr marL="228600" indent="-228600">
              <a:lnSpc>
                <a:spcPct val="100000"/>
              </a:lnSpc>
              <a:spcBef>
                <a:spcPts val="600"/>
              </a:spcBef>
              <a:buSzPct val="100000"/>
            </a:pPr>
            <a:r>
              <a:rPr lang="en-GB" sz="1600" dirty="0" smtClean="0">
                <a:latin typeface="Arial" panose="020B0604020202020204" pitchFamily="34" charset="0"/>
                <a:cs typeface="Arial" panose="020B0604020202020204" pitchFamily="34" charset="0"/>
              </a:rPr>
              <a:t>Final </a:t>
            </a:r>
            <a:r>
              <a:rPr lang="en-GB" sz="1600" b="1" dirty="0" smtClean="0">
                <a:latin typeface="Arial" panose="020B0604020202020204" pitchFamily="34" charset="0"/>
                <a:cs typeface="Arial" panose="020B0604020202020204" pitchFamily="34" charset="0"/>
              </a:rPr>
              <a:t>SIS Board </a:t>
            </a:r>
            <a:r>
              <a:rPr lang="en-GB" sz="1600" b="1" dirty="0">
                <a:latin typeface="Arial" panose="020B0604020202020204" pitchFamily="34" charset="0"/>
                <a:cs typeface="Arial" panose="020B0604020202020204" pitchFamily="34" charset="0"/>
              </a:rPr>
              <a:t>review and approval </a:t>
            </a:r>
          </a:p>
          <a:p>
            <a:pPr marL="228600" indent="-228600">
              <a:lnSpc>
                <a:spcPct val="100000"/>
              </a:lnSpc>
              <a:spcBef>
                <a:spcPts val="600"/>
              </a:spcBef>
              <a:buSzPct val="100000"/>
            </a:pPr>
            <a:r>
              <a:rPr lang="en-GB" sz="1600" dirty="0">
                <a:latin typeface="Arial" panose="020B0604020202020204" pitchFamily="34" charset="0"/>
                <a:cs typeface="Arial" panose="020B0604020202020204" pitchFamily="34" charset="0"/>
              </a:rPr>
              <a:t>Ongoing monthly reporting will start in </a:t>
            </a:r>
            <a:r>
              <a:rPr lang="en-GB" sz="1600" b="1" dirty="0">
                <a:latin typeface="Arial" panose="020B0604020202020204" pitchFamily="34" charset="0"/>
                <a:cs typeface="Arial" panose="020B0604020202020204" pitchFamily="34" charset="0"/>
              </a:rPr>
              <a:t>July 2016 </a:t>
            </a:r>
          </a:p>
          <a:p>
            <a:pPr marL="0" lvl="1" indent="0">
              <a:lnSpc>
                <a:spcPct val="100000"/>
              </a:lnSpc>
              <a:spcBef>
                <a:spcPts val="600"/>
              </a:spcBef>
              <a:spcAft>
                <a:spcPts val="0"/>
              </a:spcAft>
              <a:buSzPct val="100000"/>
              <a:buNone/>
            </a:pPr>
            <a:endParaRPr lang="en-GB" sz="1600" dirty="0"/>
          </a:p>
          <a:p>
            <a:pPr marL="0" indent="0">
              <a:lnSpc>
                <a:spcPct val="100000"/>
              </a:lnSpc>
              <a:spcBef>
                <a:spcPts val="600"/>
              </a:spcBef>
              <a:buNone/>
            </a:pPr>
            <a:endParaRPr lang="en-US" sz="1600" dirty="0" smtClean="0">
              <a:latin typeface="Arial" panose="020B0604020202020204" pitchFamily="34" charset="0"/>
              <a:cs typeface="Arial" panose="020B0604020202020204" pitchFamily="34" charset="0"/>
            </a:endParaRPr>
          </a:p>
        </p:txBody>
      </p:sp>
      <p:sp>
        <p:nvSpPr>
          <p:cNvPr id="2" name="Content Placeholder 1"/>
          <p:cNvSpPr>
            <a:spLocks noGrp="1"/>
          </p:cNvSpPr>
          <p:nvPr>
            <p:ph sz="quarter" idx="11"/>
          </p:nvPr>
        </p:nvSpPr>
        <p:spPr/>
        <p:txBody>
          <a:bodyPr/>
          <a:lstStyle/>
          <a:p>
            <a:r>
              <a:rPr lang="en-GB" smtClean="0">
                <a:latin typeface="Arial"/>
              </a:rPr>
              <a:t>SIS Risk Appetite Statement</a:t>
            </a:r>
            <a:endParaRPr lang="en-GB">
              <a:latin typeface="Arial"/>
            </a:endParaRPr>
          </a:p>
        </p:txBody>
      </p:sp>
    </p:spTree>
    <p:extLst>
      <p:ext uri="{BB962C8B-B14F-4D97-AF65-F5344CB8AC3E}">
        <p14:creationId xmlns:p14="http://schemas.microsoft.com/office/powerpoint/2010/main" val="1234906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rot="3622688">
            <a:off x="400234" y="1800895"/>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4" name="Rounded Rectangle 3"/>
          <p:cNvSpPr/>
          <p:nvPr/>
        </p:nvSpPr>
        <p:spPr>
          <a:xfrm rot="7643359">
            <a:off x="367643" y="3028680"/>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5" name="Rounded Rectangle 4"/>
          <p:cNvSpPr/>
          <p:nvPr/>
        </p:nvSpPr>
        <p:spPr>
          <a:xfrm rot="7241531">
            <a:off x="406412" y="4098771"/>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6" name="Rounded Rectangle 5"/>
          <p:cNvSpPr/>
          <p:nvPr/>
        </p:nvSpPr>
        <p:spPr>
          <a:xfrm rot="2364540">
            <a:off x="352264" y="5051537"/>
            <a:ext cx="689315" cy="337447"/>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7" name="Rounded Rectangle 6"/>
          <p:cNvSpPr/>
          <p:nvPr/>
        </p:nvSpPr>
        <p:spPr>
          <a:xfrm rot="5926955">
            <a:off x="216554" y="4745461"/>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8" name="Rounded Rectangle 7"/>
          <p:cNvSpPr/>
          <p:nvPr/>
        </p:nvSpPr>
        <p:spPr>
          <a:xfrm rot="4320757">
            <a:off x="336386" y="3664997"/>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sp>
        <p:nvSpPr>
          <p:cNvPr id="9" name="Rounded Rectangle 8"/>
          <p:cNvSpPr/>
          <p:nvPr/>
        </p:nvSpPr>
        <p:spPr>
          <a:xfrm rot="5400000">
            <a:off x="430980" y="2629508"/>
            <a:ext cx="74451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000" b="0" i="0" u="none" strike="noStrike" kern="0" cap="none" spc="0" normalizeH="0" baseline="0" noProof="0" dirty="0" smtClean="0">
              <a:ln>
                <a:noFill/>
              </a:ln>
              <a:solidFill>
                <a:srgbClr val="000000"/>
              </a:solidFill>
              <a:effectLst/>
              <a:uLnTx/>
              <a:uFillTx/>
              <a:latin typeface="Arial"/>
              <a:ea typeface="+mn-ea"/>
              <a:cs typeface="+mn-cs"/>
            </a:endParaRPr>
          </a:p>
        </p:txBody>
      </p:sp>
      <p:cxnSp>
        <p:nvCxnSpPr>
          <p:cNvPr id="10" name="Straight Connector 9"/>
          <p:cNvCxnSpPr/>
          <p:nvPr/>
        </p:nvCxnSpPr>
        <p:spPr>
          <a:xfrm flipH="1">
            <a:off x="1007312" y="4207760"/>
            <a:ext cx="834661" cy="0"/>
          </a:xfrm>
          <a:prstGeom prst="line">
            <a:avLst/>
          </a:prstGeom>
          <a:noFill/>
          <a:ln w="9525" cap="flat" cmpd="sng" algn="ctr">
            <a:solidFill>
              <a:srgbClr val="FF0000"/>
            </a:solidFill>
            <a:prstDash val="solid"/>
            <a:tailEnd type="oval" w="med" len="med"/>
          </a:ln>
          <a:effectLst/>
        </p:spPr>
      </p:cxnSp>
      <p:cxnSp>
        <p:nvCxnSpPr>
          <p:cNvPr id="11" name="Straight Connector 10"/>
          <p:cNvCxnSpPr/>
          <p:nvPr/>
        </p:nvCxnSpPr>
        <p:spPr>
          <a:xfrm flipH="1">
            <a:off x="993299" y="5197055"/>
            <a:ext cx="848666" cy="0"/>
          </a:xfrm>
          <a:prstGeom prst="line">
            <a:avLst/>
          </a:prstGeom>
          <a:noFill/>
          <a:ln w="9525" cap="flat" cmpd="sng" algn="ctr">
            <a:solidFill>
              <a:srgbClr val="FF0000"/>
            </a:solidFill>
            <a:prstDash val="solid"/>
            <a:tailEnd type="oval" w="med" len="med"/>
          </a:ln>
          <a:effectLst/>
        </p:spPr>
      </p:cxnSp>
      <p:cxnSp>
        <p:nvCxnSpPr>
          <p:cNvPr id="12" name="Straight Connector 11"/>
          <p:cNvCxnSpPr/>
          <p:nvPr/>
        </p:nvCxnSpPr>
        <p:spPr>
          <a:xfrm>
            <a:off x="1841964" y="1832327"/>
            <a:ext cx="0" cy="590928"/>
          </a:xfrm>
          <a:prstGeom prst="line">
            <a:avLst/>
          </a:prstGeom>
          <a:noFill/>
          <a:ln w="9525" cap="flat" cmpd="sng" algn="ctr">
            <a:solidFill>
              <a:srgbClr val="FFFFFF"/>
            </a:solidFill>
            <a:prstDash val="solid"/>
            <a:tailEnd type="none"/>
          </a:ln>
          <a:effectLst/>
        </p:spPr>
      </p:cxnSp>
      <p:cxnSp>
        <p:nvCxnSpPr>
          <p:cNvPr id="13" name="Straight Connector 12"/>
          <p:cNvCxnSpPr/>
          <p:nvPr/>
        </p:nvCxnSpPr>
        <p:spPr>
          <a:xfrm>
            <a:off x="1841964" y="3872852"/>
            <a:ext cx="0" cy="765069"/>
          </a:xfrm>
          <a:prstGeom prst="line">
            <a:avLst/>
          </a:prstGeom>
          <a:noFill/>
          <a:ln w="9525" cap="flat" cmpd="sng" algn="ctr">
            <a:solidFill>
              <a:srgbClr val="FFFFFF"/>
            </a:solidFill>
            <a:prstDash val="solid"/>
            <a:tailEnd type="none"/>
          </a:ln>
          <a:effectLst/>
        </p:spPr>
      </p:cxnSp>
      <p:cxnSp>
        <p:nvCxnSpPr>
          <p:cNvPr id="14" name="Straight Connector 13"/>
          <p:cNvCxnSpPr/>
          <p:nvPr/>
        </p:nvCxnSpPr>
        <p:spPr>
          <a:xfrm>
            <a:off x="1841964" y="4845544"/>
            <a:ext cx="0" cy="765069"/>
          </a:xfrm>
          <a:prstGeom prst="line">
            <a:avLst/>
          </a:prstGeom>
          <a:noFill/>
          <a:ln w="9525" cap="flat" cmpd="sng" algn="ctr">
            <a:solidFill>
              <a:srgbClr val="FFFFFF"/>
            </a:solidFill>
            <a:prstDash val="solid"/>
            <a:tailEnd type="none"/>
          </a:ln>
          <a:effectLst/>
        </p:spPr>
      </p:cxnSp>
      <p:cxnSp>
        <p:nvCxnSpPr>
          <p:cNvPr id="15" name="Straight Connector 14"/>
          <p:cNvCxnSpPr/>
          <p:nvPr/>
        </p:nvCxnSpPr>
        <p:spPr>
          <a:xfrm flipH="1">
            <a:off x="955287" y="3230543"/>
            <a:ext cx="848666" cy="0"/>
          </a:xfrm>
          <a:prstGeom prst="line">
            <a:avLst/>
          </a:prstGeom>
          <a:noFill/>
          <a:ln w="9525" cap="flat" cmpd="sng" algn="ctr">
            <a:solidFill>
              <a:srgbClr val="FF0000"/>
            </a:solidFill>
            <a:prstDash val="solid"/>
            <a:tailEnd type="oval" w="med" len="med"/>
          </a:ln>
          <a:effectLst/>
        </p:spPr>
      </p:cxnSp>
      <p:cxnSp>
        <p:nvCxnSpPr>
          <p:cNvPr id="16" name="Straight Connector 15"/>
          <p:cNvCxnSpPr/>
          <p:nvPr/>
        </p:nvCxnSpPr>
        <p:spPr>
          <a:xfrm>
            <a:off x="1841964" y="2877929"/>
            <a:ext cx="0" cy="590928"/>
          </a:xfrm>
          <a:prstGeom prst="line">
            <a:avLst/>
          </a:prstGeom>
          <a:noFill/>
          <a:ln w="9525" cap="flat" cmpd="sng" algn="ctr">
            <a:solidFill>
              <a:srgbClr val="FFFFFF"/>
            </a:solidFill>
            <a:prstDash val="solid"/>
            <a:tailEnd type="none"/>
          </a:ln>
          <a:effectLst/>
        </p:spPr>
      </p:cxnSp>
      <p:cxnSp>
        <p:nvCxnSpPr>
          <p:cNvPr id="17" name="Straight Connector 16"/>
          <p:cNvCxnSpPr/>
          <p:nvPr/>
        </p:nvCxnSpPr>
        <p:spPr>
          <a:xfrm flipH="1">
            <a:off x="957294" y="2232566"/>
            <a:ext cx="846663" cy="0"/>
          </a:xfrm>
          <a:prstGeom prst="line">
            <a:avLst/>
          </a:prstGeom>
          <a:noFill/>
          <a:ln w="9525" cap="flat" cmpd="sng" algn="ctr">
            <a:solidFill>
              <a:srgbClr val="FF0000"/>
            </a:solidFill>
            <a:prstDash val="solid"/>
            <a:tailEnd type="oval" w="med" len="med"/>
          </a:ln>
          <a:effectLst/>
        </p:spPr>
      </p:cxnSp>
      <p:graphicFrame>
        <p:nvGraphicFramePr>
          <p:cNvPr id="18" name="Table 17"/>
          <p:cNvGraphicFramePr>
            <a:graphicFrameLocks noGrp="1"/>
          </p:cNvGraphicFramePr>
          <p:nvPr>
            <p:extLst>
              <p:ext uri="{D42A27DB-BD31-4B8C-83A1-F6EECF244321}">
                <p14:modId xmlns:p14="http://schemas.microsoft.com/office/powerpoint/2010/main" val="1706771488"/>
              </p:ext>
            </p:extLst>
          </p:nvPr>
        </p:nvGraphicFramePr>
        <p:xfrm>
          <a:off x="1841977" y="1470025"/>
          <a:ext cx="7405223" cy="4051640"/>
        </p:xfrm>
        <a:graphic>
          <a:graphicData uri="http://schemas.openxmlformats.org/drawingml/2006/table">
            <a:tbl>
              <a:tblPr firstRow="1" bandRow="1"/>
              <a:tblGrid>
                <a:gridCol w="2329464"/>
                <a:gridCol w="5075759"/>
              </a:tblGrid>
              <a:tr h="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SHUSA Objectives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Manifestation in SIS RAS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51294">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algn="l">
                        <a:lnSpc>
                          <a:spcPct val="100000"/>
                        </a:lnSpc>
                      </a:pPr>
                      <a:r>
                        <a:rPr lang="en-US" sz="1200" b="1" dirty="0" smtClean="0">
                          <a:solidFill>
                            <a:schemeClr val="tx1"/>
                          </a:solidFill>
                          <a:latin typeface="Arial" panose="020B0604020202020204" pitchFamily="34" charset="0"/>
                          <a:cs typeface="Arial" panose="020B0604020202020204" pitchFamily="34" charset="0"/>
                        </a:rPr>
                        <a:t>Meet regulatory constraints</a:t>
                      </a:r>
                      <a:endParaRPr lang="en-US" sz="1200" b="1"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GB" sz="1200" b="1" i="0" dirty="0" smtClean="0">
                          <a:latin typeface="Arial" panose="020B0604020202020204" pitchFamily="34" charset="0"/>
                          <a:cs typeface="Arial" panose="020B0604020202020204" pitchFamily="34" charset="0"/>
                        </a:rPr>
                        <a:t>Capital</a:t>
                      </a:r>
                      <a:r>
                        <a:rPr lang="en-GB" sz="1200" dirty="0" smtClean="0">
                          <a:latin typeface="Arial" panose="020B0604020202020204" pitchFamily="34" charset="0"/>
                          <a:cs typeface="Arial" panose="020B0604020202020204" pitchFamily="34" charset="0"/>
                        </a:rPr>
                        <a:t>: </a:t>
                      </a:r>
                      <a:r>
                        <a:rPr lang="en-GB" sz="1200" dirty="0" smtClean="0">
                          <a:solidFill>
                            <a:schemeClr val="tx1"/>
                          </a:solidFill>
                          <a:latin typeface="Arial" panose="020B0604020202020204" pitchFamily="34" charset="0"/>
                          <a:cs typeface="Arial" panose="020B0604020202020204" pitchFamily="34" charset="0"/>
                        </a:rPr>
                        <a:t>Ensure</a:t>
                      </a:r>
                      <a:r>
                        <a:rPr lang="en-GB" sz="120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endParaRPr lang="en-US" sz="1200"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51294">
                <a:tc vMerge="1">
                  <a:txBody>
                    <a:bodyPr/>
                    <a:lstStyle/>
                    <a:p>
                      <a:endParaRPr lang="en-US"/>
                    </a:p>
                  </a:txBody>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US" sz="1200" b="1" i="0" dirty="0" smtClean="0">
                          <a:latin typeface="Arial" panose="020B0604020202020204" pitchFamily="34" charset="0"/>
                          <a:ea typeface="ＭＳ Ｐゴシック" pitchFamily="-112" charset="-128"/>
                          <a:cs typeface="Arial" panose="020B0604020202020204" pitchFamily="34" charset="0"/>
                        </a:rPr>
                        <a:t>Liquidity</a:t>
                      </a:r>
                      <a:r>
                        <a:rPr lang="en-US" sz="1200" dirty="0" smtClean="0">
                          <a:latin typeface="Arial" panose="020B0604020202020204" pitchFamily="34" charset="0"/>
                          <a:ea typeface="ＭＳ Ｐゴシック" pitchFamily="-112" charset="-128"/>
                          <a:cs typeface="Arial" panose="020B0604020202020204" pitchFamily="34" charset="0"/>
                        </a:rPr>
                        <a:t>:</a:t>
                      </a:r>
                      <a:r>
                        <a:rPr lang="en-US" sz="1200" baseline="0" dirty="0" smtClean="0">
                          <a:latin typeface="Arial" panose="020B0604020202020204" pitchFamily="34" charset="0"/>
                          <a:ea typeface="ＭＳ Ｐゴシック" pitchFamily="-112" charset="-128"/>
                          <a:cs typeface="Arial" panose="020B0604020202020204" pitchFamily="34" charset="0"/>
                        </a:rPr>
                        <a:t> </a:t>
                      </a:r>
                      <a:r>
                        <a:rPr lang="en-US" sz="1200" kern="1200" dirty="0" smtClean="0">
                          <a:solidFill>
                            <a:schemeClr val="tx1"/>
                          </a:solidFill>
                          <a:effectLst/>
                          <a:latin typeface="Arial"/>
                          <a:ea typeface="+mn-ea"/>
                          <a:cs typeface="+mn-cs"/>
                        </a:rPr>
                        <a:t>Ensure cash flow profile keeps the entity within both internally and externally-defined limits</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927099">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Sustain </a:t>
                      </a:r>
                      <a:r>
                        <a:rPr lang="en-US" sz="1200" b="1" kern="1200" baseline="0" dirty="0" smtClean="0">
                          <a:solidFill>
                            <a:schemeClr val="tx1"/>
                          </a:solidFill>
                          <a:latin typeface="Arial" panose="020B0604020202020204" pitchFamily="34" charset="0"/>
                          <a:ea typeface="+mn-ea"/>
                          <a:cs typeface="Arial" panose="020B0604020202020204" pitchFamily="34" charset="0"/>
                        </a:rPr>
                        <a:t>confidence of external stakeholders (e.g., rating agencies)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smtClean="0">
                          <a:latin typeface="Arial" panose="020B0604020202020204" pitchFamily="34" charset="0"/>
                          <a:cs typeface="Arial" panose="020B0604020202020204" pitchFamily="34" charset="0"/>
                        </a:rPr>
                        <a:t>Ensure</a:t>
                      </a:r>
                      <a:r>
                        <a:rPr lang="en-GB" sz="1200" baseline="0" dirty="0" smtClean="0">
                          <a:latin typeface="Arial" panose="020B0604020202020204" pitchFamily="34" charset="0"/>
                          <a:cs typeface="Arial" panose="020B0604020202020204" pitchFamily="34" charset="0"/>
                        </a:rPr>
                        <a:t> c</a:t>
                      </a:r>
                      <a:r>
                        <a:rPr lang="en-GB" sz="1200" dirty="0" smtClean="0">
                          <a:latin typeface="Arial" panose="020B0604020202020204" pitchFamily="34" charset="0"/>
                          <a:cs typeface="Arial" panose="020B0604020202020204" pitchFamily="34" charset="0"/>
                        </a:rPr>
                        <a:t>haracteristics of the balance</a:t>
                      </a:r>
                      <a:r>
                        <a:rPr lang="en-GB" sz="1200" baseline="0" dirty="0" smtClean="0">
                          <a:latin typeface="Arial" panose="020B0604020202020204" pitchFamily="34" charset="0"/>
                          <a:cs typeface="Arial" panose="020B0604020202020204" pitchFamily="34" charset="0"/>
                        </a:rPr>
                        <a:t> sheet, earnings and </a:t>
                      </a:r>
                      <a:r>
                        <a:rPr lang="en-GB" sz="1200" dirty="0" smtClean="0">
                          <a:latin typeface="Arial" panose="020B0604020202020204" pitchFamily="34" charset="0"/>
                          <a:cs typeface="Arial" panose="020B0604020202020204" pitchFamily="34" charset="0"/>
                        </a:rPr>
                        <a:t>business profile (e.g., asset quality, liquidity, concentrations) are consistent with stakeholder expectations for prudent</a:t>
                      </a:r>
                      <a:r>
                        <a:rPr lang="en-GB" sz="1200" baseline="0" dirty="0" smtClean="0">
                          <a:latin typeface="Arial" panose="020B0604020202020204" pitchFamily="34" charset="0"/>
                          <a:cs typeface="Arial" panose="020B0604020202020204" pitchFamily="34" charset="0"/>
                        </a:rPr>
                        <a:t> risk management</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1000691">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smtClean="0">
                          <a:solidFill>
                            <a:schemeClr val="tx1"/>
                          </a:solidFill>
                          <a:latin typeface="Arial" panose="020B0604020202020204" pitchFamily="34" charset="0"/>
                          <a:ea typeface="+mn-ea"/>
                          <a:cs typeface="Arial" panose="020B0604020202020204" pitchFamily="34" charset="0"/>
                        </a:rPr>
                        <a:t>Minimize</a:t>
                      </a:r>
                      <a:r>
                        <a:rPr lang="en-US" sz="1200" b="1" kern="1200" baseline="0" dirty="0" smtClean="0">
                          <a:solidFill>
                            <a:schemeClr val="tx1"/>
                          </a:solidFill>
                          <a:latin typeface="Arial" panose="020B0604020202020204" pitchFamily="34" charset="0"/>
                          <a:ea typeface="+mn-ea"/>
                          <a:cs typeface="Arial" panose="020B0604020202020204" pitchFamily="34" charset="0"/>
                        </a:rPr>
                        <a:t> </a:t>
                      </a:r>
                      <a:r>
                        <a:rPr lang="en-US" sz="1200" b="1" kern="1200" dirty="0" smtClean="0">
                          <a:solidFill>
                            <a:schemeClr val="tx1"/>
                          </a:solidFill>
                          <a:latin typeface="Arial" panose="020B0604020202020204" pitchFamily="34" charset="0"/>
                          <a:ea typeface="+mn-ea"/>
                          <a:cs typeface="Arial" panose="020B0604020202020204" pitchFamily="34" charset="0"/>
                        </a:rPr>
                        <a:t>risks that do not generate incremental earnings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Establish</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GB" sz="1200" kern="1200" dirty="0" smtClean="0">
                          <a:solidFill>
                            <a:schemeClr val="tx1"/>
                          </a:solidFill>
                          <a:latin typeface="Arial" panose="020B0604020202020204" pitchFamily="34" charset="0"/>
                          <a:ea typeface="+mn-ea"/>
                          <a:cs typeface="Arial" panose="020B0604020202020204" pitchFamily="34" charset="0"/>
                        </a:rPr>
                        <a:t>Board-level expectations for processes and controls in place for non-financial risks</a:t>
                      </a:r>
                      <a:r>
                        <a:rPr lang="en-GB" sz="1200" kern="1200" baseline="0" dirty="0" smtClean="0">
                          <a:solidFill>
                            <a:schemeClr val="tx1"/>
                          </a:solidFill>
                          <a:latin typeface="Arial" panose="020B0604020202020204" pitchFamily="34" charset="0"/>
                          <a:ea typeface="+mn-ea"/>
                          <a:cs typeface="Arial" panose="020B0604020202020204" pitchFamily="34" charset="0"/>
                        </a:rPr>
                        <a:t> </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93513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Comply with Group-level</a:t>
                      </a:r>
                      <a:r>
                        <a:rPr lang="en-US" sz="1200" b="1" baseline="0" dirty="0" smtClean="0">
                          <a:solidFill>
                            <a:schemeClr val="tx1"/>
                          </a:solidFill>
                          <a:latin typeface="Arial" panose="020B0604020202020204" pitchFamily="34" charset="0"/>
                          <a:cs typeface="Arial" panose="020B0604020202020204" pitchFamily="34" charset="0"/>
                        </a:rPr>
                        <a:t> Risk A</a:t>
                      </a:r>
                      <a:r>
                        <a:rPr lang="en-US" sz="1200" b="1" dirty="0" smtClean="0">
                          <a:solidFill>
                            <a:schemeClr val="tx1"/>
                          </a:solidFill>
                          <a:latin typeface="Arial" panose="020B0604020202020204" pitchFamily="34" charset="0"/>
                          <a:cs typeface="Arial" panose="020B0604020202020204" pitchFamily="34" charset="0"/>
                        </a:rPr>
                        <a:t>ppetite expectations</a:t>
                      </a:r>
                      <a:endParaRPr lang="en-GB" sz="1200" b="1" dirty="0" smtClean="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I</a:t>
                      </a:r>
                      <a:r>
                        <a:rPr lang="en-GB" sz="1200" kern="1200" baseline="0" dirty="0" smtClean="0">
                          <a:solidFill>
                            <a:schemeClr val="tx1"/>
                          </a:solidFill>
                          <a:latin typeface="Arial" panose="020B0604020202020204" pitchFamily="34" charset="0"/>
                          <a:ea typeface="+mn-ea"/>
                          <a:cs typeface="Arial" panose="020B0604020202020204" pitchFamily="34" charset="0"/>
                        </a:rPr>
                        <a:t>ncl</a:t>
                      </a:r>
                      <a:r>
                        <a:rPr lang="en-GB" sz="1200" kern="1200" dirty="0" smtClean="0">
                          <a:solidFill>
                            <a:schemeClr val="tx1"/>
                          </a:solidFill>
                          <a:latin typeface="Arial" panose="020B0604020202020204" pitchFamily="34" charset="0"/>
                          <a:ea typeface="+mn-ea"/>
                          <a:cs typeface="Arial" panose="020B0604020202020204" pitchFamily="34" charset="0"/>
                        </a:rPr>
                        <a:t>ude</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metrics and adhere to limits agreed</a:t>
                      </a:r>
                      <a:r>
                        <a:rPr lang="en-US" sz="1200" kern="1200" baseline="0" dirty="0" smtClean="0">
                          <a:solidFill>
                            <a:schemeClr val="tx1"/>
                          </a:solidFill>
                          <a:latin typeface="Arial" panose="020B0604020202020204" pitchFamily="34" charset="0"/>
                          <a:ea typeface="+mn-ea"/>
                          <a:cs typeface="Arial" panose="020B0604020202020204" pitchFamily="34" charset="0"/>
                        </a:rPr>
                        <a:t> with </a:t>
                      </a:r>
                      <a:r>
                        <a:rPr lang="en-US" sz="1200" kern="1200" dirty="0" smtClean="0">
                          <a:solidFill>
                            <a:schemeClr val="tx1"/>
                          </a:solidFill>
                          <a:latin typeface="Arial" panose="020B0604020202020204" pitchFamily="34" charset="0"/>
                          <a:ea typeface="+mn-ea"/>
                          <a:cs typeface="Arial" panose="020B0604020202020204" pitchFamily="34" charset="0"/>
                        </a:rPr>
                        <a:t>Group, as applicable to SHUSA’s business</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9" name="CONCLUTION_SHAPE"/>
          <p:cNvGraphicFramePr>
            <a:graphicFrameLocks noGrp="1"/>
          </p:cNvGraphicFramePr>
          <p:nvPr>
            <p:extLst>
              <p:ext uri="{D42A27DB-BD31-4B8C-83A1-F6EECF244321}">
                <p14:modId xmlns:p14="http://schemas.microsoft.com/office/powerpoint/2010/main" val="1540986234"/>
              </p:ext>
            </p:extLst>
          </p:nvPr>
        </p:nvGraphicFramePr>
        <p:xfrm>
          <a:off x="355776" y="5680213"/>
          <a:ext cx="8891425" cy="640080"/>
        </p:xfrm>
        <a:graphic>
          <a:graphicData uri="http://schemas.openxmlformats.org/drawingml/2006/table">
            <a:tbl>
              <a:tblPr firstRow="1" bandRow="1"/>
              <a:tblGrid>
                <a:gridCol w="8891425"/>
              </a:tblGrid>
              <a:tr h="25400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kumimoji="0" lang="en-US" sz="1800" b="0" i="0" u="none" baseline="0" dirty="0" smtClean="0">
                          <a:solidFill>
                            <a:srgbClr val="FF0000"/>
                          </a:solidFill>
                          <a:latin typeface="Arial" panose="020B0604020202020204" pitchFamily="34" charset="0"/>
                          <a:cs typeface="Arial" panose="020B0604020202020204" pitchFamily="34" charset="0"/>
                          <a:sym typeface="Arial"/>
                        </a:rPr>
                        <a:t>The statements, metrics and limits in the SIS RAS will enable the Board to ensure these overarching objectives are upheld</a:t>
                      </a:r>
                    </a:p>
                  </a:txBody>
                  <a:tcPr marL="96028" marR="96028" anchor="b">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US" smtClean="0">
                <a:latin typeface="Arial"/>
              </a:rPr>
              <a:t>The RAS is anchored in specific objectives for risk taking</a:t>
            </a:r>
            <a:endParaRPr lang="en-GB">
              <a:latin typeface="Arial"/>
            </a:endParaRPr>
          </a:p>
        </p:txBody>
      </p:sp>
    </p:spTree>
    <p:extLst>
      <p:ext uri="{BB962C8B-B14F-4D97-AF65-F5344CB8AC3E}">
        <p14:creationId xmlns:p14="http://schemas.microsoft.com/office/powerpoint/2010/main" val="41286981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smtClean="0"/>
              <a:t>Appendix contents</a:t>
            </a:r>
            <a:endParaRPr lang="en-GB" dirty="0"/>
          </a:p>
        </p:txBody>
      </p:sp>
      <p:sp>
        <p:nvSpPr>
          <p:cNvPr id="5"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sp>
        <p:nvSpPr>
          <p:cNvPr id="6" name="Content Placeholder 3"/>
          <p:cNvSpPr txBox="1">
            <a:spLocks/>
          </p:cNvSpPr>
          <p:nvPr/>
        </p:nvSpPr>
        <p:spPr bwMode="gray">
          <a:xfrm>
            <a:off x="348437" y="1758857"/>
            <a:ext cx="3979013" cy="2000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Changes from 2015</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Additional </a:t>
            </a:r>
            <a:r>
              <a:rPr lang="en-GB" sz="1800" dirty="0">
                <a:solidFill>
                  <a:srgbClr val="000000"/>
                </a:solidFill>
                <a:latin typeface="Arial" panose="020B0604020202020204" pitchFamily="34" charset="0"/>
                <a:cs typeface="Arial" panose="020B0604020202020204" pitchFamily="34" charset="0"/>
              </a:rPr>
              <a:t>metrics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Qualitative statements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Glossary</a:t>
            </a:r>
          </a:p>
          <a:p>
            <a:pPr marL="460375" indent="-342900">
              <a:spcBef>
                <a:spcPts val="1200"/>
              </a:spcBef>
              <a:buFont typeface="+mj-lt"/>
              <a:buAutoNum type="alphaUcPeriod"/>
            </a:pPr>
            <a:endParaRPr lang="en-GB" sz="18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76030633"/>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1"/>
          <p:cNvSpPr txBox="1">
            <a:spLocks/>
          </p:cNvSpPr>
          <p:nvPr/>
        </p:nvSpPr>
        <p:spPr bwMode="gray">
          <a:xfrm>
            <a:off x="6539170" y="1470025"/>
            <a:ext cx="270801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marL="0" marR="0" lvl="0" indent="0" algn="l" defTabSz="914400" rtl="0" eaLnBrk="1" fontAlgn="base" latinLnBrk="0" hangingPunct="1">
              <a:lnSpc>
                <a:spcPct val="100000"/>
              </a:lnSpc>
              <a:spcBef>
                <a:spcPts val="0"/>
              </a:spcBef>
              <a:spcAft>
                <a:spcPct val="0"/>
              </a:spcAft>
              <a:buClrTx/>
              <a:buSzTx/>
              <a:buFontTx/>
              <a:buNone/>
              <a:tabLst/>
              <a:defRPr/>
            </a:pPr>
            <a:r>
              <a:rPr kumimoji="0" lang="en-GB" sz="1400" b="1" i="0" u="none" strike="noStrike" kern="0" cap="none" spc="0" normalizeH="0" baseline="0" noProof="0" smtClean="0">
                <a:ln>
                  <a:noFill/>
                </a:ln>
                <a:solidFill>
                  <a:srgbClr val="FF0000"/>
                </a:solidFill>
                <a:effectLst/>
                <a:uLnTx/>
                <a:uFillTx/>
                <a:latin typeface="Arial"/>
                <a:ea typeface="+mn-ea"/>
                <a:cs typeface="+mn-cs"/>
                <a:sym typeface="+mn-lt"/>
              </a:rPr>
              <a:t>Escalation processes</a:t>
            </a:r>
            <a:endParaRPr kumimoji="0" lang="en-GB" sz="1400" b="1" i="0" u="none" strike="noStrike" kern="0" cap="none" spc="0" normalizeH="0" baseline="0" noProof="0" dirty="0">
              <a:ln>
                <a:noFill/>
              </a:ln>
              <a:solidFill>
                <a:srgbClr val="FF0000"/>
              </a:solidFill>
              <a:effectLst/>
              <a:uLnTx/>
              <a:uFillTx/>
              <a:latin typeface="Arial"/>
              <a:ea typeface="+mn-ea"/>
              <a:cs typeface="+mn-cs"/>
              <a:sym typeface="+mn-lt"/>
            </a:endParaRPr>
          </a:p>
        </p:txBody>
      </p:sp>
      <p:sp>
        <p:nvSpPr>
          <p:cNvPr id="20" name="Text Placeholder 3"/>
          <p:cNvSpPr txBox="1">
            <a:spLocks/>
          </p:cNvSpPr>
          <p:nvPr/>
        </p:nvSpPr>
        <p:spPr bwMode="gray">
          <a:xfrm>
            <a:off x="350846" y="1470025"/>
            <a:ext cx="432125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marL="0" marR="0" lvl="0" indent="0" algn="l" defTabSz="914400" rtl="0" eaLnBrk="1" fontAlgn="base" latinLnBrk="0" hangingPunct="1">
              <a:lnSpc>
                <a:spcPct val="100000"/>
              </a:lnSpc>
              <a:spcBef>
                <a:spcPts val="0"/>
              </a:spcBef>
              <a:spcAft>
                <a:spcPct val="0"/>
              </a:spcAft>
              <a:buClrTx/>
              <a:buSzTx/>
              <a:buFontTx/>
              <a:buNone/>
              <a:tabLst/>
              <a:defRPr/>
            </a:pPr>
            <a:r>
              <a:rPr kumimoji="0" lang="en-GB" sz="1400" b="1" i="0" u="none" strike="noStrike" kern="0" cap="none" spc="0" normalizeH="0" baseline="0" noProof="0" smtClean="0">
                <a:ln>
                  <a:noFill/>
                </a:ln>
                <a:solidFill>
                  <a:srgbClr val="FF0000"/>
                </a:solidFill>
                <a:effectLst/>
                <a:uLnTx/>
                <a:uFillTx/>
                <a:latin typeface="Arial"/>
                <a:ea typeface="+mn-ea"/>
                <a:cs typeface="+mn-cs"/>
                <a:sym typeface="+mn-lt"/>
              </a:rPr>
              <a:t>Metric status definitions</a:t>
            </a:r>
            <a:endParaRPr kumimoji="0" lang="en-GB" sz="1400" b="1" i="0" u="none" strike="noStrike" kern="0" cap="none" spc="0" normalizeH="0" baseline="0" noProof="0" dirty="0">
              <a:ln>
                <a:noFill/>
              </a:ln>
              <a:solidFill>
                <a:srgbClr val="FF0000"/>
              </a:solidFill>
              <a:effectLst/>
              <a:uLnTx/>
              <a:uFillTx/>
              <a:latin typeface="Arial"/>
              <a:ea typeface="+mn-ea"/>
              <a:cs typeface="+mn-cs"/>
              <a:sym typeface="+mn-lt"/>
            </a:endParaRPr>
          </a:p>
        </p:txBody>
      </p:sp>
      <p:sp>
        <p:nvSpPr>
          <p:cNvPr id="21" name="Rectangle 20"/>
          <p:cNvSpPr/>
          <p:nvPr/>
        </p:nvSpPr>
        <p:spPr bwMode="auto">
          <a:xfrm>
            <a:off x="350842" y="1966557"/>
            <a:ext cx="1338209" cy="1332379"/>
          </a:xfrm>
          <a:prstGeom prst="rect">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0000"/>
              </a:lnSpc>
            </a:pPr>
            <a:r>
              <a:rPr lang="en-US" sz="1200" b="1" dirty="0" smtClean="0">
                <a:solidFill>
                  <a:srgbClr val="FFFFFF"/>
                </a:solidFill>
                <a:ea typeface="ＭＳ Ｐゴシック" pitchFamily="-112" charset="-128"/>
                <a:cs typeface="ＭＳ Ｐゴシック" pitchFamily="-112" charset="-128"/>
              </a:rPr>
              <a:t>Green status</a:t>
            </a:r>
            <a:endParaRPr lang="en-US" sz="1200" b="1" dirty="0">
              <a:solidFill>
                <a:srgbClr val="FFFFFF"/>
              </a:solidFill>
              <a:ea typeface="ＭＳ Ｐゴシック" pitchFamily="-112" charset="-128"/>
              <a:cs typeface="ＭＳ Ｐゴシック" pitchFamily="-112" charset="-128"/>
            </a:endParaRPr>
          </a:p>
        </p:txBody>
      </p:sp>
      <p:sp>
        <p:nvSpPr>
          <p:cNvPr id="22" name="Rectangle 21"/>
          <p:cNvSpPr/>
          <p:nvPr/>
        </p:nvSpPr>
        <p:spPr bwMode="auto">
          <a:xfrm>
            <a:off x="350838" y="3335219"/>
            <a:ext cx="1334788" cy="1335731"/>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0000"/>
              </a:lnSpc>
            </a:pPr>
            <a:r>
              <a:rPr lang="en-US" sz="1200" b="1" dirty="0" smtClean="0">
                <a:solidFill>
                  <a:srgbClr val="FFFFFF"/>
                </a:solidFill>
                <a:ea typeface="ＭＳ Ｐゴシック" pitchFamily="-112" charset="-128"/>
                <a:cs typeface="ＭＳ Ｐゴシック" pitchFamily="-112" charset="-128"/>
              </a:rPr>
              <a:t>Amber status </a:t>
            </a:r>
          </a:p>
          <a:p>
            <a:pPr algn="ctr">
              <a:lnSpc>
                <a:spcPct val="100000"/>
              </a:lnSpc>
            </a:pPr>
            <a:r>
              <a:rPr lang="en-US" sz="1200" b="1" dirty="0" smtClean="0">
                <a:solidFill>
                  <a:srgbClr val="FFFFFF"/>
                </a:solidFill>
                <a:ea typeface="ＭＳ Ｐゴシック" pitchFamily="-112" charset="-128"/>
                <a:cs typeface="ＭＳ Ｐゴシック" pitchFamily="-112" charset="-128"/>
              </a:rPr>
              <a:t>(“trigger”)</a:t>
            </a:r>
            <a:endParaRPr lang="en-US" sz="1200" b="1" dirty="0">
              <a:solidFill>
                <a:srgbClr val="FFFFFF"/>
              </a:solidFill>
              <a:ea typeface="ＭＳ Ｐゴシック" pitchFamily="-112" charset="-128"/>
              <a:cs typeface="ＭＳ Ｐゴシック" pitchFamily="-112" charset="-128"/>
            </a:endParaRPr>
          </a:p>
        </p:txBody>
      </p:sp>
      <p:sp>
        <p:nvSpPr>
          <p:cNvPr id="23" name="Rectangle 22"/>
          <p:cNvSpPr/>
          <p:nvPr/>
        </p:nvSpPr>
        <p:spPr bwMode="auto">
          <a:xfrm>
            <a:off x="350838" y="4715054"/>
            <a:ext cx="1334788" cy="1335731"/>
          </a:xfrm>
          <a:prstGeom prst="rec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Red status</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(“limit breach”)</a:t>
            </a:r>
          </a:p>
        </p:txBody>
      </p:sp>
      <p:sp>
        <p:nvSpPr>
          <p:cNvPr id="24" name="TextBox 23"/>
          <p:cNvSpPr txBox="1"/>
          <p:nvPr/>
        </p:nvSpPr>
        <p:spPr>
          <a:xfrm>
            <a:off x="1789045" y="2389278"/>
            <a:ext cx="4691672" cy="446276"/>
          </a:xfrm>
          <a:prstGeom prst="rect">
            <a:avLst/>
          </a:prstGeom>
          <a:noFill/>
        </p:spPr>
        <p:txBody>
          <a:bodyPr wrap="square" lIns="0" tIns="0" rIns="0" bIns="0" rtlCol="0">
            <a:spAutoFit/>
          </a:bodyPr>
          <a:lstStyle/>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Metrics have not breached the amber trigger or red limit</a:t>
            </a:r>
          </a:p>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Level of risk within range acceptable to organization</a:t>
            </a:r>
          </a:p>
        </p:txBody>
      </p:sp>
      <p:cxnSp>
        <p:nvCxnSpPr>
          <p:cNvPr id="25" name="Straight Connector 24"/>
          <p:cNvCxnSpPr>
            <a:stCxn id="26" idx="1"/>
          </p:cNvCxnSpPr>
          <p:nvPr/>
        </p:nvCxnSpPr>
        <p:spPr bwMode="auto">
          <a:xfrm flipH="1">
            <a:off x="1689047" y="4692987"/>
            <a:ext cx="3352400" cy="7002"/>
          </a:xfrm>
          <a:prstGeom prst="line">
            <a:avLst/>
          </a:prstGeom>
          <a:solidFill>
            <a:srgbClr val="FF0000"/>
          </a:solidFill>
          <a:ln w="12700" cap="flat" cmpd="sng" algn="ctr">
            <a:solidFill>
              <a:srgbClr val="FF0000"/>
            </a:solidFill>
            <a:prstDash val="dash"/>
            <a:round/>
            <a:headEnd type="none" w="med" len="med"/>
            <a:tailEnd type="none" w="med" len="med"/>
          </a:ln>
          <a:effectLst/>
        </p:spPr>
      </p:cxnSp>
      <p:sp>
        <p:nvSpPr>
          <p:cNvPr id="26" name="TextBox 25"/>
          <p:cNvSpPr txBox="1"/>
          <p:nvPr/>
        </p:nvSpPr>
        <p:spPr>
          <a:xfrm>
            <a:off x="5041450" y="4554512"/>
            <a:ext cx="1088419" cy="276999"/>
          </a:xfrm>
          <a:prstGeom prst="rect">
            <a:avLst/>
          </a:prstGeom>
          <a:noFill/>
          <a:ln>
            <a:no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smtClean="0">
                <a:ln>
                  <a:noFill/>
                </a:ln>
                <a:solidFill>
                  <a:srgbClr val="FF0000"/>
                </a:solidFill>
                <a:effectLst/>
                <a:uLnTx/>
                <a:uFillTx/>
                <a:ea typeface="+mn-ea"/>
              </a:rPr>
              <a:t>Red limit</a:t>
            </a:r>
          </a:p>
        </p:txBody>
      </p:sp>
      <p:sp>
        <p:nvSpPr>
          <p:cNvPr id="27" name="TextBox 26"/>
          <p:cNvSpPr txBox="1"/>
          <p:nvPr/>
        </p:nvSpPr>
        <p:spPr>
          <a:xfrm>
            <a:off x="1789057" y="3753523"/>
            <a:ext cx="4691671" cy="446276"/>
          </a:xfrm>
          <a:prstGeom prst="rect">
            <a:avLst/>
          </a:prstGeom>
          <a:noFill/>
        </p:spPr>
        <p:txBody>
          <a:bodyPr wrap="square" lIns="0" tIns="0" rIns="0" bIns="0" rtlCol="0">
            <a:spAutoFit/>
          </a:bodyPr>
          <a:lstStyle/>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Metrics have breached the amber trigger but not the red limit</a:t>
            </a:r>
          </a:p>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Level of risk in danger of exceeding acceptable range</a:t>
            </a:r>
          </a:p>
        </p:txBody>
      </p:sp>
      <p:sp>
        <p:nvSpPr>
          <p:cNvPr id="28" name="TextBox 27"/>
          <p:cNvSpPr txBox="1"/>
          <p:nvPr/>
        </p:nvSpPr>
        <p:spPr>
          <a:xfrm>
            <a:off x="1789045" y="5106922"/>
            <a:ext cx="4691672" cy="446276"/>
          </a:xfrm>
          <a:prstGeom prst="rect">
            <a:avLst/>
          </a:prstGeom>
          <a:noFill/>
        </p:spPr>
        <p:txBody>
          <a:bodyPr wrap="square" lIns="0" tIns="0" rIns="0" bIns="0" rtlCol="0">
            <a:spAutoFit/>
          </a:bodyPr>
          <a:lstStyle/>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Metrics have breached both the amber trigger and red limit</a:t>
            </a:r>
          </a:p>
          <a:p>
            <a:pPr marL="171450" marR="0" lvl="0" indent="-171450" algn="l" defTabSz="91440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200" b="0" i="0" u="none" strike="noStrike" kern="0" cap="none" spc="0" normalizeH="0" baseline="0" noProof="0" dirty="0" smtClean="0">
                <a:ln>
                  <a:noFill/>
                </a:ln>
                <a:solidFill>
                  <a:srgbClr val="000000"/>
                </a:solidFill>
                <a:effectLst/>
                <a:uLnTx/>
                <a:uFillTx/>
                <a:ea typeface="+mn-ea"/>
              </a:rPr>
              <a:t>Level of risk within a range unacceptable to the organization</a:t>
            </a:r>
          </a:p>
        </p:txBody>
      </p:sp>
      <p:cxnSp>
        <p:nvCxnSpPr>
          <p:cNvPr id="29" name="Straight Connector 28"/>
          <p:cNvCxnSpPr>
            <a:stCxn id="30" idx="1"/>
          </p:cNvCxnSpPr>
          <p:nvPr/>
        </p:nvCxnSpPr>
        <p:spPr bwMode="auto">
          <a:xfrm flipH="1">
            <a:off x="1685626" y="3317073"/>
            <a:ext cx="3355822" cy="4888"/>
          </a:xfrm>
          <a:prstGeom prst="line">
            <a:avLst/>
          </a:prstGeom>
          <a:solidFill>
            <a:srgbClr val="FF0000"/>
          </a:solidFill>
          <a:ln w="12700" cap="flat" cmpd="sng" algn="ctr">
            <a:solidFill>
              <a:srgbClr val="FFC000"/>
            </a:solidFill>
            <a:prstDash val="dash"/>
            <a:round/>
            <a:headEnd type="none" w="med" len="med"/>
            <a:tailEnd type="none" w="med" len="med"/>
          </a:ln>
          <a:effectLst/>
        </p:spPr>
      </p:cxnSp>
      <p:sp>
        <p:nvSpPr>
          <p:cNvPr id="30" name="TextBox 29"/>
          <p:cNvSpPr txBox="1"/>
          <p:nvPr/>
        </p:nvSpPr>
        <p:spPr>
          <a:xfrm>
            <a:off x="5041448" y="3178598"/>
            <a:ext cx="1339240" cy="27699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smtClean="0">
                <a:ln>
                  <a:noFill/>
                </a:ln>
                <a:solidFill>
                  <a:srgbClr val="FFC000"/>
                </a:solidFill>
                <a:effectLst/>
                <a:uLnTx/>
                <a:uFillTx/>
                <a:ea typeface="+mn-ea"/>
              </a:rPr>
              <a:t>Amber trigger</a:t>
            </a:r>
          </a:p>
        </p:txBody>
      </p:sp>
      <p:sp>
        <p:nvSpPr>
          <p:cNvPr id="31" name="TextBox 30"/>
          <p:cNvSpPr txBox="1"/>
          <p:nvPr/>
        </p:nvSpPr>
        <p:spPr>
          <a:xfrm>
            <a:off x="6539170" y="1966553"/>
            <a:ext cx="2708018" cy="2185214"/>
          </a:xfrm>
          <a:prstGeom prst="rect">
            <a:avLst/>
          </a:prstGeom>
        </p:spPr>
        <p:txBody>
          <a:bodyPr wrap="square" lIns="0" tIns="0" rIns="0" bIns="0" anchor="t">
            <a:spAutoFit/>
          </a:bodyPr>
          <a:lstStyle>
            <a:lvl1pPr marL="171450" indent="-171450" algn="l" eaLnBrk="1" hangingPunct="1">
              <a:lnSpc>
                <a:spcPct val="100000"/>
              </a:lnSpc>
              <a:spcBef>
                <a:spcPct val="20000"/>
              </a:spcBef>
              <a:spcAft>
                <a:spcPts val="600"/>
              </a:spcAft>
              <a:buFont typeface="Arial" panose="020B0604020202020204" pitchFamily="34" charset="0"/>
              <a:buChar char="•"/>
              <a:defRPr sz="1200">
                <a:solidFill>
                  <a:schemeClr val="tx2"/>
                </a:solidFill>
                <a:latin typeface="+mn-lt"/>
              </a:defRPr>
            </a:lvl1pPr>
            <a:lvl2pPr marL="346075" indent="-173038" algn="l" eaLnBrk="1" hangingPunct="1">
              <a:lnSpc>
                <a:spcPct val="100000"/>
              </a:lnSpc>
              <a:spcBef>
                <a:spcPts val="400"/>
              </a:spcBef>
              <a:buClr>
                <a:schemeClr val="tx1"/>
              </a:buClr>
              <a:buFont typeface="Wingdings" pitchFamily="2" charset="2"/>
              <a:buChar char="§"/>
              <a:defRPr sz="1200">
                <a:solidFill>
                  <a:schemeClr val="tx2"/>
                </a:solidFill>
              </a:defRPr>
            </a:lvl2pPr>
            <a:lvl3pPr marL="511175" indent="-165100" algn="l" eaLnBrk="1" hangingPunct="1">
              <a:lnSpc>
                <a:spcPct val="100000"/>
              </a:lnSpc>
              <a:spcBef>
                <a:spcPts val="350"/>
              </a:spcBef>
              <a:buClr>
                <a:schemeClr val="tx1"/>
              </a:buClr>
              <a:buChar char="•"/>
              <a:defRPr sz="1200">
                <a:solidFill>
                  <a:schemeClr val="tx2"/>
                </a:solidFill>
              </a:defRPr>
            </a:lvl3pPr>
            <a:lvl4pPr marL="684213" indent="-173038" algn="l" eaLnBrk="1" hangingPunct="1">
              <a:lnSpc>
                <a:spcPct val="100000"/>
              </a:lnSpc>
              <a:spcBef>
                <a:spcPts val="300"/>
              </a:spcBef>
              <a:buClr>
                <a:schemeClr val="tx1"/>
              </a:buClr>
              <a:buChar char="–"/>
              <a:defRPr sz="1200">
                <a:solidFill>
                  <a:schemeClr val="tx2"/>
                </a:solidFill>
              </a:defRPr>
            </a:lvl4pPr>
            <a:lvl5pPr marL="857250" indent="-173038" algn="l" eaLnBrk="1" hangingPunct="1">
              <a:lnSpc>
                <a:spcPct val="100000"/>
              </a:lnSpc>
              <a:spcBef>
                <a:spcPts val="250"/>
              </a:spcBef>
              <a:buClr>
                <a:schemeClr val="tx1"/>
              </a:buClr>
              <a:buFont typeface="Courier New" panose="02070309020205020404" pitchFamily="49" charset="0"/>
              <a:buChar char="o"/>
              <a:defRPr sz="1200">
                <a:solidFill>
                  <a:schemeClr val="tx2"/>
                </a:solidFill>
              </a:defRPr>
            </a:lvl5pPr>
            <a:lvl6pPr marL="2227263" indent="-228600" fontAlgn="base">
              <a:spcBef>
                <a:spcPct val="20000"/>
              </a:spcBef>
              <a:spcAft>
                <a:spcPct val="0"/>
              </a:spcAft>
              <a:defRPr sz="1800"/>
            </a:lvl6pPr>
            <a:lvl7pPr marL="2684463" indent="-228600" fontAlgn="base">
              <a:spcBef>
                <a:spcPct val="20000"/>
              </a:spcBef>
              <a:spcAft>
                <a:spcPct val="0"/>
              </a:spcAft>
              <a:defRPr sz="1800"/>
            </a:lvl7pPr>
            <a:lvl8pPr marL="3141663" indent="-228600" fontAlgn="base">
              <a:spcBef>
                <a:spcPct val="20000"/>
              </a:spcBef>
              <a:spcAft>
                <a:spcPct val="0"/>
              </a:spcAft>
              <a:defRPr sz="1800"/>
            </a:lvl8pPr>
            <a:lvl9pPr marL="3598863" indent="-228600" fontAlgn="base">
              <a:spcBef>
                <a:spcPct val="20000"/>
              </a:spcBef>
              <a:spcAft>
                <a:spcPct val="0"/>
              </a:spcAft>
              <a:defRPr sz="1800"/>
            </a:lvl9pPr>
          </a:lstStyle>
          <a:p>
            <a:pPr>
              <a:spcBef>
                <a:spcPts val="600"/>
              </a:spcBef>
              <a:spcAft>
                <a:spcPts val="0"/>
              </a:spcAft>
            </a:pPr>
            <a:r>
              <a:rPr lang="en-US" dirty="0" smtClean="0">
                <a:solidFill>
                  <a:srgbClr val="000000"/>
                </a:solidFill>
                <a:latin typeface="Arial"/>
                <a:ea typeface="+mn-ea"/>
              </a:rPr>
              <a:t>Escalation procedures apply to all amber triggers and red breaches</a:t>
            </a:r>
          </a:p>
          <a:p>
            <a:pPr>
              <a:spcBef>
                <a:spcPts val="600"/>
              </a:spcBef>
              <a:spcAft>
                <a:spcPts val="0"/>
              </a:spcAft>
            </a:pPr>
            <a:r>
              <a:rPr lang="en-US" b="1" dirty="0" smtClean="0">
                <a:solidFill>
                  <a:srgbClr val="000000"/>
                </a:solidFill>
                <a:latin typeface="Arial"/>
                <a:ea typeface="+mn-ea"/>
              </a:rPr>
              <a:t>SHUSA-level</a:t>
            </a:r>
            <a:r>
              <a:rPr lang="en-US" dirty="0" smtClean="0">
                <a:solidFill>
                  <a:srgbClr val="000000"/>
                </a:solidFill>
                <a:latin typeface="Arial"/>
                <a:ea typeface="+mn-ea"/>
              </a:rPr>
              <a:t>: Escalated to SHUSA CRO, with most review and approval by ERMC (amber) </a:t>
            </a:r>
            <a:br>
              <a:rPr lang="en-US" dirty="0" smtClean="0">
                <a:solidFill>
                  <a:srgbClr val="000000"/>
                </a:solidFill>
                <a:latin typeface="Arial"/>
                <a:ea typeface="+mn-ea"/>
              </a:rPr>
            </a:br>
            <a:r>
              <a:rPr lang="en-US" dirty="0" smtClean="0">
                <a:solidFill>
                  <a:srgbClr val="000000"/>
                </a:solidFill>
                <a:latin typeface="Arial"/>
                <a:ea typeface="+mn-ea"/>
              </a:rPr>
              <a:t>or RC (red)</a:t>
            </a:r>
            <a:r>
              <a:rPr lang="en-US" baseline="30000" dirty="0" smtClean="0">
                <a:solidFill>
                  <a:srgbClr val="000000"/>
                </a:solidFill>
                <a:latin typeface="Arial"/>
                <a:ea typeface="+mn-ea"/>
              </a:rPr>
              <a:t>1</a:t>
            </a:r>
          </a:p>
          <a:p>
            <a:pPr>
              <a:spcBef>
                <a:spcPts val="600"/>
              </a:spcBef>
              <a:spcAft>
                <a:spcPts val="0"/>
              </a:spcAft>
            </a:pPr>
            <a:r>
              <a:rPr lang="en-US" b="1" dirty="0" smtClean="0">
                <a:solidFill>
                  <a:srgbClr val="000000"/>
                </a:solidFill>
                <a:latin typeface="Arial"/>
                <a:ea typeface="+mn-ea"/>
              </a:rPr>
              <a:t>Subsidiary-only</a:t>
            </a:r>
            <a:r>
              <a:rPr lang="en-US" dirty="0" smtClean="0">
                <a:solidFill>
                  <a:srgbClr val="000000"/>
                </a:solidFill>
                <a:latin typeface="Arial"/>
                <a:ea typeface="+mn-ea"/>
              </a:rPr>
              <a:t>: Review and approval responsibility in subsidiary; SHUSA ERMC provides review and input to </a:t>
            </a:r>
            <a:br>
              <a:rPr lang="en-US" dirty="0" smtClean="0">
                <a:solidFill>
                  <a:srgbClr val="000000"/>
                </a:solidFill>
                <a:latin typeface="Arial"/>
                <a:ea typeface="+mn-ea"/>
              </a:rPr>
            </a:br>
            <a:r>
              <a:rPr lang="en-US" dirty="0" smtClean="0">
                <a:solidFill>
                  <a:srgbClr val="000000"/>
                </a:solidFill>
                <a:latin typeface="Arial"/>
                <a:ea typeface="+mn-ea"/>
              </a:rPr>
              <a:t>action plans</a:t>
            </a:r>
            <a:endParaRPr lang="en-US" dirty="0">
              <a:solidFill>
                <a:srgbClr val="000000"/>
              </a:solidFill>
              <a:latin typeface="Arial"/>
              <a:ea typeface="+mn-ea"/>
            </a:endParaRPr>
          </a:p>
        </p:txBody>
      </p:sp>
      <p:cxnSp>
        <p:nvCxnSpPr>
          <p:cNvPr id="32" name="Straight Connector 31"/>
          <p:cNvCxnSpPr/>
          <p:nvPr/>
        </p:nvCxnSpPr>
        <p:spPr>
          <a:xfrm>
            <a:off x="6365013" y="1470025"/>
            <a:ext cx="0" cy="5016500"/>
          </a:xfrm>
          <a:prstGeom prst="line">
            <a:avLst/>
          </a:prstGeom>
          <a:noFill/>
          <a:ln w="9525" cap="flat" cmpd="sng" algn="ctr">
            <a:solidFill>
              <a:srgbClr val="808080"/>
            </a:solidFill>
            <a:prstDash val="solid"/>
            <a:tailEnd type="none"/>
          </a:ln>
          <a:effectLst/>
        </p:spPr>
      </p:cxnSp>
      <p:sp>
        <p:nvSpPr>
          <p:cNvPr id="2" name="Content Placeholder 1"/>
          <p:cNvSpPr>
            <a:spLocks noGrp="1"/>
          </p:cNvSpPr>
          <p:nvPr>
            <p:ph sz="quarter" idx="11"/>
          </p:nvPr>
        </p:nvSpPr>
        <p:spPr/>
        <p:txBody>
          <a:bodyPr/>
          <a:lstStyle/>
          <a:p>
            <a:r>
              <a:rPr lang="en-US" smtClean="0">
                <a:latin typeface="Arial"/>
              </a:rPr>
              <a:t>Metric status definitions and escalation process</a:t>
            </a:r>
            <a:endParaRPr lang="en-GB">
              <a:latin typeface="Arial"/>
            </a:endParaRPr>
          </a:p>
        </p:txBody>
      </p:sp>
      <p:sp>
        <p:nvSpPr>
          <p:cNvPr id="34"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eaLnBrk="1" hangingPunct="1">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1. Escalation level of breach dependent on breach severity and discretion of CRO</a:t>
            </a:r>
            <a:endParaRPr lang="en-GB" sz="800" dirty="0">
              <a:solidFill>
                <a:srgbClr val="000000"/>
              </a:solidFill>
              <a:latin typeface="Arial" panose="020B0604020202020204" pitchFamily="34" charset="0"/>
              <a:cs typeface="Arial" panose="020B0604020202020204" pitchFamily="34" charset="0"/>
              <a:sym typeface="+mn-lt"/>
            </a:endParaRPr>
          </a:p>
        </p:txBody>
      </p:sp>
    </p:spTree>
    <p:extLst>
      <p:ext uri="{BB962C8B-B14F-4D97-AF65-F5344CB8AC3E}">
        <p14:creationId xmlns:p14="http://schemas.microsoft.com/office/powerpoint/2010/main" val="10715345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50850" y="1463255"/>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smtClean="0">
                <a:ln>
                  <a:noFill/>
                </a:ln>
                <a:solidFill>
                  <a:srgbClr val="FF0000"/>
                </a:solidFill>
                <a:effectLst/>
                <a:uLnTx/>
                <a:uFillTx/>
                <a:latin typeface="Arial" charset="0"/>
                <a:ea typeface="ＭＳ Ｐゴシック"/>
              </a:rPr>
              <a:t>Risk taxonomy</a:t>
            </a:r>
            <a:endParaRPr kumimoji="0" lang="en-US" sz="1400" b="1" i="0" u="none" strike="noStrike" kern="1200" cap="none" spc="0" normalizeH="0" baseline="0" noProof="0" dirty="0">
              <a:ln>
                <a:noFill/>
              </a:ln>
              <a:solidFill>
                <a:srgbClr val="FF0000"/>
              </a:solidFill>
              <a:effectLst/>
              <a:uLnTx/>
              <a:uFillTx/>
              <a:latin typeface="Arial" charset="0"/>
              <a:ea typeface="ＭＳ Ｐゴシック"/>
            </a:endParaRPr>
          </a:p>
        </p:txBody>
      </p:sp>
      <p:sp>
        <p:nvSpPr>
          <p:cNvPr id="4" name="Rectangle 3"/>
          <p:cNvSpPr>
            <a:spLocks noChangeArrowheads="1"/>
          </p:cNvSpPr>
          <p:nvPr/>
        </p:nvSpPr>
        <p:spPr bwMode="gray">
          <a:xfrm>
            <a:off x="478836" y="1831624"/>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Capital adequacy</a:t>
            </a:r>
          </a:p>
        </p:txBody>
      </p:sp>
      <p:sp>
        <p:nvSpPr>
          <p:cNvPr id="5" name="Rectangle 13"/>
          <p:cNvSpPr>
            <a:spLocks noChangeArrowheads="1"/>
          </p:cNvSpPr>
          <p:nvPr/>
        </p:nvSpPr>
        <p:spPr bwMode="gray">
          <a:xfrm>
            <a:off x="1516803" y="2748733"/>
            <a:ext cx="1558214" cy="365760"/>
          </a:xfrm>
          <a:prstGeom prst="rect">
            <a:avLst/>
          </a:prstGeom>
          <a:solidFill>
            <a:srgbClr val="FFDDDD"/>
          </a:solidFill>
          <a:ln w="9525" algn="ctr">
            <a:solidFill>
              <a:srgbClr val="FF0000"/>
            </a:solidFill>
            <a:miter lim="800000"/>
            <a:headEnd/>
            <a:tailEnd/>
          </a:ln>
          <a:effectLst/>
          <a:extLst/>
        </p:spPr>
        <p:txBody>
          <a:bodyPr lIns="182880" tIns="36576" rIns="182880" bIns="36576" anchor="ctr"/>
          <a:lstStyle/>
          <a:p>
            <a:pPr algn="ctr">
              <a:tabLst>
                <a:tab pos="517525" algn="r"/>
              </a:tabLst>
            </a:pPr>
            <a:r>
              <a:rPr lang="en-US" altLang="zh-CN" sz="1000" dirty="0" smtClean="0">
                <a:solidFill>
                  <a:srgbClr val="000000"/>
                </a:solidFill>
                <a:ea typeface="SimSun" pitchFamily="2" charset="-122"/>
              </a:rPr>
              <a:t>Liquidity / funding risk</a:t>
            </a:r>
            <a:endParaRPr lang="en-US" altLang="zh-CN" sz="1000" dirty="0">
              <a:solidFill>
                <a:srgbClr val="000000"/>
              </a:solidFill>
              <a:ea typeface="SimSun" pitchFamily="2" charset="-122"/>
            </a:endParaRPr>
          </a:p>
        </p:txBody>
      </p:sp>
      <p:sp>
        <p:nvSpPr>
          <p:cNvPr id="6" name="Rectangle 13"/>
          <p:cNvSpPr>
            <a:spLocks noChangeArrowheads="1"/>
          </p:cNvSpPr>
          <p:nvPr/>
        </p:nvSpPr>
        <p:spPr bwMode="gray">
          <a:xfrm>
            <a:off x="1516803" y="3207288"/>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algn="ctr">
              <a:tabLst>
                <a:tab pos="517525" algn="r"/>
              </a:tabLst>
            </a:pPr>
            <a:r>
              <a:rPr lang="en-US" altLang="zh-CN" sz="1000" dirty="0" smtClean="0">
                <a:solidFill>
                  <a:srgbClr val="000000"/>
                </a:solidFill>
                <a:ea typeface="SimSun" pitchFamily="2" charset="-122"/>
              </a:rPr>
              <a:t>Interest rate risk</a:t>
            </a:r>
            <a:endParaRPr lang="en-US" altLang="zh-CN" sz="1000" dirty="0">
              <a:solidFill>
                <a:srgbClr val="000000"/>
              </a:solidFill>
              <a:ea typeface="SimSun" pitchFamily="2" charset="-122"/>
            </a:endParaRPr>
          </a:p>
        </p:txBody>
      </p:sp>
      <p:sp>
        <p:nvSpPr>
          <p:cNvPr id="7" name="Rectangle 13"/>
          <p:cNvSpPr>
            <a:spLocks noChangeArrowheads="1"/>
          </p:cNvSpPr>
          <p:nvPr/>
        </p:nvSpPr>
        <p:spPr bwMode="gray">
          <a:xfrm>
            <a:off x="1516803" y="2290178"/>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Residual value risk</a:t>
            </a:r>
          </a:p>
        </p:txBody>
      </p:sp>
      <p:sp>
        <p:nvSpPr>
          <p:cNvPr id="8" name="Rectangle 19"/>
          <p:cNvSpPr>
            <a:spLocks noChangeArrowheads="1"/>
          </p:cNvSpPr>
          <p:nvPr/>
        </p:nvSpPr>
        <p:spPr bwMode="gray">
          <a:xfrm>
            <a:off x="478838" y="4582953"/>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Operational risk</a:t>
            </a:r>
          </a:p>
        </p:txBody>
      </p:sp>
      <p:sp>
        <p:nvSpPr>
          <p:cNvPr id="9" name="Rectangle 20"/>
          <p:cNvSpPr>
            <a:spLocks noChangeArrowheads="1"/>
          </p:cNvSpPr>
          <p:nvPr/>
        </p:nvSpPr>
        <p:spPr bwMode="gray">
          <a:xfrm>
            <a:off x="486938" y="5500063"/>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Compliance and reputational risk</a:t>
            </a:r>
          </a:p>
        </p:txBody>
      </p:sp>
      <p:sp>
        <p:nvSpPr>
          <p:cNvPr id="10" name="Rectangle 20"/>
          <p:cNvSpPr>
            <a:spLocks noChangeArrowheads="1"/>
          </p:cNvSpPr>
          <p:nvPr/>
        </p:nvSpPr>
        <p:spPr bwMode="gray">
          <a:xfrm>
            <a:off x="478838" y="5041508"/>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lgn="ctr">
              <a:tabLst>
                <a:tab pos="517525" algn="r"/>
              </a:tabLst>
            </a:pPr>
            <a:r>
              <a:rPr lang="en-US" altLang="zh-CN" sz="1000" dirty="0" smtClean="0">
                <a:solidFill>
                  <a:srgbClr val="000000"/>
                </a:solidFill>
                <a:ea typeface="SimSun" pitchFamily="2" charset="-122"/>
              </a:rPr>
              <a:t>Model risk</a:t>
            </a:r>
            <a:endParaRPr lang="en-US" altLang="zh-CN" sz="1000" dirty="0">
              <a:solidFill>
                <a:srgbClr val="000000"/>
              </a:solidFill>
              <a:ea typeface="SimSun" pitchFamily="2" charset="-122"/>
            </a:endParaRPr>
          </a:p>
        </p:txBody>
      </p:sp>
      <p:sp>
        <p:nvSpPr>
          <p:cNvPr id="12" name="Oval 11"/>
          <p:cNvSpPr/>
          <p:nvPr/>
        </p:nvSpPr>
        <p:spPr bwMode="auto">
          <a:xfrm>
            <a:off x="363020" y="179791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a:t>
            </a:r>
          </a:p>
        </p:txBody>
      </p:sp>
      <p:sp>
        <p:nvSpPr>
          <p:cNvPr id="13" name="Oval 12"/>
          <p:cNvSpPr/>
          <p:nvPr/>
        </p:nvSpPr>
        <p:spPr bwMode="auto">
          <a:xfrm>
            <a:off x="1371495" y="3147425"/>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5</a:t>
            </a:r>
          </a:p>
        </p:txBody>
      </p:sp>
      <p:sp>
        <p:nvSpPr>
          <p:cNvPr id="15" name="Oval 14"/>
          <p:cNvSpPr/>
          <p:nvPr/>
        </p:nvSpPr>
        <p:spPr bwMode="auto">
          <a:xfrm>
            <a:off x="341628" y="4534435"/>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8</a:t>
            </a:r>
          </a:p>
        </p:txBody>
      </p:sp>
      <p:sp>
        <p:nvSpPr>
          <p:cNvPr id="16" name="Oval 15"/>
          <p:cNvSpPr/>
          <p:nvPr/>
        </p:nvSpPr>
        <p:spPr bwMode="auto">
          <a:xfrm>
            <a:off x="341628" y="498103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9</a:t>
            </a:r>
          </a:p>
        </p:txBody>
      </p:sp>
      <p:sp>
        <p:nvSpPr>
          <p:cNvPr id="17" name="Oval 16"/>
          <p:cNvSpPr/>
          <p:nvPr/>
        </p:nvSpPr>
        <p:spPr bwMode="auto">
          <a:xfrm>
            <a:off x="341628" y="543226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10</a:t>
            </a:r>
          </a:p>
        </p:txBody>
      </p:sp>
      <p:sp>
        <p:nvSpPr>
          <p:cNvPr id="18" name="Rectangle 13"/>
          <p:cNvSpPr>
            <a:spLocks noChangeArrowheads="1"/>
          </p:cNvSpPr>
          <p:nvPr/>
        </p:nvSpPr>
        <p:spPr bwMode="gray">
          <a:xfrm>
            <a:off x="1516803" y="1831623"/>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pPr>
            <a:r>
              <a:rPr lang="en-US" altLang="zh-CN" kern="0" dirty="0">
                <a:solidFill>
                  <a:srgbClr val="000000"/>
                </a:solidFill>
                <a:ea typeface="SimSun" pitchFamily="2" charset="-122"/>
              </a:rPr>
              <a:t>Credit risk</a:t>
            </a:r>
          </a:p>
        </p:txBody>
      </p:sp>
      <p:sp>
        <p:nvSpPr>
          <p:cNvPr id="19" name="Oval 18"/>
          <p:cNvSpPr/>
          <p:nvPr/>
        </p:nvSpPr>
        <p:spPr bwMode="auto">
          <a:xfrm>
            <a:off x="1371495" y="1786691"/>
            <a:ext cx="290610" cy="276726"/>
          </a:xfrm>
          <a:prstGeom prst="ellipse">
            <a:avLst/>
          </a:prstGeom>
          <a:solidFill>
            <a:schemeClr val="accent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2</a:t>
            </a:r>
          </a:p>
        </p:txBody>
      </p:sp>
      <p:sp>
        <p:nvSpPr>
          <p:cNvPr id="22" name="Oval 21"/>
          <p:cNvSpPr/>
          <p:nvPr/>
        </p:nvSpPr>
        <p:spPr bwMode="auto">
          <a:xfrm>
            <a:off x="1371495" y="2229434"/>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3</a:t>
            </a:r>
          </a:p>
        </p:txBody>
      </p:sp>
      <p:sp>
        <p:nvSpPr>
          <p:cNvPr id="23" name="Oval 22"/>
          <p:cNvSpPr/>
          <p:nvPr/>
        </p:nvSpPr>
        <p:spPr bwMode="auto">
          <a:xfrm>
            <a:off x="1371495" y="268445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4</a:t>
            </a:r>
          </a:p>
        </p:txBody>
      </p:sp>
      <p:graphicFrame>
        <p:nvGraphicFramePr>
          <p:cNvPr id="24" name="Table 23"/>
          <p:cNvGraphicFramePr>
            <a:graphicFrameLocks noGrp="1"/>
          </p:cNvGraphicFramePr>
          <p:nvPr>
            <p:extLst>
              <p:ext uri="{D42A27DB-BD31-4B8C-83A1-F6EECF244321}">
                <p14:modId xmlns:p14="http://schemas.microsoft.com/office/powerpoint/2010/main" val="2099432459"/>
              </p:ext>
            </p:extLst>
          </p:nvPr>
        </p:nvGraphicFramePr>
        <p:xfrm>
          <a:off x="3857625" y="1803051"/>
          <a:ext cx="5389562" cy="4529491"/>
        </p:xfrm>
        <a:graphic>
          <a:graphicData uri="http://schemas.openxmlformats.org/drawingml/2006/table">
            <a:tbl>
              <a:tblPr firstRow="1" bandRow="1"/>
              <a:tblGrid>
                <a:gridCol w="2694781"/>
                <a:gridCol w="1313505"/>
                <a:gridCol w="1381276"/>
              </a:tblGrid>
              <a:tr h="43505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100" b="0" dirty="0" smtClean="0">
                          <a:latin typeface="Arial" panose="020B0604020202020204" pitchFamily="34" charset="0"/>
                          <a:cs typeface="Arial" panose="020B0604020202020204" pitchFamily="34" charset="0"/>
                        </a:rPr>
                        <a:t>Excess Net Capital</a:t>
                      </a:r>
                      <a:endParaRPr lang="en-US" sz="1100" b="0" baseline="0" dirty="0" smtClean="0">
                        <a:solidFill>
                          <a:schemeClr val="tx1"/>
                        </a:solidFill>
                        <a:latin typeface="Arial" panose="020B0604020202020204" pitchFamily="34" charset="0"/>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baseline="0" dirty="0" smtClean="0">
                          <a:solidFill>
                            <a:schemeClr val="tx1"/>
                          </a:solidFill>
                          <a:latin typeface="Arial" panose="020B0604020202020204" pitchFamily="34" charset="0"/>
                          <a:cs typeface="Arial" panose="020B0604020202020204" pitchFamily="34" charset="0"/>
                        </a:rPr>
                        <a:t>PPNR Impairment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baseline="0" dirty="0" smtClean="0">
                          <a:solidFill>
                            <a:schemeClr val="tx1"/>
                          </a:solidFill>
                          <a:latin typeface="Arial" panose="020B0604020202020204" pitchFamily="34" charset="0"/>
                          <a:cs typeface="Arial" panose="020B0604020202020204" pitchFamily="34" charset="0"/>
                        </a:rPr>
                        <a:t>*Tier 1 Leverage 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baseline="0" dirty="0" smtClean="0">
                          <a:solidFill>
                            <a:schemeClr val="tx1"/>
                          </a:solidFill>
                          <a:latin typeface="Arial" panose="020B0604020202020204" pitchFamily="34" charset="0"/>
                          <a:cs typeface="Arial" panose="020B0604020202020204" pitchFamily="34" charset="0"/>
                        </a:rPr>
                        <a:t>Cost to Revenue Ratio</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kern="1200" baseline="0" dirty="0" smtClean="0">
                          <a:solidFill>
                            <a:schemeClr val="tx1"/>
                          </a:solidFill>
                          <a:latin typeface="Arial" panose="020B0604020202020204" pitchFamily="34" charset="0"/>
                          <a:ea typeface="ＭＳ Ｐゴシック"/>
                          <a:cs typeface="Arial" panose="020B0604020202020204" pitchFamily="34" charset="0"/>
                        </a:rPr>
                        <a:t>Highest one day amount of total non-DVP related to counterparty settling</a:t>
                      </a:r>
                      <a:endParaRPr lang="en-US" sz="1100" b="0" kern="1200" baseline="0" dirty="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1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residual value risk metrics included – SIS has no operating lease expenses</a:t>
                      </a:r>
                      <a:endParaRPr lang="en-US" sz="11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60596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lgn="l" defTabSz="457200" rtl="0" eaLnBrk="1" latinLnBrk="0" hangingPunct="1">
                        <a:buFont typeface="Arial" panose="020B0604020202020204" pitchFamily="34" charset="0"/>
                        <a:buChar char="•"/>
                      </a:pPr>
                      <a:r>
                        <a:rPr lang="en-US" sz="1100" b="0" i="0" kern="1200" dirty="0" smtClean="0">
                          <a:solidFill>
                            <a:schemeClr val="tx1"/>
                          </a:solidFill>
                          <a:latin typeface="Arial" panose="020B0604020202020204" pitchFamily="34" charset="0"/>
                          <a:ea typeface="+mn-ea"/>
                          <a:cs typeface="Arial" panose="020B0604020202020204" pitchFamily="34" charset="0"/>
                        </a:rPr>
                        <a:t>*Stressed Survival</a:t>
                      </a:r>
                      <a:r>
                        <a:rPr lang="en-US" sz="1100" b="0" i="0" kern="1200" baseline="0" dirty="0" smtClean="0">
                          <a:solidFill>
                            <a:schemeClr val="tx1"/>
                          </a:solidFill>
                          <a:latin typeface="Arial" panose="020B0604020202020204" pitchFamily="34" charset="0"/>
                          <a:ea typeface="+mn-ea"/>
                          <a:cs typeface="Arial" panose="020B0604020202020204" pitchFamily="34" charset="0"/>
                        </a:rPr>
                        <a:t> Period</a:t>
                      </a:r>
                    </a:p>
                    <a:p>
                      <a:pPr marL="119063" indent="-119063" algn="l" defTabSz="457200" rtl="0" eaLnBrk="1" latinLnBrk="0" hangingPunct="1">
                        <a:buFont typeface="Arial" panose="020B0604020202020204" pitchFamily="34" charset="0"/>
                        <a:buChar char="•"/>
                      </a:pPr>
                      <a:r>
                        <a:rPr lang="en-US" sz="1100" b="0" i="0" kern="1200" baseline="0" dirty="0" smtClean="0">
                          <a:solidFill>
                            <a:schemeClr val="tx1"/>
                          </a:solidFill>
                          <a:latin typeface="Arial" panose="020B0604020202020204" pitchFamily="34" charset="0"/>
                          <a:ea typeface="+mn-ea"/>
                          <a:cs typeface="Arial" panose="020B0604020202020204" pitchFamily="34" charset="0"/>
                        </a:rPr>
                        <a:t>Excess Margin Coverage of Customer Account</a:t>
                      </a:r>
                      <a:endParaRPr lang="en-US" sz="1100" b="0" i="0" kern="1200" baseline="0" dirty="0" smtClean="0">
                        <a:solidFill>
                          <a:schemeClr val="tx1"/>
                        </a:solidFill>
                        <a:latin typeface="Arial" panose="020B0604020202020204" pitchFamily="34" charset="0"/>
                        <a:ea typeface="ＭＳ Ｐゴシック"/>
                        <a:cs typeface="Arial" panose="020B0604020202020204" pitchFamily="34" charset="0"/>
                      </a:endParaRPr>
                    </a:p>
                    <a:p>
                      <a:pPr marL="119063" indent="-119063" algn="l" defTabSz="457200" rtl="0" eaLnBrk="1" latinLnBrk="0" hangingPunct="1">
                        <a:buFont typeface="Arial" panose="020B0604020202020204" pitchFamily="34" charset="0"/>
                        <a:buChar char="•"/>
                      </a:pP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Excess Margin Coverage of House Account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 interest rate risk metrics included  - assessed via </a:t>
                      </a:r>
                      <a:r>
                        <a:rPr lang="en-US" sz="11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qualitative statements</a:t>
                      </a:r>
                      <a:endParaRPr lang="en-US" sz="11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5888" marR="0" lvl="1" indent="-115888"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i="0" kern="1200" dirty="0" smtClean="0">
                          <a:solidFill>
                            <a:schemeClr val="tx1"/>
                          </a:solidFill>
                          <a:latin typeface="Arial" panose="020B0604020202020204" pitchFamily="34" charset="0"/>
                          <a:ea typeface="ＭＳ Ｐゴシック"/>
                          <a:cs typeface="Arial" panose="020B0604020202020204" pitchFamily="34" charset="0"/>
                        </a:rPr>
                        <a:t>Mark-to-Market</a:t>
                      </a: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 Value at Risk (VaR)</a:t>
                      </a:r>
                      <a:endParaRPr lang="en-US" sz="11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314">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1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1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0596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100" dirty="0" smtClean="0">
                          <a:latin typeface="Arial" panose="020B0604020202020204" pitchFamily="34" charset="0"/>
                          <a:cs typeface="Arial" panose="020B0604020202020204" pitchFamily="34" charset="0"/>
                        </a:rPr>
                        <a:t>*Gross Op.</a:t>
                      </a:r>
                      <a:r>
                        <a:rPr lang="en-US" sz="1100" baseline="0" dirty="0" smtClean="0">
                          <a:latin typeface="Arial" panose="020B0604020202020204" pitchFamily="34" charset="0"/>
                          <a:cs typeface="Arial" panose="020B0604020202020204" pitchFamily="34" charset="0"/>
                        </a:rPr>
                        <a:t> Risk </a:t>
                      </a:r>
                      <a:r>
                        <a:rPr lang="en-US" sz="1100" dirty="0" smtClean="0">
                          <a:latin typeface="Arial" panose="020B0604020202020204" pitchFamily="34" charset="0"/>
                          <a:cs typeface="Arial" panose="020B0604020202020204" pitchFamily="34" charset="0"/>
                        </a:rPr>
                        <a:t>Losses</a:t>
                      </a:r>
                      <a:r>
                        <a:rPr lang="en-US" sz="1100" baseline="0" dirty="0" smtClean="0">
                          <a:latin typeface="Arial" panose="020B0604020202020204" pitchFamily="34" charset="0"/>
                          <a:cs typeface="Arial" panose="020B0604020202020204" pitchFamily="34" charset="0"/>
                        </a:rPr>
                        <a:t> / Gross Margin</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aseline="0" dirty="0" smtClean="0">
                          <a:latin typeface="Arial" panose="020B0604020202020204" pitchFamily="34" charset="0"/>
                          <a:cs typeface="Arial" panose="020B0604020202020204" pitchFamily="34" charset="0"/>
                        </a:rPr>
                        <a:t>Material Operational Risk Events</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0" i="0" u="none" strike="noStrike" kern="1200" dirty="0" smtClean="0">
                          <a:solidFill>
                            <a:schemeClr val="tx1"/>
                          </a:solidFill>
                          <a:effectLst/>
                          <a:latin typeface="Arial"/>
                          <a:ea typeface="ＭＳ Ｐゴシック"/>
                          <a:cs typeface="ＭＳ Ｐゴシック"/>
                        </a:rPr>
                        <a:t>Peak amount of</a:t>
                      </a:r>
                      <a:r>
                        <a:rPr lang="en-US" sz="1100" b="0" i="0" u="none" strike="noStrike" kern="1200" baseline="0" dirty="0" smtClean="0">
                          <a:solidFill>
                            <a:schemeClr val="tx1"/>
                          </a:solidFill>
                          <a:effectLst/>
                          <a:latin typeface="Arial"/>
                          <a:ea typeface="ＭＳ Ｐゴシック"/>
                          <a:cs typeface="ＭＳ Ｐゴシック"/>
                        </a:rPr>
                        <a:t> </a:t>
                      </a:r>
                      <a:r>
                        <a:rPr lang="en-US" sz="1100" b="0" i="0" u="none" strike="noStrike" kern="1200" dirty="0" smtClean="0">
                          <a:solidFill>
                            <a:schemeClr val="tx1"/>
                          </a:solidFill>
                          <a:effectLst/>
                          <a:latin typeface="Arial"/>
                          <a:ea typeface="ＭＳ Ｐゴシック"/>
                          <a:cs typeface="ＭＳ Ｐゴシック"/>
                        </a:rPr>
                        <a:t>failed trades (% of core</a:t>
                      </a:r>
                      <a:r>
                        <a:rPr lang="en-US" sz="1100" b="0" i="0" u="none" strike="noStrike" kern="1200" baseline="0" dirty="0" smtClean="0">
                          <a:solidFill>
                            <a:schemeClr val="tx1"/>
                          </a:solidFill>
                          <a:effectLst/>
                          <a:latin typeface="Arial"/>
                          <a:ea typeface="ＭＳ Ｐゴシック"/>
                          <a:cs typeface="ＭＳ Ｐゴシック"/>
                        </a:rPr>
                        <a:t> </a:t>
                      </a:r>
                      <a:r>
                        <a:rPr lang="en-US" sz="1100" b="0" i="0" u="none" strike="noStrike" kern="1200" dirty="0" smtClean="0">
                          <a:solidFill>
                            <a:schemeClr val="tx1"/>
                          </a:solidFill>
                          <a:effectLst/>
                          <a:latin typeface="Arial"/>
                          <a:ea typeface="ＭＳ Ｐゴシック"/>
                          <a:cs typeface="ＭＳ Ｐゴシック"/>
                        </a:rPr>
                        <a:t>equity)</a:t>
                      </a:r>
                      <a:endParaRPr lang="en-US" sz="1100" b="0" i="0" u="none" strike="noStrike" kern="1200" dirty="0">
                        <a:solidFill>
                          <a:schemeClr val="tx1"/>
                        </a:solidFill>
                        <a:effectLst/>
                        <a:latin typeface="Arial"/>
                        <a:ea typeface="ＭＳ Ｐゴシック"/>
                        <a:cs typeface="ＭＳ Ｐゴシック"/>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u="none" strike="noStrike" dirty="0" smtClean="0">
                          <a:effectLst/>
                          <a:latin typeface="Arial" panose="020B0604020202020204" pitchFamily="34" charset="0"/>
                          <a:cs typeface="Arial" panose="020B0604020202020204" pitchFamily="34" charset="0"/>
                        </a:rPr>
                        <a:t>Legacy Tier 1 Models In Production w/o Appropriate Approval</a:t>
                      </a:r>
                      <a:r>
                        <a:rPr lang="en-US" sz="1100" b="0" i="0" kern="1200" baseline="0" dirty="0" smtClean="0">
                          <a:solidFill>
                            <a:schemeClr val="tx1"/>
                          </a:solidFill>
                          <a:latin typeface="Arial" panose="020B0604020202020204" pitchFamily="34" charset="0"/>
                          <a:ea typeface="+mn-ea"/>
                          <a:cs typeface="Arial" panose="020B0604020202020204" pitchFamily="34" charset="0"/>
                        </a:rPr>
                        <a:t> </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u="none" strike="noStrike" kern="1200" dirty="0" smtClean="0">
                          <a:solidFill>
                            <a:schemeClr val="tx1"/>
                          </a:solidFill>
                          <a:effectLst/>
                          <a:latin typeface="Arial" panose="020B0604020202020204" pitchFamily="34" charset="0"/>
                          <a:ea typeface="ＭＳ Ｐゴシック"/>
                          <a:cs typeface="Arial" panose="020B0604020202020204" pitchFamily="34" charset="0"/>
                        </a:rPr>
                        <a:t>Open MRIAs and other equivalent matters requiring immediate attention</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60314">
                <a:tc gridSpan="3">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1" kern="1200" baseline="0" dirty="0" smtClean="0">
                          <a:solidFill>
                            <a:schemeClr val="bg1">
                              <a:lumMod val="50000"/>
                            </a:schemeClr>
                          </a:solidFill>
                          <a:latin typeface="Arial" panose="020B0604020202020204" pitchFamily="34" charset="0"/>
                          <a:ea typeface="+mn-ea"/>
                          <a:cs typeface="Arial" panose="020B0604020202020204" pitchFamily="34" charset="0"/>
                        </a:rPr>
                        <a:t>No fiduciary risk metrics included – BSI Miami only</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5" name="Text Placeholder 2"/>
          <p:cNvSpPr txBox="1">
            <a:spLocks/>
          </p:cNvSpPr>
          <p:nvPr/>
        </p:nvSpPr>
        <p:spPr bwMode="auto">
          <a:xfrm>
            <a:off x="3857625" y="1463255"/>
            <a:ext cx="5389562"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smtClean="0">
                <a:ln>
                  <a:noFill/>
                </a:ln>
                <a:solidFill>
                  <a:srgbClr val="FF0000"/>
                </a:solidFill>
                <a:effectLst/>
                <a:uLnTx/>
                <a:uFillTx/>
                <a:latin typeface="Arial" charset="0"/>
                <a:ea typeface="ＭＳ Ｐゴシック"/>
              </a:rPr>
              <a:t>Metrics in the SIS RAS</a:t>
            </a:r>
            <a:endParaRPr kumimoji="0" lang="en-US" sz="1400" b="1" i="0" u="none" strike="noStrike" kern="1200" cap="none" spc="0" normalizeH="0" baseline="0" noProof="0" dirty="0">
              <a:ln>
                <a:noFill/>
              </a:ln>
              <a:solidFill>
                <a:srgbClr val="FF0000"/>
              </a:solidFill>
              <a:effectLst/>
              <a:uLnTx/>
              <a:uFillTx/>
              <a:latin typeface="Arial" charset="0"/>
              <a:ea typeface="ＭＳ Ｐゴシック"/>
            </a:endParaRPr>
          </a:p>
        </p:txBody>
      </p:sp>
      <p:sp>
        <p:nvSpPr>
          <p:cNvPr id="26" name="Rectangle 13"/>
          <p:cNvSpPr>
            <a:spLocks noChangeArrowheads="1"/>
          </p:cNvSpPr>
          <p:nvPr/>
        </p:nvSpPr>
        <p:spPr bwMode="gray">
          <a:xfrm>
            <a:off x="1516803" y="4124398"/>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Strategic risk</a:t>
            </a:r>
          </a:p>
        </p:txBody>
      </p:sp>
      <p:sp>
        <p:nvSpPr>
          <p:cNvPr id="27" name="Oval 26"/>
          <p:cNvSpPr/>
          <p:nvPr/>
        </p:nvSpPr>
        <p:spPr bwMode="auto">
          <a:xfrm>
            <a:off x="1371495" y="406541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7</a:t>
            </a:r>
          </a:p>
        </p:txBody>
      </p:sp>
      <p:sp>
        <p:nvSpPr>
          <p:cNvPr id="28" name="Oval 27"/>
          <p:cNvSpPr/>
          <p:nvPr/>
        </p:nvSpPr>
        <p:spPr bwMode="auto">
          <a:xfrm>
            <a:off x="3549297" y="1887051"/>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a:t>
            </a:r>
          </a:p>
        </p:txBody>
      </p:sp>
      <p:sp>
        <p:nvSpPr>
          <p:cNvPr id="29" name="Oval 28"/>
          <p:cNvSpPr/>
          <p:nvPr/>
        </p:nvSpPr>
        <p:spPr bwMode="auto">
          <a:xfrm>
            <a:off x="3549297" y="2287018"/>
            <a:ext cx="274320" cy="276726"/>
          </a:xfrm>
          <a:prstGeom prst="ellipse">
            <a:avLst/>
          </a:prstGeom>
          <a:solidFill>
            <a:schemeClr val="accent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2</a:t>
            </a:r>
          </a:p>
        </p:txBody>
      </p:sp>
      <p:sp>
        <p:nvSpPr>
          <p:cNvPr id="30" name="Oval 29"/>
          <p:cNvSpPr/>
          <p:nvPr/>
        </p:nvSpPr>
        <p:spPr bwMode="auto">
          <a:xfrm>
            <a:off x="3549297" y="2655086"/>
            <a:ext cx="27432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3</a:t>
            </a:r>
          </a:p>
        </p:txBody>
      </p:sp>
      <p:sp>
        <p:nvSpPr>
          <p:cNvPr id="31" name="Oval 30"/>
          <p:cNvSpPr/>
          <p:nvPr/>
        </p:nvSpPr>
        <p:spPr bwMode="auto">
          <a:xfrm>
            <a:off x="3549297" y="3150750"/>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4</a:t>
            </a:r>
          </a:p>
        </p:txBody>
      </p:sp>
      <p:sp>
        <p:nvSpPr>
          <p:cNvPr id="32" name="Oval 31"/>
          <p:cNvSpPr/>
          <p:nvPr/>
        </p:nvSpPr>
        <p:spPr bwMode="auto">
          <a:xfrm>
            <a:off x="3549297" y="3609993"/>
            <a:ext cx="27432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5</a:t>
            </a:r>
          </a:p>
        </p:txBody>
      </p:sp>
      <p:sp>
        <p:nvSpPr>
          <p:cNvPr id="34" name="Oval 33"/>
          <p:cNvSpPr/>
          <p:nvPr/>
        </p:nvSpPr>
        <p:spPr bwMode="auto">
          <a:xfrm>
            <a:off x="3549297" y="4329385"/>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7</a:t>
            </a:r>
          </a:p>
        </p:txBody>
      </p:sp>
      <p:sp>
        <p:nvSpPr>
          <p:cNvPr id="35" name="Oval 34"/>
          <p:cNvSpPr/>
          <p:nvPr/>
        </p:nvSpPr>
        <p:spPr bwMode="auto">
          <a:xfrm>
            <a:off x="3549297" y="4814416"/>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8</a:t>
            </a:r>
          </a:p>
        </p:txBody>
      </p:sp>
      <p:sp>
        <p:nvSpPr>
          <p:cNvPr id="36" name="Oval 35"/>
          <p:cNvSpPr/>
          <p:nvPr/>
        </p:nvSpPr>
        <p:spPr bwMode="auto">
          <a:xfrm>
            <a:off x="3549297" y="5277207"/>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9</a:t>
            </a:r>
          </a:p>
        </p:txBody>
      </p:sp>
      <p:sp>
        <p:nvSpPr>
          <p:cNvPr id="37" name="Oval 36"/>
          <p:cNvSpPr/>
          <p:nvPr/>
        </p:nvSpPr>
        <p:spPr bwMode="auto">
          <a:xfrm>
            <a:off x="3549297" y="5636191"/>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10</a:t>
            </a:r>
          </a:p>
        </p:txBody>
      </p:sp>
      <p:sp>
        <p:nvSpPr>
          <p:cNvPr id="41" name="Rectangle 20"/>
          <p:cNvSpPr>
            <a:spLocks noChangeArrowheads="1"/>
          </p:cNvSpPr>
          <p:nvPr/>
        </p:nvSpPr>
        <p:spPr bwMode="gray">
          <a:xfrm>
            <a:off x="483032" y="5958615"/>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marL="0" marR="0" lvl="0" indent="0" algn="ctr" defTabSz="914400" eaLnBrk="1" fontAlgn="auto" latinLnBrk="0" hangingPunct="1">
              <a:lnSpc>
                <a:spcPct val="100000"/>
              </a:lnSpc>
              <a:spcBef>
                <a:spcPts val="0"/>
              </a:spcBef>
              <a:spcAft>
                <a:spcPts val="0"/>
              </a:spcAft>
              <a:buClrTx/>
              <a:buSzTx/>
              <a:buFontTx/>
              <a:buNone/>
              <a:tabLst>
                <a:tab pos="517525" algn="r"/>
              </a:tabLst>
              <a:defRPr/>
            </a:pPr>
            <a:r>
              <a:rPr kumimoji="0" lang="en-US" altLang="zh-CN" sz="1000" b="0" i="0" u="none" strike="noStrike" kern="0" cap="none" spc="0" normalizeH="0" baseline="0" noProof="0" dirty="0" smtClean="0">
                <a:ln>
                  <a:noFill/>
                </a:ln>
                <a:solidFill>
                  <a:srgbClr val="000000"/>
                </a:solidFill>
                <a:effectLst/>
                <a:uLnTx/>
                <a:uFillTx/>
                <a:ea typeface="SimSun" pitchFamily="2" charset="-122"/>
              </a:rPr>
              <a:t>Fiduciary risk</a:t>
            </a:r>
          </a:p>
        </p:txBody>
      </p:sp>
      <p:sp>
        <p:nvSpPr>
          <p:cNvPr id="42" name="Oval 41"/>
          <p:cNvSpPr/>
          <p:nvPr/>
        </p:nvSpPr>
        <p:spPr bwMode="auto">
          <a:xfrm>
            <a:off x="337728" y="5891015"/>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11</a:t>
            </a:r>
          </a:p>
        </p:txBody>
      </p:sp>
      <p:sp>
        <p:nvSpPr>
          <p:cNvPr id="43" name="Oval 42"/>
          <p:cNvSpPr/>
          <p:nvPr/>
        </p:nvSpPr>
        <p:spPr bwMode="auto">
          <a:xfrm>
            <a:off x="3549297" y="5993052"/>
            <a:ext cx="27432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11</a:t>
            </a:r>
          </a:p>
        </p:txBody>
      </p:sp>
      <p:sp>
        <p:nvSpPr>
          <p:cNvPr id="40" name="Rectangle 13"/>
          <p:cNvSpPr>
            <a:spLocks noChangeArrowheads="1"/>
          </p:cNvSpPr>
          <p:nvPr/>
        </p:nvSpPr>
        <p:spPr bwMode="gray">
          <a:xfrm>
            <a:off x="1516803" y="3665843"/>
            <a:ext cx="1558214" cy="365760"/>
          </a:xfrm>
          <a:prstGeom prst="rect">
            <a:avLst/>
          </a:prstGeom>
          <a:solidFill>
            <a:srgbClr val="FFDDDD"/>
          </a:solidFill>
          <a:ln w="9525" algn="ctr">
            <a:solidFill>
              <a:srgbClr val="FF0000"/>
            </a:solidFill>
            <a:miter lim="800000"/>
            <a:headEnd/>
            <a:tailEnd/>
          </a:ln>
          <a:effectLst/>
          <a:extLst/>
        </p:spPr>
        <p:txBody>
          <a:bodyPr lIns="91440" tIns="36576" rIns="91440" bIns="36576" anchor="ctr"/>
          <a:lstStyle/>
          <a:p>
            <a:pPr algn="ctr">
              <a:tabLst>
                <a:tab pos="517525" algn="r"/>
              </a:tabLst>
            </a:pPr>
            <a:r>
              <a:rPr lang="en-US" altLang="zh-CN" sz="1000" dirty="0" smtClean="0">
                <a:solidFill>
                  <a:srgbClr val="000000"/>
                </a:solidFill>
                <a:ea typeface="SimSun" pitchFamily="2" charset="-122"/>
              </a:rPr>
              <a:t>Mark-to-market </a:t>
            </a:r>
          </a:p>
          <a:p>
            <a:pPr algn="ctr">
              <a:tabLst>
                <a:tab pos="517525" algn="r"/>
              </a:tabLst>
            </a:pPr>
            <a:r>
              <a:rPr lang="en-US" altLang="zh-CN" sz="1000" dirty="0" smtClean="0">
                <a:solidFill>
                  <a:srgbClr val="000000"/>
                </a:solidFill>
                <a:ea typeface="SimSun" pitchFamily="2" charset="-122"/>
              </a:rPr>
              <a:t>portfolio risk</a:t>
            </a:r>
            <a:endParaRPr lang="en-US" altLang="zh-CN" sz="1000" dirty="0">
              <a:solidFill>
                <a:srgbClr val="000000"/>
              </a:solidFill>
              <a:ea typeface="SimSun" pitchFamily="2" charset="-122"/>
            </a:endParaRPr>
          </a:p>
        </p:txBody>
      </p:sp>
      <p:sp>
        <p:nvSpPr>
          <p:cNvPr id="44" name="Oval 43"/>
          <p:cNvSpPr/>
          <p:nvPr/>
        </p:nvSpPr>
        <p:spPr bwMode="auto">
          <a:xfrm>
            <a:off x="1371495" y="361039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6</a:t>
            </a:r>
          </a:p>
        </p:txBody>
      </p:sp>
      <p:sp>
        <p:nvSpPr>
          <p:cNvPr id="47" name="Oval 46"/>
          <p:cNvSpPr/>
          <p:nvPr/>
        </p:nvSpPr>
        <p:spPr bwMode="auto">
          <a:xfrm>
            <a:off x="3549297" y="3982583"/>
            <a:ext cx="27432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smtClean="0">
                <a:ln>
                  <a:noFill/>
                </a:ln>
                <a:solidFill>
                  <a:srgbClr val="FFFFFF"/>
                </a:solidFill>
                <a:effectLst/>
                <a:uLnTx/>
                <a:uFillTx/>
                <a:ea typeface="ＭＳ Ｐゴシック" pitchFamily="-112" charset="-128"/>
                <a:cs typeface="ＭＳ Ｐゴシック" pitchFamily="-112" charset="-128"/>
              </a:rPr>
              <a:t>6</a:t>
            </a:r>
          </a:p>
        </p:txBody>
      </p:sp>
      <p:sp>
        <p:nvSpPr>
          <p:cNvPr id="2" name="Content Placeholder 1"/>
          <p:cNvSpPr>
            <a:spLocks noGrp="1"/>
          </p:cNvSpPr>
          <p:nvPr>
            <p:ph sz="quarter" idx="11"/>
          </p:nvPr>
        </p:nvSpPr>
        <p:spPr/>
        <p:txBody>
          <a:bodyPr/>
          <a:lstStyle/>
          <a:p>
            <a:r>
              <a:rPr lang="en-US" smtClean="0">
                <a:latin typeface="Arial"/>
              </a:rPr>
              <a:t>Risk taxonomy and applied metrics</a:t>
            </a:r>
            <a:endParaRPr lang="en-GB">
              <a:latin typeface="Arial"/>
            </a:endParaRPr>
          </a:p>
        </p:txBody>
      </p:sp>
      <p:cxnSp>
        <p:nvCxnSpPr>
          <p:cNvPr id="46" name="Straight Connector 45"/>
          <p:cNvCxnSpPr/>
          <p:nvPr/>
        </p:nvCxnSpPr>
        <p:spPr>
          <a:xfrm>
            <a:off x="3312157" y="1463504"/>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5574612" y="1211888"/>
            <a:ext cx="3679212" cy="224677"/>
          </a:xfrm>
          <a:prstGeom prst="rect">
            <a:avLst/>
          </a:prstGeom>
          <a:noFill/>
        </p:spPr>
        <p:txBody>
          <a:bodyPr wrap="none" rtlCol="0">
            <a:spAutoFit/>
          </a:bodyPr>
          <a:lstStyle/>
          <a:p>
            <a:pPr algn="ctr" eaLnBrk="1" hangingPunct="1">
              <a:lnSpc>
                <a:spcPct val="86000"/>
              </a:lnSpc>
            </a:pPr>
            <a:r>
              <a:rPr lang="en-US" sz="1000" dirty="0" smtClean="0">
                <a:solidFill>
                  <a:srgbClr val="000000"/>
                </a:solidFill>
                <a:ea typeface="ＭＳ Ｐゴシック"/>
              </a:rPr>
              <a:t>* Equivalent SHUSA metric reported in Santander Group RAS</a:t>
            </a:r>
            <a:endParaRPr lang="en-US" sz="1000" dirty="0">
              <a:solidFill>
                <a:srgbClr val="000000"/>
              </a:solidFill>
              <a:ea typeface="ＭＳ Ｐゴシック"/>
            </a:endParaRPr>
          </a:p>
        </p:txBody>
      </p:sp>
    </p:spTree>
    <p:extLst>
      <p:ext uri="{BB962C8B-B14F-4D97-AF65-F5344CB8AC3E}">
        <p14:creationId xmlns:p14="http://schemas.microsoft.com/office/powerpoint/2010/main" val="18495193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96" y="1466458"/>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smtClean="0">
                <a:ln>
                  <a:noFill/>
                </a:ln>
                <a:solidFill>
                  <a:srgbClr val="FF0000"/>
                </a:solidFill>
                <a:effectLst/>
                <a:uLnTx/>
                <a:uFillTx/>
                <a:latin typeface="Arial" charset="0"/>
                <a:ea typeface="ＭＳ Ｐゴシック"/>
              </a:rPr>
              <a:t>Limit calibration process</a:t>
            </a:r>
            <a:endParaRPr kumimoji="0" lang="en-US" sz="1400" b="1" i="0" u="none" strike="noStrike" kern="1200" cap="none" spc="0" normalizeH="0" baseline="0" noProof="0" dirty="0">
              <a:ln>
                <a:noFill/>
              </a:ln>
              <a:solidFill>
                <a:srgbClr val="FF0000"/>
              </a:solidFill>
              <a:effectLst/>
              <a:uLnTx/>
              <a:uFillTx/>
              <a:latin typeface="Arial" charset="0"/>
              <a:ea typeface="ＭＳ Ｐゴシック"/>
            </a:endParaRPr>
          </a:p>
        </p:txBody>
      </p:sp>
      <p:sp>
        <p:nvSpPr>
          <p:cNvPr id="25" name="Text Placeholder 2"/>
          <p:cNvSpPr txBox="1">
            <a:spLocks/>
          </p:cNvSpPr>
          <p:nvPr/>
        </p:nvSpPr>
        <p:spPr bwMode="auto">
          <a:xfrm>
            <a:off x="3332116" y="1466458"/>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400" dirty="0" smtClean="0">
                <a:latin typeface="Arial" charset="0"/>
                <a:ea typeface="ＭＳ Ｐゴシック"/>
              </a:rPr>
              <a:t>Anchor calibration approaches</a:t>
            </a:r>
            <a:endParaRPr kumimoji="0" lang="en-US" sz="1400" b="1" i="0" u="none" strike="noStrike" kern="1200" cap="none" spc="0" normalizeH="0" baseline="0" noProof="0" dirty="0">
              <a:ln>
                <a:noFill/>
              </a:ln>
              <a:solidFill>
                <a:srgbClr val="FF0000"/>
              </a:solidFill>
              <a:effectLst/>
              <a:uLnTx/>
              <a:uFillTx/>
              <a:latin typeface="Arial" charset="0"/>
              <a:ea typeface="ＭＳ Ｐゴシック"/>
            </a:endParaRPr>
          </a:p>
        </p:txBody>
      </p:sp>
      <p:sp>
        <p:nvSpPr>
          <p:cNvPr id="2" name="Content Placeholder 1"/>
          <p:cNvSpPr>
            <a:spLocks noGrp="1"/>
          </p:cNvSpPr>
          <p:nvPr>
            <p:ph sz="quarter" idx="11"/>
          </p:nvPr>
        </p:nvSpPr>
        <p:spPr/>
        <p:txBody>
          <a:bodyPr/>
          <a:lstStyle/>
          <a:p>
            <a:r>
              <a:rPr lang="en-US" dirty="0"/>
              <a:t>RAS </a:t>
            </a:r>
            <a:r>
              <a:rPr lang="en-US" dirty="0" smtClean="0"/>
              <a:t>metric anchor calibration </a:t>
            </a:r>
            <a:r>
              <a:rPr lang="en-US" dirty="0"/>
              <a:t>approach</a:t>
            </a:r>
            <a:endParaRPr lang="en-US" b="0" dirty="0">
              <a:solidFill>
                <a:schemeClr val="accent1"/>
              </a:solidFill>
            </a:endParaRPr>
          </a:p>
        </p:txBody>
      </p:sp>
      <p:graphicFrame>
        <p:nvGraphicFramePr>
          <p:cNvPr id="45" name="Table 44"/>
          <p:cNvGraphicFramePr>
            <a:graphicFrameLocks noGrp="1"/>
          </p:cNvGraphicFramePr>
          <p:nvPr>
            <p:extLst>
              <p:ext uri="{D42A27DB-BD31-4B8C-83A1-F6EECF244321}">
                <p14:modId xmlns:p14="http://schemas.microsoft.com/office/powerpoint/2010/main" val="2613627197"/>
              </p:ext>
            </p:extLst>
          </p:nvPr>
        </p:nvGraphicFramePr>
        <p:xfrm>
          <a:off x="3332117" y="1842428"/>
          <a:ext cx="5915083" cy="3989131"/>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 </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risk taxonomy</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buFont typeface="Arial" panose="020B0604020202020204" pitchFamily="34" charset="0"/>
                        <a:buChar char="•"/>
                      </a:pPr>
                      <a:r>
                        <a:rPr lang="en-US" sz="1200" baseline="0" dirty="0" smtClean="0">
                          <a:latin typeface="Arial" panose="020B0604020202020204" pitchFamily="34" charset="0"/>
                          <a:cs typeface="Arial" panose="020B0604020202020204" pitchFamily="34" charset="0"/>
                        </a:rPr>
                        <a:t>Stressed Survival Period</a:t>
                      </a:r>
                    </a:p>
                    <a:p>
                      <a:pPr marL="119063" lvl="0" indent="-119063">
                        <a:buFont typeface="Arial" panose="020B0604020202020204" pitchFamily="34" charset="0"/>
                        <a:buChar char="•"/>
                      </a:pPr>
                      <a:r>
                        <a:rPr lang="en-US" sz="1200" baseline="0" dirty="0" smtClean="0">
                          <a:latin typeface="Arial" panose="020B0604020202020204" pitchFamily="34" charset="0"/>
                          <a:cs typeface="Arial" panose="020B0604020202020204" pitchFamily="34" charset="0"/>
                        </a:rPr>
                        <a:t>Mark-to-market VaR</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Open MRIAs and other equivalent matters </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u="none" strike="noStrike" dirty="0" smtClean="0">
                          <a:effectLst/>
                          <a:latin typeface="Arial" panose="020B0604020202020204" pitchFamily="34" charset="0"/>
                          <a:cs typeface="Arial" panose="020B0604020202020204" pitchFamily="34" charset="0"/>
                        </a:rPr>
                        <a:t>Legacy Tier 1 Models In Prod. w/o Appropriate Approval</a:t>
                      </a:r>
                      <a:r>
                        <a:rPr lang="en-US" sz="1200" b="0" i="0" kern="1200" baseline="0" dirty="0" smtClean="0">
                          <a:solidFill>
                            <a:schemeClr val="tx1"/>
                          </a:solidFill>
                          <a:latin typeface="Arial" panose="020B0604020202020204" pitchFamily="34" charset="0"/>
                          <a:ea typeface="+mn-ea"/>
                          <a:cs typeface="Arial" panose="020B0604020202020204" pitchFamily="34" charset="0"/>
                        </a:rPr>
                        <a:t> </a:t>
                      </a:r>
                      <a:endParaRPr lang="en-US" sz="120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PPNR impairment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indent="-119063">
                        <a:buFont typeface="Arial" panose="020B0604020202020204" pitchFamily="34" charset="0"/>
                        <a:buChar char="•"/>
                      </a:pPr>
                      <a:r>
                        <a:rPr lang="en-US" sz="1200" dirty="0" smtClean="0">
                          <a:latin typeface="Arial" panose="020B0604020202020204" pitchFamily="34" charset="0"/>
                          <a:cs typeface="Arial" panose="020B0604020202020204" pitchFamily="34" charset="0"/>
                        </a:rPr>
                        <a:t>Gross Op.</a:t>
                      </a:r>
                      <a:r>
                        <a:rPr lang="en-US" sz="1200" baseline="0" dirty="0" smtClean="0">
                          <a:latin typeface="Arial" panose="020B0604020202020204" pitchFamily="34" charset="0"/>
                          <a:cs typeface="Arial" panose="020B0604020202020204" pitchFamily="34" charset="0"/>
                        </a:rPr>
                        <a:t> Risk </a:t>
                      </a:r>
                      <a:r>
                        <a:rPr lang="en-US" sz="1200" dirty="0" smtClean="0">
                          <a:latin typeface="Arial" panose="020B0604020202020204" pitchFamily="34" charset="0"/>
                          <a:cs typeface="Arial" panose="020B0604020202020204" pitchFamily="34" charset="0"/>
                        </a:rPr>
                        <a:t>Losses</a:t>
                      </a:r>
                      <a:r>
                        <a:rPr lang="en-US" sz="1200" baseline="0" dirty="0" smtClean="0">
                          <a:latin typeface="Arial" panose="020B0604020202020204" pitchFamily="34" charset="0"/>
                          <a:cs typeface="Arial" panose="020B0604020202020204" pitchFamily="34" charset="0"/>
                        </a:rPr>
                        <a:t> / Gross Margin</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smtClean="0">
                          <a:latin typeface="Arial" panose="020B0604020202020204" pitchFamily="34" charset="0"/>
                          <a:cs typeface="Arial" panose="020B0604020202020204" pitchFamily="34" charset="0"/>
                        </a:rPr>
                        <a:t>Material Operational Risk Events</a:t>
                      </a:r>
                      <a:endParaRPr lang="en-US" sz="1200" dirty="0" smtClean="0">
                        <a:latin typeface="Arial" panose="020B0604020202020204" pitchFamily="34" charset="0"/>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Excess Net</a:t>
                      </a:r>
                      <a:r>
                        <a:rPr lang="en-US" sz="1200" kern="1200" baseline="0" dirty="0" smtClean="0">
                          <a:solidFill>
                            <a:schemeClr val="tx1"/>
                          </a:solidFill>
                          <a:latin typeface="Arial" panose="020B0604020202020204" pitchFamily="34" charset="0"/>
                          <a:ea typeface="+mn-ea"/>
                          <a:cs typeface="Arial" panose="020B0604020202020204" pitchFamily="34" charset="0"/>
                        </a:rPr>
                        <a:t> Capital</a:t>
                      </a:r>
                      <a:endParaRPr lang="en-US" sz="120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algn="ctr" eaLnBrk="0" hangingPunct="0">
              <a:lnSpc>
                <a:spcPct val="100000"/>
              </a:lnSpc>
            </a:pPr>
            <a:r>
              <a:rPr lang="en-GB" altLang="zh-CN" sz="1100" b="1" dirty="0" smtClean="0">
                <a:latin typeface="Arial" panose="020B0604020202020204" pitchFamily="34" charset="0"/>
                <a:ea typeface="+mj-ea"/>
                <a:cs typeface="Arial" panose="020B0604020202020204" pitchFamily="34" charset="0"/>
              </a:rPr>
              <a:t>Set SHUSA RAS objectives</a:t>
            </a:r>
            <a:endParaRPr lang="en-GB" altLang="zh-CN" sz="1100" b="1" dirty="0">
              <a:latin typeface="Arial" panose="020B0604020202020204" pitchFamily="34" charset="0"/>
              <a:ea typeface="+mj-ea"/>
              <a:cs typeface="Arial" panose="020B0604020202020204" pitchFamily="34" charset="0"/>
            </a:endParaRPr>
          </a:p>
        </p:txBody>
      </p:sp>
      <p:sp>
        <p:nvSpPr>
          <p:cNvPr id="68" name="AutoShape 2"/>
          <p:cNvSpPr>
            <a:spLocks noChangeArrowheads="1"/>
          </p:cNvSpPr>
          <p:nvPr/>
        </p:nvSpPr>
        <p:spPr bwMode="gray">
          <a:xfrm rot="5400000">
            <a:off x="971642" y="441089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algn="ctr" eaLnBrk="0" hangingPunct="0">
              <a:lnSpc>
                <a:spcPct val="100000"/>
              </a:lnSpc>
            </a:pPr>
            <a:r>
              <a:rPr lang="en-GB" altLang="zh-CN" sz="1100" b="1" dirty="0" smtClean="0">
                <a:latin typeface="Arial" panose="020B0604020202020204" pitchFamily="34" charset="0"/>
                <a:ea typeface="+mj-ea"/>
                <a:cs typeface="Arial" panose="020B0604020202020204" pitchFamily="34" charset="0"/>
              </a:rPr>
              <a:t>Review and apply management adjustments</a:t>
            </a:r>
            <a:endParaRPr lang="en-GB" altLang="zh-CN" sz="1100" b="1" dirty="0">
              <a:latin typeface="Arial" panose="020B0604020202020204" pitchFamily="34" charset="0"/>
              <a:ea typeface="+mj-ea"/>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algn="ctr" eaLnBrk="0" hangingPunct="0">
              <a:lnSpc>
                <a:spcPct val="100000"/>
              </a:lnSpc>
            </a:pPr>
            <a:r>
              <a:rPr lang="en-GB" altLang="zh-CN" sz="1100" b="1" dirty="0" smtClean="0">
                <a:solidFill>
                  <a:srgbClr val="FF0000"/>
                </a:solidFill>
                <a:latin typeface="Arial" panose="020B0604020202020204" pitchFamily="34" charset="0"/>
                <a:ea typeface="+mj-ea"/>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ea typeface="+mj-ea"/>
              <a:cs typeface="Arial" panose="020B0604020202020204" pitchFamily="34" charset="0"/>
            </a:endParaRPr>
          </a:p>
        </p:txBody>
      </p:sp>
      <p:sp>
        <p:nvSpPr>
          <p:cNvPr id="70" name="AutoShape 4"/>
          <p:cNvSpPr>
            <a:spLocks noChangeArrowheads="1"/>
          </p:cNvSpPr>
          <p:nvPr/>
        </p:nvSpPr>
        <p:spPr bwMode="gray">
          <a:xfrm rot="5400000">
            <a:off x="971642" y="2480387"/>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algn="ctr" eaLnBrk="0" hangingPunct="0">
              <a:lnSpc>
                <a:spcPct val="100000"/>
              </a:lnSpc>
            </a:pPr>
            <a:r>
              <a:rPr lang="en-GB" altLang="zh-CN" sz="1100" b="1" dirty="0" smtClean="0">
                <a:latin typeface="Arial" panose="020B0604020202020204" pitchFamily="34" charset="0"/>
                <a:ea typeface="+mj-ea"/>
                <a:cs typeface="Arial" panose="020B0604020202020204" pitchFamily="34" charset="0"/>
              </a:rPr>
              <a:t>Identify metrics to track objectives at SHUSA and entity level</a:t>
            </a:r>
            <a:endParaRPr lang="en-GB" altLang="zh-CN" sz="1100" b="1" dirty="0">
              <a:latin typeface="Arial" panose="020B0604020202020204" pitchFamily="34" charset="0"/>
              <a:ea typeface="+mj-ea"/>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1086909673"/>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119126430"/>
              </p:ext>
            </p:extLst>
          </p:nvPr>
        </p:nvGraphicFramePr>
        <p:xfrm>
          <a:off x="350835" y="1470025"/>
          <a:ext cx="8896352" cy="4713080"/>
        </p:xfrm>
        <a:graphic>
          <a:graphicData uri="http://schemas.openxmlformats.org/drawingml/2006/table">
            <a:tbl>
              <a:tblPr firstRow="1" bandRow="1"/>
              <a:tblGrid>
                <a:gridCol w="1481456"/>
                <a:gridCol w="2398441"/>
                <a:gridCol w="1210847"/>
                <a:gridCol w="1288580"/>
                <a:gridCol w="1255552"/>
                <a:gridCol w="1261476"/>
              </a:tblGrid>
              <a:tr h="25295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355951">
                <a:tc rowSpan="4">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Excess Net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kern="1200" dirty="0" smtClean="0">
                          <a:solidFill>
                            <a:schemeClr val="tx1"/>
                          </a:solidFill>
                          <a:latin typeface="Arial" panose="020B0604020202020204" pitchFamily="34" charset="0"/>
                          <a:ea typeface="+mn-ea"/>
                          <a:cs typeface="Arial" panose="020B0604020202020204" pitchFamily="34" charset="0"/>
                        </a:rPr>
                        <a:t>Monthly</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$111M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&lt;=$80M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&lt;=$50M</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16626">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a:effectLst/>
                          <a:latin typeface="Arial" panose="020B0604020202020204" pitchFamily="34" charset="0"/>
                          <a:cs typeface="Arial" panose="020B0604020202020204" pitchFamily="34" charset="0"/>
                        </a:rPr>
                        <a:t>Impairment to </a:t>
                      </a:r>
                      <a:r>
                        <a:rPr lang="en-US" sz="1100" u="none" strike="noStrike" dirty="0" smtClean="0">
                          <a:effectLst/>
                          <a:latin typeface="Arial" panose="020B0604020202020204" pitchFamily="34" charset="0"/>
                          <a:cs typeface="Arial" panose="020B0604020202020204" pitchFamily="34" charset="0"/>
                        </a:rPr>
                        <a:t>Pre-Provision </a:t>
                      </a:r>
                      <a:r>
                        <a:rPr lang="en-US" sz="1100" u="none" strike="noStrike" dirty="0">
                          <a:effectLst/>
                          <a:latin typeface="Arial" panose="020B0604020202020204" pitchFamily="34" charset="0"/>
                          <a:cs typeface="Arial" panose="020B0604020202020204" pitchFamily="34" charset="0"/>
                        </a:rPr>
                        <a:t>N</a:t>
                      </a:r>
                      <a:r>
                        <a:rPr lang="en-US" sz="1100" u="none" strike="noStrike" dirty="0" smtClean="0">
                          <a:effectLst/>
                          <a:latin typeface="Arial" panose="020B0604020202020204" pitchFamily="34" charset="0"/>
                          <a:cs typeface="Arial" panose="020B0604020202020204" pitchFamily="34" charset="0"/>
                        </a:rPr>
                        <a:t>et </a:t>
                      </a:r>
                      <a:r>
                        <a:rPr lang="en-US" sz="1100" u="none" strike="noStrike" dirty="0">
                          <a:effectLst/>
                          <a:latin typeface="Arial" panose="020B0604020202020204" pitchFamily="34" charset="0"/>
                          <a:cs typeface="Arial" panose="020B0604020202020204" pitchFamily="34" charset="0"/>
                        </a:rPr>
                        <a:t>R</a:t>
                      </a:r>
                      <a:r>
                        <a:rPr lang="en-US" sz="1100" u="none" strike="noStrike" dirty="0" smtClean="0">
                          <a:effectLst/>
                          <a:latin typeface="Arial" panose="020B0604020202020204" pitchFamily="34" charset="0"/>
                          <a:cs typeface="Arial" panose="020B0604020202020204" pitchFamily="34" charset="0"/>
                        </a:rPr>
                        <a:t>evenue </a:t>
                      </a:r>
                      <a:r>
                        <a:rPr lang="en-US" sz="1100" u="none" strike="noStrike" dirty="0">
                          <a:effectLst/>
                          <a:latin typeface="Arial" panose="020B0604020202020204" pitchFamily="34" charset="0"/>
                          <a:cs typeface="Arial" panose="020B0604020202020204" pitchFamily="34" charset="0"/>
                        </a:rPr>
                        <a:t>(PPNR) </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Annual</a:t>
                      </a:r>
                    </a:p>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(CCAR</a:t>
                      </a:r>
                      <a:r>
                        <a:rPr lang="en-US" sz="1100" baseline="0" dirty="0" smtClean="0">
                          <a:latin typeface="Arial" panose="020B0604020202020204" pitchFamily="34" charset="0"/>
                          <a:cs typeface="Arial" panose="020B0604020202020204" pitchFamily="34" charset="0"/>
                        </a:rPr>
                        <a:t> 9Q)</a:t>
                      </a:r>
                      <a:endParaRPr lang="en-US" sz="1100" dirty="0" smtClean="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$84M</a:t>
                      </a:r>
                    </a:p>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(CCAR 2016)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&gt;=$105M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&gt;=$115M</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595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dirty="0" smtClean="0">
                          <a:solidFill>
                            <a:srgbClr val="000000"/>
                          </a:solidFill>
                          <a:effectLst/>
                          <a:latin typeface="Arial" panose="020B0604020202020204" pitchFamily="34" charset="0"/>
                          <a:cs typeface="Arial" panose="020B0604020202020204" pitchFamily="34" charset="0"/>
                        </a:rPr>
                        <a:t>*Tier</a:t>
                      </a:r>
                      <a:r>
                        <a:rPr lang="en-US" sz="1100" b="0" i="0" u="none" strike="noStrike" baseline="0" dirty="0" smtClean="0">
                          <a:solidFill>
                            <a:srgbClr val="000000"/>
                          </a:solidFill>
                          <a:effectLst/>
                          <a:latin typeface="Arial" panose="020B0604020202020204" pitchFamily="34" charset="0"/>
                          <a:cs typeface="Arial" panose="020B0604020202020204" pitchFamily="34" charset="0"/>
                        </a:rPr>
                        <a:t> 1 Leverage Ratio</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14.3%</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&lt;=10%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&lt;=8%</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Cost to Revenue Ratio</a:t>
                      </a:r>
                      <a:endParaRPr lang="en-US" sz="1100" b="0" i="0" u="none" strike="noStrike" kern="1200" baseline="0" dirty="0">
                        <a:solidFill>
                          <a:srgbClr val="000000"/>
                        </a:solidFill>
                        <a:effectLst/>
                        <a:latin typeface="Arial" panose="020B0604020202020204" pitchFamily="34" charset="0"/>
                        <a:ea typeface="+mn-ea"/>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p>
                    <a:p>
                      <a:pPr algn="ctr">
                        <a:lnSpc>
                          <a:spcPct val="100000"/>
                        </a:lnSpc>
                      </a:pPr>
                      <a:r>
                        <a:rPr lang="en-US" sz="1100" b="0" dirty="0" smtClean="0">
                          <a:latin typeface="Arial" panose="020B0604020202020204" pitchFamily="34" charset="0"/>
                          <a:cs typeface="Arial" panose="020B0604020202020204" pitchFamily="34" charset="0"/>
                        </a:rPr>
                        <a:t>(YTD)</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77%</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&gt;=90%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&gt;=96%</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Credit</a:t>
                      </a:r>
                      <a:r>
                        <a:rPr lang="en-US" sz="1100" b="1" baseline="0" dirty="0" smtClean="0">
                          <a:solidFill>
                            <a:schemeClr val="tx1"/>
                          </a:solidFill>
                          <a:latin typeface="Arial" panose="020B0604020202020204" pitchFamily="34" charset="0"/>
                          <a:cs typeface="Arial" panose="020B0604020202020204" pitchFamily="34" charset="0"/>
                        </a:rPr>
                        <a:t> risk</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kern="1200" baseline="0" dirty="0" smtClean="0">
                          <a:solidFill>
                            <a:schemeClr val="tx1"/>
                          </a:solidFill>
                          <a:latin typeface="Arial" panose="020B0604020202020204" pitchFamily="34" charset="0"/>
                          <a:ea typeface="ＭＳ Ｐゴシック"/>
                          <a:cs typeface="Arial" panose="020B0604020202020204" pitchFamily="34" charset="0"/>
                        </a:rPr>
                        <a:t>Highest one day amount of total non-DVP related to counterparty settling</a:t>
                      </a:r>
                      <a:endParaRPr lang="en-US" sz="1100" b="0" kern="1200" baseline="0" dirty="0">
                        <a:solidFill>
                          <a:schemeClr val="tx1"/>
                        </a:solidFill>
                        <a:latin typeface="Arial" panose="020B0604020202020204" pitchFamily="34" charset="0"/>
                        <a:ea typeface="ＭＳ Ｐゴシック"/>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$17M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&gt;=$50M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&gt;=$55M</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Liquidity / funding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Customer Account </a:t>
                      </a:r>
                      <a:endParaRPr lang="en-US" sz="1100" b="0" i="0" u="none" strike="noStrike" kern="1200" baseline="0" dirty="0">
                        <a:solidFill>
                          <a:srgbClr val="000000"/>
                        </a:solidFill>
                        <a:effectLst/>
                        <a:latin typeface="Arial" panose="020B0604020202020204" pitchFamily="34" charset="0"/>
                        <a:ea typeface="+mn-ea"/>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$311M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&lt;=$125M</a:t>
                      </a:r>
                    </a:p>
                    <a:p>
                      <a:pPr algn="ctr">
                        <a:lnSpc>
                          <a:spcPct val="100000"/>
                        </a:lnSpc>
                      </a:pP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&lt;=$100M</a:t>
                      </a:r>
                    </a:p>
                    <a:p>
                      <a:pPr algn="ctr">
                        <a:lnSpc>
                          <a:spcPct val="100000"/>
                        </a:lnSpc>
                      </a:pP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vMerge="1">
                  <a:txBody>
                    <a:bodyPr/>
                    <a:lstStyle/>
                    <a:p>
                      <a:endParaRPr lang="en-GB"/>
                    </a:p>
                  </a:txBody>
                  <a:tcPr/>
                </a:tc>
                <a:tc>
                  <a:txBody>
                    <a:bodyPr/>
                    <a:lstStyle/>
                    <a:p>
                      <a:pPr algn="l" fontAlgn="b">
                        <a:lnSpc>
                          <a:spcPct val="100000"/>
                        </a:lnSpc>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House Account</a:t>
                      </a:r>
                      <a:endParaRPr lang="en-US" sz="1100" b="0" i="0" u="none" strike="noStrike" kern="1200" baseline="0" dirty="0">
                        <a:solidFill>
                          <a:srgbClr val="000000"/>
                        </a:solidFill>
                        <a:effectLst/>
                        <a:latin typeface="Arial" panose="020B0604020202020204" pitchFamily="34" charset="0"/>
                        <a:ea typeface="+mn-ea"/>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$459M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&lt;=$125M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&lt;=$100M</a:t>
                      </a:r>
                    </a:p>
                    <a:p>
                      <a:pPr algn="ctr">
                        <a:lnSpc>
                          <a:spcPct val="100000"/>
                        </a:lnSpc>
                      </a:pP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*Stressed </a:t>
                      </a:r>
                      <a:r>
                        <a:rPr lang="en-US" sz="1100" u="none" strike="noStrike" dirty="0">
                          <a:effectLst/>
                          <a:latin typeface="Arial" panose="020B0604020202020204" pitchFamily="34" charset="0"/>
                          <a:cs typeface="Arial" panose="020B0604020202020204" pitchFamily="34" charset="0"/>
                        </a:rPr>
                        <a:t>Survival </a:t>
                      </a:r>
                      <a:r>
                        <a:rPr lang="en-US" sz="1100" u="none" strike="noStrike" dirty="0" smtClean="0">
                          <a:effectLst/>
                          <a:latin typeface="Arial" panose="020B0604020202020204" pitchFamily="34" charset="0"/>
                          <a:cs typeface="Arial" panose="020B0604020202020204" pitchFamily="34" charset="0"/>
                        </a:rPr>
                        <a:t>Period </a:t>
                      </a:r>
                      <a:r>
                        <a:rPr lang="en-US" sz="1100" u="none" strike="noStrike" dirty="0">
                          <a:effectLst/>
                          <a:latin typeface="Arial" panose="020B0604020202020204" pitchFamily="34" charset="0"/>
                          <a:cs typeface="Arial" panose="020B0604020202020204" pitchFamily="34" charset="0"/>
                        </a:rPr>
                        <a:t>(days)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&gt;60 days</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 35 days</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&lt;= 30 days</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55256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MTM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kern="1200" dirty="0" smtClean="0">
                          <a:solidFill>
                            <a:schemeClr val="tx1"/>
                          </a:solidFill>
                          <a:latin typeface="Arial" panose="020B0604020202020204" pitchFamily="34" charset="0"/>
                          <a:ea typeface="+mn-ea"/>
                          <a:cs typeface="Arial" panose="020B0604020202020204" pitchFamily="34" charset="0"/>
                        </a:rPr>
                        <a:t>Mark</a:t>
                      </a:r>
                      <a:r>
                        <a:rPr lang="en-US" sz="1100" b="0" i="0" kern="1200" baseline="0" dirty="0" smtClean="0">
                          <a:solidFill>
                            <a:schemeClr val="tx1"/>
                          </a:solidFill>
                          <a:latin typeface="Arial" panose="020B0604020202020204" pitchFamily="34" charset="0"/>
                          <a:ea typeface="+mn-ea"/>
                          <a:cs typeface="Arial" panose="020B0604020202020204" pitchFamily="34" charset="0"/>
                        </a:rPr>
                        <a:t>-to-Market Value at Risk (VaR)</a:t>
                      </a:r>
                      <a:endParaRPr lang="en-US" sz="1100" b="0" i="0" kern="1200" dirty="0" smtClean="0">
                        <a:solidFill>
                          <a:schemeClr val="tx1"/>
                        </a:solidFill>
                        <a:latin typeface="Arial" panose="020B0604020202020204" pitchFamily="34" charset="0"/>
                        <a:ea typeface="+mn-ea"/>
                        <a:cs typeface="Arial" panose="020B0604020202020204" pitchFamily="34" charset="0"/>
                      </a:endParaRPr>
                    </a:p>
                  </a:txBody>
                  <a:tcPr marL="48014" marR="10003" marT="9525"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$0.14M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&gt;=$1M</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&gt;=$1.25M</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r>
              <a:rPr lang="en-US" dirty="0" smtClean="0"/>
              <a:t>2016 SIS RAS – Proposed limits (1/2)</a:t>
            </a:r>
            <a:endParaRPr lang="en-GB" dirty="0"/>
          </a:p>
        </p:txBody>
      </p:sp>
      <p:sp>
        <p:nvSpPr>
          <p:cNvPr id="5" name="TextBox 4"/>
          <p:cNvSpPr txBox="1"/>
          <p:nvPr/>
        </p:nvSpPr>
        <p:spPr>
          <a:xfrm>
            <a:off x="5574612" y="1211888"/>
            <a:ext cx="3679212" cy="224677"/>
          </a:xfrm>
          <a:prstGeom prst="rect">
            <a:avLst/>
          </a:prstGeom>
          <a:noFill/>
        </p:spPr>
        <p:txBody>
          <a:bodyPr wrap="none" rtlCol="0">
            <a:spAutoFit/>
          </a:bodyPr>
          <a:lstStyle/>
          <a:p>
            <a:pPr algn="ctr" eaLnBrk="1" hangingPunct="1">
              <a:lnSpc>
                <a:spcPct val="86000"/>
              </a:lnSpc>
            </a:pPr>
            <a:r>
              <a:rPr lang="en-US" sz="1000" dirty="0" smtClean="0">
                <a:solidFill>
                  <a:srgbClr val="000000"/>
                </a:solidFill>
                <a:ea typeface="ＭＳ Ｐゴシック"/>
              </a:rPr>
              <a:t>* Equivalent SHUSA metric reported in Santander Group RAS</a:t>
            </a:r>
            <a:endParaRPr lang="en-US" sz="1000" dirty="0">
              <a:solidFill>
                <a:srgbClr val="000000"/>
              </a:solidFill>
              <a:ea typeface="ＭＳ Ｐゴシック"/>
            </a:endParaRPr>
          </a:p>
        </p:txBody>
      </p:sp>
    </p:spTree>
    <p:extLst>
      <p:ext uri="{BB962C8B-B14F-4D97-AF65-F5344CB8AC3E}">
        <p14:creationId xmlns:p14="http://schemas.microsoft.com/office/powerpoint/2010/main" val="15987176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78224613"/>
              </p:ext>
            </p:extLst>
          </p:nvPr>
        </p:nvGraphicFramePr>
        <p:xfrm>
          <a:off x="350835" y="1470029"/>
          <a:ext cx="8896352" cy="2850407"/>
        </p:xfrm>
        <a:graphic>
          <a:graphicData uri="http://schemas.openxmlformats.org/drawingml/2006/table">
            <a:tbl>
              <a:tblPr firstRow="1" bandRow="1"/>
              <a:tblGrid>
                <a:gridCol w="1481456"/>
                <a:gridCol w="2398441"/>
                <a:gridCol w="1210847"/>
                <a:gridCol w="1288580"/>
                <a:gridCol w="1255552"/>
                <a:gridCol w="1261476"/>
              </a:tblGrid>
              <a:tr h="26334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402760">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*Gross Operational</a:t>
                      </a:r>
                      <a:r>
                        <a:rPr lang="en-US" sz="1100" u="none" strike="noStrike" baseline="0" dirty="0" smtClean="0">
                          <a:effectLst/>
                          <a:latin typeface="Arial" panose="020B0604020202020204" pitchFamily="34" charset="0"/>
                          <a:cs typeface="Arial" panose="020B0604020202020204" pitchFamily="34" charset="0"/>
                        </a:rPr>
                        <a:t> Risk L</a:t>
                      </a:r>
                      <a:r>
                        <a:rPr lang="en-US" sz="1100" u="none" strike="noStrike" dirty="0" smtClean="0">
                          <a:effectLst/>
                          <a:latin typeface="Arial" panose="020B0604020202020204" pitchFamily="34" charset="0"/>
                          <a:cs typeface="Arial" panose="020B0604020202020204" pitchFamily="34" charset="0"/>
                        </a:rPr>
                        <a:t>osses </a:t>
                      </a:r>
                      <a:r>
                        <a:rPr lang="en-US" sz="1100" u="none" strike="noStrike" dirty="0">
                          <a:effectLst/>
                          <a:latin typeface="Arial" panose="020B0604020202020204" pitchFamily="34" charset="0"/>
                          <a:cs typeface="Arial" panose="020B0604020202020204" pitchFamily="34" charset="0"/>
                        </a:rPr>
                        <a:t>/ </a:t>
                      </a:r>
                      <a:r>
                        <a:rPr lang="en-US" sz="1100" u="none" strike="noStrike" dirty="0" smtClean="0">
                          <a:effectLst/>
                          <a:latin typeface="Arial" panose="020B0604020202020204" pitchFamily="34" charset="0"/>
                          <a:cs typeface="Arial" panose="020B0604020202020204" pitchFamily="34" charset="0"/>
                        </a:rPr>
                        <a:t>Gross Margin</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p>
                    <a:p>
                      <a:pPr algn="ctr">
                        <a:lnSpc>
                          <a:spcPct val="100000"/>
                        </a:lnSpc>
                      </a:pPr>
                      <a:r>
                        <a:rPr lang="en-US" sz="1100" b="0" dirty="0" smtClean="0">
                          <a:latin typeface="Arial" panose="020B0604020202020204" pitchFamily="34" charset="0"/>
                          <a:cs typeface="Arial" panose="020B0604020202020204" pitchFamily="34" charset="0"/>
                        </a:rPr>
                        <a:t>(trailing 12m)</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0.19%</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&gt;=1.5%</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&gt;=2.0%</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0276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u="none" strike="noStrike" dirty="0" smtClean="0">
                          <a:effectLst/>
                          <a:latin typeface="Arial" panose="020B0604020202020204" pitchFamily="34" charset="0"/>
                          <a:cs typeface="Arial" panose="020B0604020202020204" pitchFamily="34" charset="0"/>
                        </a:rPr>
                        <a:t>Material Operational Risk Events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smtClean="0">
                          <a:latin typeface="Arial" panose="020B0604020202020204" pitchFamily="34" charset="0"/>
                          <a:cs typeface="Arial" panose="020B0604020202020204" pitchFamily="34" charset="0"/>
                        </a:rPr>
                        <a:t>N/A</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&gt;0</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0276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defTabSz="457200" rtl="0" eaLnBrk="1" fontAlgn="b" latinLnBrk="0" hangingPunct="1">
                        <a:lnSpc>
                          <a:spcPct val="115000"/>
                        </a:lnSpc>
                        <a:spcBef>
                          <a:spcPts val="0"/>
                        </a:spcBef>
                        <a:spcAft>
                          <a:spcPts val="0"/>
                        </a:spcAft>
                        <a:tabLst>
                          <a:tab pos="742950" algn="l"/>
                        </a:tabLst>
                      </a:pPr>
                      <a:r>
                        <a:rPr lang="en-US" sz="1100" b="0" i="0" u="none" strike="noStrike" kern="1200" dirty="0" smtClean="0">
                          <a:solidFill>
                            <a:schemeClr val="tx1"/>
                          </a:solidFill>
                          <a:effectLst/>
                          <a:latin typeface="Arial"/>
                          <a:ea typeface="+mn-ea"/>
                          <a:cs typeface="+mn-cs"/>
                        </a:rPr>
                        <a:t>Peak amount of</a:t>
                      </a:r>
                      <a:r>
                        <a:rPr lang="en-US" sz="1100" b="0" i="0" u="none" strike="noStrike" kern="1200" baseline="0" dirty="0" smtClean="0">
                          <a:solidFill>
                            <a:schemeClr val="tx1"/>
                          </a:solidFill>
                          <a:effectLst/>
                          <a:latin typeface="Arial"/>
                          <a:ea typeface="+mn-ea"/>
                          <a:cs typeface="+mn-cs"/>
                        </a:rPr>
                        <a:t> </a:t>
                      </a:r>
                      <a:r>
                        <a:rPr lang="en-US" sz="1100" b="0" i="0" u="none" strike="noStrike" kern="1200" dirty="0" smtClean="0">
                          <a:solidFill>
                            <a:schemeClr val="tx1"/>
                          </a:solidFill>
                          <a:effectLst/>
                          <a:latin typeface="Arial"/>
                          <a:ea typeface="+mn-ea"/>
                          <a:cs typeface="+mn-cs"/>
                        </a:rPr>
                        <a:t>failed trades (% of core</a:t>
                      </a:r>
                      <a:r>
                        <a:rPr lang="en-US" sz="1100" b="0" i="0" u="none" strike="noStrike" kern="1200" baseline="0" dirty="0" smtClean="0">
                          <a:solidFill>
                            <a:schemeClr val="tx1"/>
                          </a:solidFill>
                          <a:effectLst/>
                          <a:latin typeface="Arial"/>
                          <a:ea typeface="+mn-ea"/>
                          <a:cs typeface="+mn-cs"/>
                        </a:rPr>
                        <a:t> </a:t>
                      </a:r>
                      <a:r>
                        <a:rPr lang="en-US" sz="1100" b="0" i="0" u="none" strike="noStrike" kern="1200" dirty="0" smtClean="0">
                          <a:solidFill>
                            <a:schemeClr val="tx1"/>
                          </a:solidFill>
                          <a:effectLst/>
                          <a:latin typeface="Arial"/>
                          <a:ea typeface="+mn-ea"/>
                          <a:cs typeface="+mn-cs"/>
                        </a:rPr>
                        <a:t>equity)</a:t>
                      </a:r>
                      <a:endParaRPr lang="en-US" sz="1100" b="0" i="0" u="none" strike="noStrike" kern="1200" dirty="0">
                        <a:solidFill>
                          <a:schemeClr val="tx1"/>
                        </a:solidFill>
                        <a:effectLst/>
                        <a:latin typeface="Arial"/>
                        <a:ea typeface="+mn-ea"/>
                        <a:cs typeface="+mn-cs"/>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3.66%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&gt;=5%</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&gt;=6%</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64028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Model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1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N/A</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&gt;0</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64028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Compliance &amp;</a:t>
                      </a:r>
                      <a:r>
                        <a:rPr lang="en-US" sz="1100" b="1" baseline="0" dirty="0" smtClean="0">
                          <a:solidFill>
                            <a:schemeClr val="tx1"/>
                          </a:solidFill>
                          <a:latin typeface="Arial" panose="020B0604020202020204" pitchFamily="34" charset="0"/>
                          <a:cs typeface="Arial" panose="020B0604020202020204" pitchFamily="34" charset="0"/>
                        </a:rPr>
                        <a:t> Reputational</a:t>
                      </a:r>
                      <a:r>
                        <a:rPr lang="en-US" sz="1100" b="1" dirty="0" smtClean="0">
                          <a:solidFill>
                            <a:schemeClr val="tx1"/>
                          </a:solidFill>
                          <a:latin typeface="Arial" panose="020B0604020202020204" pitchFamily="34" charset="0"/>
                          <a:cs typeface="Arial" panose="020B0604020202020204" pitchFamily="34" charset="0"/>
                        </a:rPr>
                        <a:t>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Monthly</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N/A</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&gt;0</a:t>
                      </a:r>
                      <a:endParaRPr lang="en-US" sz="11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r>
              <a:rPr lang="en-US" dirty="0" smtClean="0"/>
              <a:t>2016 SIS RAS – Proposed limits (2/2)</a:t>
            </a:r>
            <a:endParaRPr lang="en-GB" dirty="0"/>
          </a:p>
        </p:txBody>
      </p:sp>
      <p:sp>
        <p:nvSpPr>
          <p:cNvPr id="6" name="TextBox 5"/>
          <p:cNvSpPr txBox="1"/>
          <p:nvPr/>
        </p:nvSpPr>
        <p:spPr>
          <a:xfrm>
            <a:off x="5574612" y="1211888"/>
            <a:ext cx="3679212" cy="224677"/>
          </a:xfrm>
          <a:prstGeom prst="rect">
            <a:avLst/>
          </a:prstGeom>
          <a:noFill/>
        </p:spPr>
        <p:txBody>
          <a:bodyPr wrap="none" rtlCol="0">
            <a:spAutoFit/>
          </a:bodyPr>
          <a:lstStyle/>
          <a:p>
            <a:pPr algn="ctr" eaLnBrk="1" hangingPunct="1">
              <a:lnSpc>
                <a:spcPct val="86000"/>
              </a:lnSpc>
            </a:pPr>
            <a:r>
              <a:rPr lang="en-US" sz="1000" dirty="0" smtClean="0">
                <a:solidFill>
                  <a:srgbClr val="000000"/>
                </a:solidFill>
                <a:ea typeface="ＭＳ Ｐゴシック"/>
              </a:rPr>
              <a:t>* Equivalent SHUSA metric reported in Santander Group RAS</a:t>
            </a:r>
            <a:endParaRPr lang="en-US" sz="1000" dirty="0">
              <a:solidFill>
                <a:srgbClr val="000000"/>
              </a:solidFill>
              <a:ea typeface="ＭＳ Ｐゴシック"/>
            </a:endParaRPr>
          </a:p>
        </p:txBody>
      </p:sp>
    </p:spTree>
    <p:extLst>
      <p:ext uri="{BB962C8B-B14F-4D97-AF65-F5344CB8AC3E}">
        <p14:creationId xmlns:p14="http://schemas.microsoft.com/office/powerpoint/2010/main" val="37370382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 Supporting RAS detail</a:t>
            </a:r>
          </a:p>
        </p:txBody>
      </p:sp>
    </p:spTree>
    <p:extLst>
      <p:ext uri="{BB962C8B-B14F-4D97-AF65-F5344CB8AC3E}">
        <p14:creationId xmlns:p14="http://schemas.microsoft.com/office/powerpoint/2010/main" val="731315971"/>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819423618"/>
              </p:ext>
            </p:extLst>
          </p:nvPr>
        </p:nvGraphicFramePr>
        <p:xfrm>
          <a:off x="348444" y="1470025"/>
          <a:ext cx="8898753" cy="4709160"/>
        </p:xfrm>
        <a:graphic>
          <a:graphicData uri="http://schemas.openxmlformats.org/drawingml/2006/table">
            <a:tbl>
              <a:tblPr firstRow="1" bandRow="1"/>
              <a:tblGrid>
                <a:gridCol w="935389"/>
                <a:gridCol w="1703925"/>
                <a:gridCol w="893135"/>
                <a:gridCol w="1095153"/>
                <a:gridCol w="1244011"/>
                <a:gridCol w="3027140"/>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Additional metric threshold</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algn="l">
                        <a:spcBef>
                          <a:spcPts val="0"/>
                        </a:spcBef>
                        <a:spcAft>
                          <a:spcPts val="0"/>
                        </a:spcAft>
                      </a:pPr>
                      <a:r>
                        <a:rPr lang="en-US" sz="1100" b="1" dirty="0">
                          <a:solidFill>
                            <a:srgbClr val="FF0000"/>
                          </a:solidFill>
                          <a:effectLst/>
                          <a:latin typeface="Arial"/>
                          <a:ea typeface="Calibri"/>
                          <a:cs typeface="Times New Roman"/>
                        </a:rPr>
                        <a:t>Current Control</a:t>
                      </a:r>
                      <a:endParaRPr lang="en-US" sz="1100" dirty="0">
                        <a:solidFill>
                          <a:srgbClr val="FF0000"/>
                        </a:solidFill>
                        <a:effectLst/>
                        <a:latin typeface="Calibri"/>
                        <a:ea typeface="Calibri"/>
                        <a:cs typeface="Times New Roman"/>
                      </a:endParaRPr>
                    </a:p>
                  </a:txBody>
                  <a:tcPr marL="68579" marR="68579" marT="0" marB="0"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rowSpan="6">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Relevant OR Events R1 (number)</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All operational losses are reviewed and commented regardless of amount.  Any loss that exceeds $</a:t>
                      </a:r>
                      <a:r>
                        <a:rPr lang="en-US" sz="1100" dirty="0" smtClean="0">
                          <a:solidFill>
                            <a:srgbClr val="000000"/>
                          </a:solidFill>
                          <a:effectLst/>
                          <a:latin typeface="Arial" panose="020B0604020202020204" pitchFamily="34" charset="0"/>
                          <a:ea typeface="Calibri"/>
                          <a:cs typeface="Arial" panose="020B0604020202020204" pitchFamily="34" charset="0"/>
                        </a:rPr>
                        <a:t>65K </a:t>
                      </a:r>
                      <a:r>
                        <a:rPr lang="en-US" sz="1100" dirty="0">
                          <a:solidFill>
                            <a:srgbClr val="000000"/>
                          </a:solidFill>
                          <a:effectLst/>
                          <a:latin typeface="Arial" panose="020B0604020202020204" pitchFamily="34" charset="0"/>
                          <a:ea typeface="Calibri"/>
                          <a:cs typeface="Arial" panose="020B0604020202020204" pitchFamily="34" charset="0"/>
                        </a:rPr>
                        <a:t>is escalated to management and reported to the SIS Risk Committee. </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IT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Relevant Incidents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On a monthly basis all incidents are reviewed from the corporate tool Remedy.  Any P1 or P2, which is a corporate defined  classification, is escalated to the SIS Risk Committee and SHUSA ORM.</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IT Systems Availability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100%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err="1">
                          <a:solidFill>
                            <a:srgbClr val="000000"/>
                          </a:solidFill>
                          <a:effectLst/>
                          <a:latin typeface="Arial" panose="020B0604020202020204" pitchFamily="34" charset="0"/>
                          <a:ea typeface="Calibri"/>
                          <a:cs typeface="Arial" panose="020B0604020202020204" pitchFamily="34" charset="0"/>
                        </a:rPr>
                        <a:t>Produban</a:t>
                      </a:r>
                      <a:r>
                        <a:rPr lang="en-US" sz="1100" dirty="0">
                          <a:solidFill>
                            <a:srgbClr val="000000"/>
                          </a:solidFill>
                          <a:effectLst/>
                          <a:latin typeface="Arial" panose="020B0604020202020204" pitchFamily="34" charset="0"/>
                          <a:ea typeface="Calibri"/>
                          <a:cs typeface="Arial" panose="020B0604020202020204" pitchFamily="34" charset="0"/>
                        </a:rPr>
                        <a:t> reports this Metric for SIS.  A Microsoft tool scans the servers and reports availability.  On a monthly basis the information is reviewed in the Technology and Operations  Level of Service Committee and  again by SIS ORM.</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Systems with Obsolete Operating Systems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19.93%</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As part of the monthly vulnerability scan </a:t>
                      </a:r>
                      <a:r>
                        <a:rPr lang="en-US" sz="1100" dirty="0" err="1">
                          <a:solidFill>
                            <a:srgbClr val="000000"/>
                          </a:solidFill>
                          <a:effectLst/>
                          <a:latin typeface="Arial" panose="020B0604020202020204" pitchFamily="34" charset="0"/>
                          <a:ea typeface="Calibri"/>
                          <a:cs typeface="Arial" panose="020B0604020202020204" pitchFamily="34" charset="0"/>
                        </a:rPr>
                        <a:t>Qualys</a:t>
                      </a:r>
                      <a:r>
                        <a:rPr lang="en-US" sz="1100" dirty="0">
                          <a:solidFill>
                            <a:srgbClr val="000000"/>
                          </a:solidFill>
                          <a:effectLst/>
                          <a:latin typeface="Arial" panose="020B0604020202020204" pitchFamily="34" charset="0"/>
                          <a:ea typeface="Calibri"/>
                          <a:cs typeface="Arial" panose="020B0604020202020204" pitchFamily="34" charset="0"/>
                        </a:rPr>
                        <a:t> identifies the obsolete operating systems. </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endParaRPr lang="en-GB"/>
                    </a:p>
                  </a:txBody>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Ethical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Hacking </a:t>
                      </a: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Vulnerabilities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1</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SIS performs an ethical hack on an annual basis.  Vulnerabilities are tracked and resolution plans are put in place.</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Servers with Security Compliant Operating Systems</a:t>
                      </a:r>
                      <a:endParaRPr lang="en-US" sz="1100" b="1" i="0" u="none" strike="sngStrike" kern="1200" baseline="0" dirty="0">
                        <a:solidFill>
                          <a:srgbClr val="FF0000"/>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100%</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spcBef>
                          <a:spcPts val="0"/>
                        </a:spcBef>
                        <a:spcAft>
                          <a:spcPts val="0"/>
                        </a:spcAft>
                      </a:pPr>
                      <a:r>
                        <a:rPr lang="en-US" sz="1100" dirty="0">
                          <a:solidFill>
                            <a:srgbClr val="000000"/>
                          </a:solidFill>
                          <a:effectLst/>
                          <a:latin typeface="Arial" panose="020B0604020202020204" pitchFamily="34" charset="0"/>
                          <a:ea typeface="Calibri"/>
                          <a:cs typeface="Arial" panose="020B0604020202020204" pitchFamily="34" charset="0"/>
                        </a:rPr>
                        <a:t>Have requested from SHUSA ORM for clarification on this metric.</a:t>
                      </a:r>
                      <a:endParaRPr lang="en-US" sz="1100" dirty="0">
                        <a:effectLst/>
                        <a:latin typeface="Arial" panose="020B0604020202020204" pitchFamily="34" charset="0"/>
                        <a:ea typeface="Calibri"/>
                        <a:cs typeface="Arial" panose="020B0604020202020204" pitchFamily="34" charset="0"/>
                      </a:endParaRPr>
                    </a:p>
                  </a:txBody>
                  <a:tcPr marL="68579" marR="68579" marT="0" marB="0">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3" name="Content Placeholder 2"/>
          <p:cNvSpPr>
            <a:spLocks noGrp="1"/>
          </p:cNvSpPr>
          <p:nvPr>
            <p:ph sz="quarter" idx="11"/>
          </p:nvPr>
        </p:nvSpPr>
        <p:spPr/>
        <p:txBody>
          <a:bodyPr/>
          <a:lstStyle/>
          <a:p>
            <a:r>
              <a:rPr lang="en-US" dirty="0" smtClean="0">
                <a:latin typeface="Arial"/>
              </a:rPr>
              <a:t>Additional metrics required by Group (tracking only)</a:t>
            </a:r>
            <a:endParaRPr lang="en-GB" dirty="0">
              <a:latin typeface="Arial"/>
            </a:endParaRPr>
          </a:p>
        </p:txBody>
      </p:sp>
    </p:spTree>
    <p:extLst>
      <p:ext uri="{BB962C8B-B14F-4D97-AF65-F5344CB8AC3E}">
        <p14:creationId xmlns:p14="http://schemas.microsoft.com/office/powerpoint/2010/main" val="3369090130"/>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052974121"/>
              </p:ext>
            </p:extLst>
          </p:nvPr>
        </p:nvGraphicFramePr>
        <p:xfrm>
          <a:off x="350838" y="1470028"/>
          <a:ext cx="8896350" cy="4244733"/>
        </p:xfrm>
        <a:graphic>
          <a:graphicData uri="http://schemas.openxmlformats.org/drawingml/2006/table">
            <a:tbl>
              <a:tblPr/>
              <a:tblGrid>
                <a:gridCol w="1683877"/>
                <a:gridCol w="7212473"/>
              </a:tblGrid>
              <a:tr h="0">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63362">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will maintain sufficient excess regulatory net capital at all times to meet the needs of its business as evidenced by the approved business plans and strategic objectives.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824034">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fontAlgn="t">
                        <a:spcBef>
                          <a:spcPts val="0"/>
                        </a:spcBef>
                        <a:spcAft>
                          <a:spcPts val="0"/>
                        </a:spcAft>
                      </a:pPr>
                      <a:r>
                        <a:rPr lang="en-US" sz="1100" dirty="0">
                          <a:solidFill>
                            <a:schemeClr val="tx1"/>
                          </a:solidFill>
                          <a:effectLst/>
                          <a:latin typeface="Arial"/>
                          <a:ea typeface="Calibri"/>
                          <a:cs typeface="Times New Roman"/>
                        </a:rPr>
                        <a:t>SIS has appetite for credit risk only to facilitate the settlement of equity transactions for long term institutional clients and brokers, where settlement is expected to be effected within the settlement period. SIS will not extend credit to a client to acquire, maintain, or carry securities positions. Credit extensions to facilitate equity transactions will require prior credit approval and the establishment of a limit.</a:t>
                      </a:r>
                      <a:endParaRPr lang="en-US" sz="1100" dirty="0">
                        <a:solidFill>
                          <a:schemeClr val="tx1"/>
                        </a:solidFill>
                        <a:effectLst/>
                        <a:latin typeface="Calibri"/>
                        <a:ea typeface="Calibri"/>
                        <a:cs typeface="Times New Roman"/>
                      </a:endParaRPr>
                    </a:p>
                  </a:txBody>
                  <a:tcPr marL="180340" marR="10160"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63362">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t>
                      </a:r>
                      <a:br>
                        <a:rPr lang="en-US" sz="1100" b="1" i="0" u="none" strike="noStrike" baseline="0" dirty="0" smtClean="0">
                          <a:solidFill>
                            <a:schemeClr val="tx1"/>
                          </a:solidFill>
                          <a:effectLst/>
                          <a:latin typeface="Arial" panose="020B0604020202020204" pitchFamily="34" charset="0"/>
                          <a:cs typeface="Arial" panose="020B0604020202020204" pitchFamily="34" charset="0"/>
                        </a:rPr>
                      </a:br>
                      <a:r>
                        <a:rPr lang="en-US" sz="1100" b="1" i="0" u="none" strike="noStrike" baseline="0" dirty="0" smtClean="0">
                          <a:solidFill>
                            <a:schemeClr val="tx1"/>
                          </a:solidFill>
                          <a:effectLst/>
                          <a:latin typeface="Arial" panose="020B0604020202020204" pitchFamily="34" charset="0"/>
                          <a:cs typeface="Arial" panose="020B0604020202020204" pitchFamily="34" charset="0"/>
                        </a:rPr>
                        <a:t>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fontAlgn="t">
                        <a:spcBef>
                          <a:spcPts val="0"/>
                        </a:spcBef>
                        <a:spcAft>
                          <a:spcPts val="0"/>
                        </a:spcAft>
                      </a:pPr>
                      <a:r>
                        <a:rPr lang="en-US" sz="1100" dirty="0">
                          <a:solidFill>
                            <a:schemeClr val="tx1"/>
                          </a:solidFill>
                          <a:effectLst/>
                          <a:latin typeface="Arial"/>
                          <a:ea typeface="Calibri"/>
                          <a:cs typeface="Times New Roman"/>
                        </a:rPr>
                        <a:t>SIS will ensure that it maintains sufficient high quality liquid assets to ensure sufficient liquidity to meet its funding obligations under stressed scenarios.  </a:t>
                      </a:r>
                      <a:endParaRPr lang="en-US" sz="1100" dirty="0">
                        <a:solidFill>
                          <a:schemeClr val="tx1"/>
                        </a:solidFill>
                        <a:effectLst/>
                        <a:latin typeface="Calibri"/>
                        <a:ea typeface="Calibri"/>
                        <a:cs typeface="Times New Roman"/>
                      </a:endParaRPr>
                    </a:p>
                  </a:txBody>
                  <a:tcPr marL="180340" marR="10160"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maintain a contingency funding plan to withstand liquidity shortfalls in a severe stress scenario.</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t"/>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will ensure its investment portfolio has a near-zero interest-rate risk profile by limiting investments to treasury bills and readily marketable money market instruments.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a:t>
                      </a:r>
                      <a:br>
                        <a:rPr lang="en-US" sz="1100" b="1" i="0" u="none" strike="noStrike" dirty="0" smtClean="0">
                          <a:solidFill>
                            <a:schemeClr val="tx1"/>
                          </a:solidFill>
                          <a:effectLst/>
                          <a:latin typeface="Arial" panose="020B0604020202020204" pitchFamily="34" charset="0"/>
                          <a:cs typeface="Arial" panose="020B0604020202020204" pitchFamily="34" charset="0"/>
                        </a:rPr>
                      </a:br>
                      <a:r>
                        <a:rPr lang="en-US" sz="1100" b="1" i="0" u="none" strike="noStrike" dirty="0" smtClean="0">
                          <a:solidFill>
                            <a:schemeClr val="tx1"/>
                          </a:solidFill>
                          <a:effectLst/>
                          <a:latin typeface="Arial" panose="020B0604020202020204" pitchFamily="34" charset="0"/>
                          <a:cs typeface="Arial" panose="020B0604020202020204" pitchFamily="34" charset="0"/>
                        </a:rPr>
                        <a:t>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will maintain for its trading portfolio a low amount of market risk measured through value-at-risk.</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will allocate resources to ensure the achievement of its strategic and business objectives and will not place an undue amount of earnings or capital at risk under stressed conditions.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63362">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maintain strong governance, effective controls, and risk limits and metrics for all business activities.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r>
              <a:rPr lang="en-GB" smtClean="0">
                <a:latin typeface="Arial"/>
              </a:rPr>
              <a:t>2016 Qualitative statements (1/2)</a:t>
            </a:r>
            <a:endParaRPr lang="en-GB">
              <a:latin typeface="Arial"/>
            </a:endParaRPr>
          </a:p>
        </p:txBody>
      </p:sp>
    </p:spTree>
    <p:extLst>
      <p:ext uri="{BB962C8B-B14F-4D97-AF65-F5344CB8AC3E}">
        <p14:creationId xmlns:p14="http://schemas.microsoft.com/office/powerpoint/2010/main" val="40947012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905983493"/>
              </p:ext>
            </p:extLst>
          </p:nvPr>
        </p:nvGraphicFramePr>
        <p:xfrm>
          <a:off x="350838" y="1470024"/>
          <a:ext cx="8896350" cy="4517046"/>
        </p:xfrm>
        <a:graphic>
          <a:graphicData uri="http://schemas.openxmlformats.org/drawingml/2006/table">
            <a:tbl>
              <a:tblPr/>
              <a:tblGrid>
                <a:gridCol w="1683877"/>
                <a:gridCol w="7212473"/>
              </a:tblGrid>
              <a:tr h="166712">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482209">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SIS </a:t>
                      </a:r>
                      <a:r>
                        <a:rPr lang="en-US" sz="1100" b="0" i="0" u="none" strike="noStrike" dirty="0">
                          <a:solidFill>
                            <a:srgbClr val="000000"/>
                          </a:solidFill>
                          <a:effectLst/>
                          <a:latin typeface="Arial" panose="020B0604020202020204" pitchFamily="34" charset="0"/>
                          <a:cs typeface="Arial" panose="020B0604020202020204" pitchFamily="34" charset="0"/>
                        </a:rPr>
                        <a:t>has a risk-averse approach to operational risk but recognizes that it is inherent in all processes and systems  and must be adequately managed to meet business objectives.  </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is committed to implementing policies, procedures and controls that will minimize losses incurred from inadequate or failed internal processes, people, and systems or from external events.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enforce model monitoring standards in line with industry practices and regulatory requirements.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allocate more resources to those models with the highest risk level (Tier 1).</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ensure no new models are used or put into production without the appropriate approval.</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aims to comply fully with the letter and spirit of all applicable laws and regulatory standards that apply to its operations and it will ensure the timely remediation of any regulatory finding.</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treat its customers fairly, abide by all securities rules and regulations and will not pursue any business or maintain any practices that may damage its reputation with customers, employees, or other stakeholders.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will not knowingly conduct business with individuals or entities it believes to be engaged in inappropriate behavior, money laundering, terrorist financing, corruption or other illicit financial activities.</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822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SIS policy requires that all its employees and registered persons comply with all its policies and procedures, act with the highest ethical standards, and </a:t>
                      </a:r>
                      <a:r>
                        <a:rPr lang="en-US" sz="1100" b="0" i="0" u="none" strike="noStrike" dirty="0" smtClean="0">
                          <a:solidFill>
                            <a:srgbClr val="000000"/>
                          </a:solidFill>
                          <a:effectLst/>
                          <a:latin typeface="Arial"/>
                        </a:rPr>
                        <a:t>fulfill </a:t>
                      </a:r>
                      <a:r>
                        <a:rPr lang="en-US" sz="1100" b="0" i="0" u="none" strike="noStrike" dirty="0">
                          <a:solidFill>
                            <a:srgbClr val="000000"/>
                          </a:solidFill>
                          <a:effectLst/>
                          <a:latin typeface="Arial"/>
                        </a:rPr>
                        <a:t>their fiduciary obligations when applicable.</a:t>
                      </a:r>
                    </a:p>
                  </a:txBody>
                  <a:tcPr marL="180052" marR="10003" marT="9525" marB="0">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r>
              <a:rPr lang="en-GB" smtClean="0">
                <a:latin typeface="Arial"/>
              </a:rPr>
              <a:t>2016 Qualitative statements (2/2)</a:t>
            </a:r>
            <a:endParaRPr lang="en-GB">
              <a:latin typeface="Arial"/>
            </a:endParaRPr>
          </a:p>
        </p:txBody>
      </p:sp>
    </p:spTree>
    <p:extLst>
      <p:ext uri="{BB962C8B-B14F-4D97-AF65-F5344CB8AC3E}">
        <p14:creationId xmlns:p14="http://schemas.microsoft.com/office/powerpoint/2010/main" val="40916633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442015994"/>
              </p:ext>
            </p:extLst>
          </p:nvPr>
        </p:nvGraphicFramePr>
        <p:xfrm>
          <a:off x="350838" y="1470025"/>
          <a:ext cx="8896350" cy="4328256"/>
        </p:xfrm>
        <a:graphic>
          <a:graphicData uri="http://schemas.openxmlformats.org/drawingml/2006/table">
            <a:tbl>
              <a:tblPr firstRow="1" bandRow="1"/>
              <a:tblGrid>
                <a:gridCol w="877225"/>
                <a:gridCol w="3570950"/>
                <a:gridCol w="877225"/>
                <a:gridCol w="3570950"/>
              </a:tblGrid>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AuM</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Assets under Management</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NPL</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Non-performing</a:t>
                      </a:r>
                      <a:r>
                        <a:rPr lang="en-US" sz="1200" b="0" i="0" u="none" strike="noStrike" baseline="0" dirty="0" smtClean="0">
                          <a:solidFill>
                            <a:srgbClr val="000000"/>
                          </a:solidFill>
                          <a:effectLst/>
                          <a:latin typeface="Arial"/>
                        </a:rPr>
                        <a:t> Loan</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BHC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Bank Holding Company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P&amp;L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and Loss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C&amp;I</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a:solidFill>
                            <a:srgbClr val="000000"/>
                          </a:solidFill>
                          <a:effectLst/>
                          <a:latin typeface="Arial"/>
                        </a:rPr>
                        <a:t>Commercial &amp; Industrial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PBT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before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CCAR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a:solidFill>
                            <a:srgbClr val="000000"/>
                          </a:solidFill>
                          <a:effectLst/>
                          <a:latin typeface="Arial"/>
                        </a:rPr>
                        <a:t>Comprehensive Capital Analysis and Review</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PCA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Prompt Corrective Action</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CRO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Chief Risk Officer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PPNR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Pre-Provision Net Revenue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DPD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Days Past Due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RWA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Risk Weighted Assets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ERMC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Executive Risk Management Committee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SDART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Santander Drive Auto Receivables Trust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FRB / Fed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Federal Reserve Bank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TBD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To be defined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GBM</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Global Banking and Markets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14As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CCAR output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ICAAP </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Internal Capital Adequacy Assessment Process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424B3</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SDART regulatory filing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LCR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Liquidity Coverage Ratio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9Q</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9 Quarters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6068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NCO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Net Charge Off</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smtClean="0">
                <a:latin typeface="Arial"/>
              </a:rPr>
              <a:t>Acronym Glossary</a:t>
            </a:r>
            <a:endParaRPr lang="en-GB">
              <a:latin typeface="Arial"/>
            </a:endParaRPr>
          </a:p>
        </p:txBody>
      </p:sp>
    </p:spTree>
    <p:extLst>
      <p:ext uri="{BB962C8B-B14F-4D97-AF65-F5344CB8AC3E}">
        <p14:creationId xmlns:p14="http://schemas.microsoft.com/office/powerpoint/2010/main" val="28883084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A – Changes from 2015</a:t>
            </a:r>
          </a:p>
        </p:txBody>
      </p:sp>
    </p:spTree>
    <p:extLst>
      <p:ext uri="{BB962C8B-B14F-4D97-AF65-F5344CB8AC3E}">
        <p14:creationId xmlns:p14="http://schemas.microsoft.com/office/powerpoint/2010/main" val="310522711"/>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371599027"/>
              </p:ext>
            </p:extLst>
          </p:nvPr>
        </p:nvGraphicFramePr>
        <p:xfrm>
          <a:off x="350838" y="1470025"/>
          <a:ext cx="8896350" cy="4707490"/>
        </p:xfrm>
        <a:graphic>
          <a:graphicData uri="http://schemas.openxmlformats.org/drawingml/2006/table">
            <a:tbl>
              <a:tblPr firstRow="1" bandRow="1"/>
              <a:tblGrid>
                <a:gridCol w="1465449"/>
                <a:gridCol w="2982727"/>
                <a:gridCol w="4448174"/>
              </a:tblGrid>
              <a:tr h="17966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Risk type</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Metric</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Definition</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50941">
                <a:tc rowSpan="3">
                  <a:txBody>
                    <a:bodyPr/>
                    <a:lstStyle/>
                    <a:p>
                      <a:pPr algn="l" rtl="0" fontAlgn="ctr"/>
                      <a:r>
                        <a:rPr lang="en-US" sz="1100" b="1" i="0" u="none" strike="noStrike" dirty="0" smtClean="0">
                          <a:solidFill>
                            <a:srgbClr val="000000"/>
                          </a:solidFill>
                          <a:effectLst/>
                          <a:latin typeface="Arial"/>
                        </a:rPr>
                        <a:t>Capital adequacy</a:t>
                      </a: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Cost to Revenue Ratio</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Total</a:t>
                      </a:r>
                      <a:r>
                        <a:rPr lang="en-US" sz="1100" b="0" i="0" u="none" strike="noStrike" baseline="0" dirty="0" smtClean="0">
                          <a:solidFill>
                            <a:srgbClr val="000000"/>
                          </a:solidFill>
                          <a:effectLst/>
                          <a:latin typeface="Arial"/>
                        </a:rPr>
                        <a:t> Costs over Total Revenue </a:t>
                      </a:r>
                      <a:r>
                        <a:rPr lang="en-US" sz="1100" b="0" i="0" u="none" strike="noStrike" kern="1200" baseline="0" dirty="0" smtClean="0">
                          <a:solidFill>
                            <a:srgbClr val="000000"/>
                          </a:solidFill>
                          <a:effectLst/>
                          <a:latin typeface="Arial"/>
                          <a:ea typeface="+mn-ea"/>
                          <a:cs typeface="+mn-cs"/>
                        </a:rPr>
                        <a:t>reported quarterly and should be aggregate year-to-date</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6476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Excess Net Capital</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As per SEC regulations, every broker-dealer must, at all times, have, and maintain, net capital no less than the required amount by the SEC for the broker-dealer.</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The excess is simply the amount above the minimum required.</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The excess amount is necessary for the</a:t>
                      </a:r>
                      <a:r>
                        <a:rPr lang="en-US" sz="1100" b="0" i="0" u="none" strike="noStrike" baseline="0" dirty="0" smtClean="0">
                          <a:solidFill>
                            <a:srgbClr val="000000"/>
                          </a:solidFill>
                          <a:effectLst/>
                          <a:latin typeface="Arial"/>
                        </a:rPr>
                        <a:t> broker-dealer </a:t>
                      </a:r>
                      <a:r>
                        <a:rPr lang="en-US" sz="1100" b="0" i="0" u="none" strike="noStrike" dirty="0" smtClean="0">
                          <a:solidFill>
                            <a:srgbClr val="000000"/>
                          </a:solidFill>
                          <a:effectLst/>
                          <a:latin typeface="Arial"/>
                        </a:rPr>
                        <a:t>to</a:t>
                      </a:r>
                      <a:r>
                        <a:rPr lang="en-US" sz="1100" b="0" i="0" u="none" strike="noStrike" baseline="0" dirty="0" smtClean="0">
                          <a:solidFill>
                            <a:srgbClr val="000000"/>
                          </a:solidFill>
                          <a:effectLst/>
                          <a:latin typeface="Arial"/>
                        </a:rPr>
                        <a:t> </a:t>
                      </a:r>
                      <a:r>
                        <a:rPr lang="en-US" sz="1100" b="0" i="0" u="none" strike="noStrike" dirty="0" smtClean="0">
                          <a:solidFill>
                            <a:srgbClr val="000000"/>
                          </a:solidFill>
                          <a:effectLst/>
                          <a:latin typeface="Arial"/>
                        </a:rPr>
                        <a:t>operate in several businesses</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522214">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Impairment to Pre-Provision Net Revenue (PPNR)</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The projected 9Q cumulative increase in PPNR impairment between the CCAR BHC Stress and BHC Baseline scenarios and any available capital surplus under the CCAR BHC Stress scenario </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50941">
                <a:tc>
                  <a:txBody>
                    <a:bodyPr/>
                    <a:lstStyle/>
                    <a:p>
                      <a:pPr algn="l" rtl="0" fontAlgn="ctr"/>
                      <a:r>
                        <a:rPr lang="en-US" sz="1100" b="1" i="0" u="none" strike="noStrike" dirty="0" smtClean="0">
                          <a:solidFill>
                            <a:srgbClr val="000000"/>
                          </a:solidFill>
                          <a:effectLst/>
                          <a:latin typeface="Arial"/>
                        </a:rPr>
                        <a:t>Credit risk</a:t>
                      </a: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kern="1200" baseline="0" dirty="0" smtClean="0">
                          <a:solidFill>
                            <a:schemeClr val="tx1"/>
                          </a:solidFill>
                          <a:latin typeface="Arial" panose="020B0604020202020204" pitchFamily="34" charset="0"/>
                          <a:ea typeface="ＭＳ Ｐゴシック"/>
                          <a:cs typeface="Arial" panose="020B0604020202020204" pitchFamily="34" charset="0"/>
                        </a:rPr>
                        <a:t>Highest one day amount of total non-DVP related to counterparty settling</a:t>
                      </a:r>
                      <a:endParaRPr lang="en-US" sz="1100" b="0" kern="1200" baseline="0" dirty="0">
                        <a:solidFill>
                          <a:schemeClr val="tx1"/>
                        </a:solidFill>
                        <a:latin typeface="Arial" panose="020B0604020202020204" pitchFamily="34" charset="0"/>
                        <a:ea typeface="ＭＳ Ｐゴシック"/>
                        <a:cs typeface="Arial" panose="020B0604020202020204" pitchFamily="34" charset="0"/>
                      </a:endParaRPr>
                    </a:p>
                  </a:txBody>
                  <a:tcPr marL="9144" marR="9144" marT="365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Highest One Day Amount of Total Non-DVP relating to clients, affiliated brokers, or non-affiliated brokers settling share purchases in one day</a:t>
                      </a:r>
                    </a:p>
                  </a:txBody>
                  <a:tcPr marL="9144" marR="9144"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0941">
                <a:tc rowSpan="3">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100" b="1" i="0" u="none" strike="noStrike" dirty="0" smtClean="0">
                        <a:solidFill>
                          <a:srgbClr val="000000"/>
                        </a:solidFill>
                        <a:effectLst/>
                        <a:latin typeface="Arial" panose="020B0604020202020204" pitchFamily="34" charset="0"/>
                        <a:cs typeface="Arial" panose="020B0604020202020204" pitchFamily="34" charset="0"/>
                      </a:endParaRPr>
                    </a:p>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Customer Account </a:t>
                      </a:r>
                    </a:p>
                  </a:txBody>
                  <a:tcPr marL="9144" marR="9144" marT="365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Customer Account  (Total Cash + Treasury Bills-Margin Requirement at CME)</a:t>
                      </a:r>
                    </a:p>
                  </a:txBody>
                  <a:tcPr marL="9144" marR="9144"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42546">
                <a:tc vMerge="1">
                  <a:txBody>
                    <a:body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House Account</a:t>
                      </a:r>
                      <a:endParaRPr lang="en-US" sz="1100" b="0" i="0" u="none" strike="noStrike" kern="1200" baseline="0" dirty="0">
                        <a:solidFill>
                          <a:srgbClr val="000000"/>
                        </a:solidFill>
                        <a:effectLst/>
                        <a:latin typeface="Arial" panose="020B0604020202020204" pitchFamily="34" charset="0"/>
                        <a:ea typeface="+mn-ea"/>
                        <a:cs typeface="Arial" panose="020B0604020202020204" pitchFamily="34" charset="0"/>
                      </a:endParaRPr>
                    </a:p>
                  </a:txBody>
                  <a:tcPr marL="9144" marR="9144" marT="365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Excess Margin Coverage for House Account(Total Cash + Treasury Bills-Margin Requirement at CME)</a:t>
                      </a:r>
                    </a:p>
                  </a:txBody>
                  <a:tcPr marL="9144" marR="91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0941">
                <a:tc vMerge="1">
                  <a:txBody>
                    <a:bodyPr/>
                    <a:lstStyle/>
                    <a:p>
                      <a:pPr algn="l" rtl="0" fontAlgn="ctr"/>
                      <a:endParaRPr lang="en-US" sz="11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panose="020B0604020202020204" pitchFamily="34" charset="0"/>
                          <a:cs typeface="Arial" panose="020B0604020202020204" pitchFamily="34" charset="0"/>
                        </a:rPr>
                        <a:t>Stressed Survival Period (days)</a:t>
                      </a:r>
                    </a:p>
                  </a:txBody>
                  <a:tcPr marL="9144" marR="9144"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The amount of days remaining until SHUSA and its subsidiaries will have a cash shortfall under stressed conditions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144" marR="9144"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5094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Mark-to-market</a:t>
                      </a:r>
                      <a:r>
                        <a:rPr lang="en-US" sz="1100" b="1" i="0" u="none" strike="noStrike" baseline="0" dirty="0" smtClean="0">
                          <a:solidFill>
                            <a:srgbClr val="000000"/>
                          </a:solidFill>
                          <a:effectLst/>
                          <a:latin typeface="Arial"/>
                        </a:rPr>
                        <a:t> portfolio risk</a:t>
                      </a:r>
                      <a:endParaRPr lang="en-US" sz="1100" b="1" i="0" u="none" strike="noStrike" dirty="0" smtClean="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MTM Value at Risk (VaR)</a:t>
                      </a:r>
                      <a:endParaRPr lang="en-US" sz="11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The MTM VaR metric covers the market risk in all material trading portfolios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5227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Model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100" b="0" i="0" u="none" strike="noStrike" dirty="0" smtClean="0">
                        <a:solidFill>
                          <a:srgbClr val="000000"/>
                        </a:solidFill>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The number of legacy Tier 1 models used in production without appropriate approvals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91320">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Compliance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requiring immediate attention</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a:rPr>
                        <a:t>The total number of open MRIAs issued by the Federal Reserve to all Santander entities operating in the US and over which the FRB has jurisdiction or other equivalent regulatory matters requiring</a:t>
                      </a:r>
                      <a:r>
                        <a:rPr lang="en-US" sz="1050" b="0" i="0" u="none" strike="noStrike" baseline="0" dirty="0" smtClean="0">
                          <a:solidFill>
                            <a:srgbClr val="000000"/>
                          </a:solidFill>
                          <a:effectLst/>
                          <a:latin typeface="Arial"/>
                        </a:rPr>
                        <a:t> immediate attention (SIS – FINRA)</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smtClean="0">
                <a:latin typeface="Arial"/>
              </a:rPr>
              <a:t>Metrics Glossary (1/2)</a:t>
            </a:r>
            <a:endParaRPr lang="en-GB">
              <a:latin typeface="Arial"/>
            </a:endParaRPr>
          </a:p>
        </p:txBody>
      </p:sp>
    </p:spTree>
    <p:extLst>
      <p:ext uri="{BB962C8B-B14F-4D97-AF65-F5344CB8AC3E}">
        <p14:creationId xmlns:p14="http://schemas.microsoft.com/office/powerpoint/2010/main" val="8186884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p:txBody>
          <a:bodyPr/>
          <a:lstStyle/>
          <a:p>
            <a:r>
              <a:rPr lang="en-GB" smtClean="0">
                <a:latin typeface="Arial"/>
              </a:rPr>
              <a:t>Metrics Glossary (2/2)</a:t>
            </a:r>
            <a:endParaRPr lang="en-GB">
              <a:latin typeface="Arial"/>
            </a:endParaRPr>
          </a:p>
        </p:txBody>
      </p:sp>
      <p:graphicFrame>
        <p:nvGraphicFramePr>
          <p:cNvPr id="5" name="Table 4"/>
          <p:cNvGraphicFramePr>
            <a:graphicFrameLocks noGrp="1"/>
          </p:cNvGraphicFramePr>
          <p:nvPr>
            <p:extLst>
              <p:ext uri="{D42A27DB-BD31-4B8C-83A1-F6EECF244321}">
                <p14:modId xmlns:p14="http://schemas.microsoft.com/office/powerpoint/2010/main" val="3092752608"/>
              </p:ext>
            </p:extLst>
          </p:nvPr>
        </p:nvGraphicFramePr>
        <p:xfrm>
          <a:off x="350838" y="1470025"/>
          <a:ext cx="8896350" cy="4775238"/>
        </p:xfrm>
        <a:graphic>
          <a:graphicData uri="http://schemas.openxmlformats.org/drawingml/2006/table">
            <a:tbl>
              <a:tblPr firstRow="1" bandRow="1"/>
              <a:tblGrid>
                <a:gridCol w="1465449"/>
                <a:gridCol w="2982727"/>
                <a:gridCol w="4448174"/>
              </a:tblGrid>
              <a:tr h="9207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Risk type</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Metric</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1" i="0" u="none" strike="noStrike" dirty="0" smtClean="0">
                          <a:solidFill>
                            <a:srgbClr val="FF0000"/>
                          </a:solidFill>
                          <a:effectLst/>
                          <a:latin typeface="Arial"/>
                        </a:rPr>
                        <a:t>Definition</a:t>
                      </a:r>
                      <a:endParaRPr lang="en-US" sz="1100" b="1" i="0" u="none" strike="noStrike" dirty="0">
                        <a:solidFill>
                          <a:srgbClr val="FF0000"/>
                        </a:solidFill>
                        <a:effectLst/>
                        <a:latin typeface="Arial"/>
                      </a:endParaRPr>
                    </a:p>
                  </a:txBody>
                  <a:tcPr marL="8629" marR="8629" marT="821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90918">
                <a:tc rowSpan="9">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100" b="1" i="0" u="none" strike="noStrike" dirty="0" smtClean="0">
                          <a:solidFill>
                            <a:srgbClr val="000000"/>
                          </a:solidFill>
                          <a:effectLst/>
                          <a:latin typeface="Arial"/>
                        </a:rPr>
                        <a:t>Operational risk</a:t>
                      </a: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Ethical Hacking Vulnerabilities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6604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smtClean="0">
                          <a:effectLst/>
                          <a:latin typeface="Arial"/>
                        </a:rPr>
                        <a:t>Material Operational Risk Events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Aligned with new SHUSA material event impact thresholds </a:t>
                      </a:r>
                      <a:r>
                        <a:rPr lang="en-GB" sz="1100" b="0" strike="noStrike" baseline="0" dirty="0" smtClean="0">
                          <a:solidFill>
                            <a:schemeClr val="tx1"/>
                          </a:solidFill>
                          <a:latin typeface="Arial" panose="020B0604020202020204" pitchFamily="34" charset="0"/>
                          <a:cs typeface="Arial" panose="020B0604020202020204" pitchFamily="34" charset="0"/>
                        </a:rPr>
                        <a:t>Includes non financially impacting material events (i.e. </a:t>
                      </a:r>
                      <a:r>
                        <a:rPr lang="en-GB" sz="1100" b="0" strike="noStrike" baseline="0" smtClean="0">
                          <a:solidFill>
                            <a:schemeClr val="tx1"/>
                          </a:solidFill>
                          <a:latin typeface="Arial" panose="020B0604020202020204" pitchFamily="34" charset="0"/>
                          <a:cs typeface="Arial" panose="020B0604020202020204" pitchFamily="34" charset="0"/>
                        </a:rPr>
                        <a:t>customer, regulatory, reputation)</a:t>
                      </a:r>
                      <a:endParaRPr lang="en-GB" sz="1100" b="0" strike="sngStrike" dirty="0" smtClean="0">
                        <a:solidFill>
                          <a:schemeClr val="tx1"/>
                        </a:solidFill>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5334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Gross operational risk losses / gross margin</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Gross operational risk losses  as a percentage of gross margin within the same period</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64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IT Relevant Incidents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number of infrastructure and software incidents classified as P1 and P2 in the month</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36571">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457200" rtl="0" eaLnBrk="1" fontAlgn="b" latinLnBrk="0" hangingPunct="1"/>
                      <a:r>
                        <a:rPr lang="en-US" sz="1100" b="0" i="0" u="none" strike="noStrike" kern="1200" dirty="0">
                          <a:solidFill>
                            <a:schemeClr val="tx1"/>
                          </a:solidFill>
                          <a:effectLst/>
                          <a:latin typeface="Arial"/>
                          <a:ea typeface="+mn-ea"/>
                          <a:cs typeface="+mn-cs"/>
                        </a:rPr>
                        <a:t>IT Systems Availability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The availability of critical systems during the month</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517563">
                <a:tc vMerge="1">
                  <a:txBody>
                    <a:bodyPr/>
                    <a:lstStyle/>
                    <a:p>
                      <a:endParaRPr lang="en-GB"/>
                    </a:p>
                  </a:txBody>
                  <a:tcPr/>
                </a:tc>
                <a:tc>
                  <a:txBody>
                    <a:bodyPr/>
                    <a:lstStyle/>
                    <a:p>
                      <a:pPr marL="0" marR="0" algn="l" defTabSz="457200" rtl="0" eaLnBrk="1" fontAlgn="b" latinLnBrk="0" hangingPunct="1">
                        <a:lnSpc>
                          <a:spcPct val="115000"/>
                        </a:lnSpc>
                        <a:spcBef>
                          <a:spcPts val="0"/>
                        </a:spcBef>
                        <a:spcAft>
                          <a:spcPts val="0"/>
                        </a:spcAft>
                        <a:tabLst>
                          <a:tab pos="742950" algn="l"/>
                        </a:tabLst>
                      </a:pPr>
                      <a:r>
                        <a:rPr lang="en-US" sz="1100" b="0" i="0" u="none" strike="noStrike" kern="1200" dirty="0">
                          <a:solidFill>
                            <a:schemeClr val="tx1"/>
                          </a:solidFill>
                          <a:effectLst/>
                          <a:latin typeface="Arial"/>
                          <a:ea typeface="+mn-ea"/>
                          <a:cs typeface="+mn-cs"/>
                        </a:rPr>
                        <a:t>Peak </a:t>
                      </a:r>
                      <a:r>
                        <a:rPr lang="en-US" sz="1100" b="0" i="0" u="none" strike="noStrike" kern="1200" dirty="0" smtClean="0">
                          <a:solidFill>
                            <a:schemeClr val="tx1"/>
                          </a:solidFill>
                          <a:effectLst/>
                          <a:latin typeface="Arial"/>
                          <a:ea typeface="+mn-ea"/>
                          <a:cs typeface="+mn-cs"/>
                        </a:rPr>
                        <a:t>amount of</a:t>
                      </a:r>
                      <a:r>
                        <a:rPr lang="en-US" sz="1100" b="0" i="0" u="none" strike="noStrike" kern="1200" baseline="0" dirty="0" smtClean="0">
                          <a:solidFill>
                            <a:schemeClr val="tx1"/>
                          </a:solidFill>
                          <a:effectLst/>
                          <a:latin typeface="Arial"/>
                          <a:ea typeface="+mn-ea"/>
                          <a:cs typeface="+mn-cs"/>
                        </a:rPr>
                        <a:t> </a:t>
                      </a:r>
                      <a:r>
                        <a:rPr lang="en-US" sz="1100" b="0" i="0" u="none" strike="noStrike" kern="1200" dirty="0" smtClean="0">
                          <a:solidFill>
                            <a:schemeClr val="tx1"/>
                          </a:solidFill>
                          <a:effectLst/>
                          <a:latin typeface="Arial"/>
                          <a:ea typeface="+mn-ea"/>
                          <a:cs typeface="+mn-cs"/>
                        </a:rPr>
                        <a:t>failed </a:t>
                      </a:r>
                      <a:r>
                        <a:rPr lang="en-US" sz="1100" b="0" i="0" u="none" strike="noStrike" kern="1200" dirty="0">
                          <a:solidFill>
                            <a:schemeClr val="tx1"/>
                          </a:solidFill>
                          <a:effectLst/>
                          <a:latin typeface="Arial"/>
                          <a:ea typeface="+mn-ea"/>
                          <a:cs typeface="+mn-cs"/>
                        </a:rPr>
                        <a:t>trades </a:t>
                      </a:r>
                      <a:r>
                        <a:rPr lang="en-US" sz="1100" b="0" i="0" u="none" strike="noStrike" kern="1200" dirty="0" smtClean="0">
                          <a:solidFill>
                            <a:schemeClr val="tx1"/>
                          </a:solidFill>
                          <a:effectLst/>
                          <a:latin typeface="Arial"/>
                          <a:ea typeface="+mn-ea"/>
                          <a:cs typeface="+mn-cs"/>
                        </a:rPr>
                        <a:t>(% of core</a:t>
                      </a:r>
                      <a:r>
                        <a:rPr lang="en-US" sz="1100" b="0" i="0" u="none" strike="noStrike" kern="1200" baseline="0" dirty="0" smtClean="0">
                          <a:solidFill>
                            <a:schemeClr val="tx1"/>
                          </a:solidFill>
                          <a:effectLst/>
                          <a:latin typeface="Arial"/>
                          <a:ea typeface="+mn-ea"/>
                          <a:cs typeface="+mn-cs"/>
                        </a:rPr>
                        <a:t> </a:t>
                      </a:r>
                      <a:r>
                        <a:rPr lang="en-US" sz="1100" b="0" i="0" u="none" strike="noStrike" kern="1200" dirty="0" smtClean="0">
                          <a:solidFill>
                            <a:schemeClr val="tx1"/>
                          </a:solidFill>
                          <a:effectLst/>
                          <a:latin typeface="Arial"/>
                          <a:ea typeface="+mn-ea"/>
                          <a:cs typeface="+mn-cs"/>
                        </a:rPr>
                        <a:t>equity)</a:t>
                      </a:r>
                      <a:endParaRPr lang="en-US" sz="1100" b="0" i="0" u="none" strike="noStrike" kern="1200" dirty="0">
                        <a:solidFill>
                          <a:schemeClr val="tx1"/>
                        </a:solidFill>
                        <a:effectLst/>
                        <a:latin typeface="Arial"/>
                        <a:ea typeface="+mn-ea"/>
                        <a:cs typeface="+mn-cs"/>
                      </a:endParaRPr>
                    </a:p>
                  </a:txBody>
                  <a:tcPr marL="9144" marR="9144"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defTabSz="457200" rtl="0" eaLnBrk="1" fontAlgn="b" latinLnBrk="0" hangingPunct="1">
                        <a:lnSpc>
                          <a:spcPct val="115000"/>
                        </a:lnSpc>
                        <a:spcBef>
                          <a:spcPts val="0"/>
                        </a:spcBef>
                        <a:spcAft>
                          <a:spcPts val="0"/>
                        </a:spcAft>
                        <a:tabLst>
                          <a:tab pos="742950" algn="l"/>
                        </a:tabLst>
                      </a:pPr>
                      <a:r>
                        <a:rPr lang="en-US" sz="1100" b="0" i="0" u="none" strike="noStrike" kern="1200" dirty="0" smtClean="0">
                          <a:solidFill>
                            <a:schemeClr val="tx1"/>
                          </a:solidFill>
                          <a:effectLst/>
                          <a:latin typeface="Arial"/>
                          <a:ea typeface="+mn-ea"/>
                          <a:cs typeface="+mn-cs"/>
                        </a:rPr>
                        <a:t>Peak amount during the month for failed trades to total core-equity capital</a:t>
                      </a:r>
                      <a:r>
                        <a:rPr lang="en-US" sz="1100" b="0" i="0" u="none" strike="noStrike" kern="1200" baseline="0" dirty="0" smtClean="0">
                          <a:solidFill>
                            <a:schemeClr val="tx1"/>
                          </a:solidFill>
                          <a:effectLst/>
                          <a:latin typeface="Arial"/>
                          <a:ea typeface="+mn-ea"/>
                          <a:cs typeface="+mn-cs"/>
                        </a:rPr>
                        <a:t> (value of failed trades divided by total core-equity capital)</a:t>
                      </a:r>
                      <a:endParaRPr lang="en-US" sz="1100" b="0" i="0" u="none" strike="noStrike" kern="1200" dirty="0">
                        <a:solidFill>
                          <a:schemeClr val="tx1"/>
                        </a:solidFill>
                        <a:effectLst/>
                        <a:latin typeface="Arial"/>
                        <a:ea typeface="+mn-ea"/>
                        <a:cs typeface="+mn-cs"/>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17563">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457200" rtl="0" eaLnBrk="1" fontAlgn="b" latinLnBrk="0" hangingPunct="1"/>
                      <a:r>
                        <a:rPr lang="en-US" sz="1100" b="0" i="0" u="none" strike="noStrike" kern="1200" dirty="0">
                          <a:solidFill>
                            <a:schemeClr val="tx1"/>
                          </a:solidFill>
                          <a:effectLst/>
                          <a:latin typeface="Arial"/>
                          <a:ea typeface="+mn-ea"/>
                          <a:cs typeface="+mn-cs"/>
                        </a:rPr>
                        <a:t>Relevant OR events R1 (number)</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100" b="0" i="0" u="none" strike="noStrike" dirty="0" smtClean="0">
                          <a:solidFill>
                            <a:srgbClr val="000000"/>
                          </a:solidFill>
                          <a:effectLst/>
                          <a:latin typeface="Arial"/>
                        </a:rPr>
                        <a:t>Measures the concentration of significant events on a trailing 12 month basis; proportion of events exceeding $1 MM (extreme) to events exceeding $20 K (significant)</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41266">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Servers with Security Compliant Operating Systems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100" b="0" i="0" u="none" strike="noStrike" dirty="0" smtClean="0">
                          <a:solidFill>
                            <a:srgbClr val="000000"/>
                          </a:solidFill>
                          <a:effectLst/>
                          <a:latin typeface="Arial"/>
                        </a:rPr>
                        <a:t>Number of operating systems that are compliant with the security policy</a:t>
                      </a:r>
                      <a:endParaRPr lang="en-US" sz="11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95300">
                <a:tc vMerge="1">
                  <a:txBody>
                    <a:bodyPr/>
                    <a:lstStyle/>
                    <a:p>
                      <a:pPr marL="0" marR="0" indent="0" algn="l" defTabSz="457200" rtl="0" eaLnBrk="1" fontAlgn="ctr" latinLnBrk="0" hangingPunct="1">
                        <a:lnSpc>
                          <a:spcPct val="100000"/>
                        </a:lnSpc>
                        <a:spcBef>
                          <a:spcPts val="0"/>
                        </a:spcBef>
                        <a:spcAft>
                          <a:spcPts val="0"/>
                        </a:spcAft>
                        <a:buClrTx/>
                        <a:buSzTx/>
                        <a:buFontTx/>
                        <a:buNone/>
                        <a:tabLst/>
                        <a:defRPr/>
                      </a:pPr>
                      <a:endParaRPr lang="en-US" sz="1000" b="1" i="0" u="none" strike="noStrike" dirty="0" smtClean="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dirty="0">
                          <a:effectLst/>
                          <a:latin typeface="Arial"/>
                        </a:rPr>
                        <a:t>Systems with Obsolete Operating </a:t>
                      </a:r>
                      <a:r>
                        <a:rPr lang="en-US" sz="1100" b="0" i="0" u="none" strike="noStrike" dirty="0" smtClean="0">
                          <a:effectLst/>
                          <a:latin typeface="Arial"/>
                        </a:rPr>
                        <a:t/>
                      </a:r>
                      <a:br>
                        <a:rPr lang="en-US" sz="1100" b="0" i="0" u="none" strike="noStrike" dirty="0" smtClean="0">
                          <a:effectLst/>
                          <a:latin typeface="Arial"/>
                        </a:rPr>
                      </a:br>
                      <a:r>
                        <a:rPr lang="en-US" sz="1100" b="0" i="0" u="none" strike="noStrike" dirty="0" smtClean="0">
                          <a:effectLst/>
                          <a:latin typeface="Arial"/>
                        </a:rPr>
                        <a:t>Systems </a:t>
                      </a:r>
                      <a:r>
                        <a:rPr lang="en-US" sz="1100" b="0" i="0" u="none" strike="noStrike" dirty="0">
                          <a:effectLst/>
                          <a:latin typeface="Arial"/>
                        </a:rPr>
                        <a:t>(%)</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100" b="0" dirty="0" smtClean="0">
                          <a:latin typeface="Arial" panose="020B0604020202020204" pitchFamily="34" charset="0"/>
                          <a:cs typeface="Arial" panose="020B0604020202020204" pitchFamily="34" charset="0"/>
                        </a:rPr>
                        <a:t>The </a:t>
                      </a:r>
                      <a:r>
                        <a:rPr lang="en-US" sz="1100" b="0" dirty="0" smtClean="0">
                          <a:latin typeface="Arial" panose="020B0604020202020204" pitchFamily="34" charset="0"/>
                          <a:cs typeface="Arial" panose="020B0604020202020204" pitchFamily="34" charset="0"/>
                        </a:rPr>
                        <a:t>percentage of servers currently working with obsolete operating systems</a:t>
                      </a:r>
                      <a:endParaRPr lang="en-GB" sz="11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8709243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2"/>
          <p:cNvSpPr txBox="1">
            <a:spLocks/>
          </p:cNvSpPr>
          <p:nvPr/>
        </p:nvSpPr>
        <p:spPr bwMode="auto">
          <a:xfrm>
            <a:off x="351387" y="1463504"/>
            <a:ext cx="2591735"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panose="020B0604020202020204" pitchFamily="34" charset="0"/>
                <a:ea typeface="ＭＳ Ｐゴシック"/>
                <a:cs typeface="Arial" panose="020B0604020202020204" pitchFamily="34" charset="0"/>
              </a:rPr>
              <a:t>RAS risk taxonomy</a:t>
            </a:r>
            <a:endParaRPr lang="en-US" sz="1400" dirty="0">
              <a:latin typeface="Arial" panose="020B0604020202020204" pitchFamily="34" charset="0"/>
              <a:ea typeface="ＭＳ Ｐゴシック"/>
              <a:cs typeface="Arial" panose="020B0604020202020204" pitchFamily="34" charset="0"/>
            </a:endParaRPr>
          </a:p>
        </p:txBody>
      </p:sp>
      <p:sp>
        <p:nvSpPr>
          <p:cNvPr id="25" name="Text Placeholder 2"/>
          <p:cNvSpPr txBox="1">
            <a:spLocks/>
          </p:cNvSpPr>
          <p:nvPr/>
        </p:nvSpPr>
        <p:spPr bwMode="auto">
          <a:xfrm>
            <a:off x="4064433" y="1463538"/>
            <a:ext cx="2591735"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spcAft>
                <a:spcPts val="0"/>
              </a:spcAft>
              <a:defRPr/>
            </a:pPr>
            <a:r>
              <a:rPr lang="en-US" sz="1400" dirty="0">
                <a:latin typeface="Arial" panose="020B0604020202020204" pitchFamily="34" charset="0"/>
                <a:ea typeface="ＭＳ Ｐゴシック"/>
                <a:cs typeface="Arial" panose="020B0604020202020204" pitchFamily="34" charset="0"/>
              </a:rPr>
              <a:t>Metric specific changes</a:t>
            </a:r>
          </a:p>
        </p:txBody>
      </p:sp>
      <p:graphicFrame>
        <p:nvGraphicFramePr>
          <p:cNvPr id="3" name="Table 2"/>
          <p:cNvGraphicFramePr>
            <a:graphicFrameLocks noGrp="1"/>
          </p:cNvGraphicFramePr>
          <p:nvPr>
            <p:extLst>
              <p:ext uri="{D42A27DB-BD31-4B8C-83A1-F6EECF244321}">
                <p14:modId xmlns:p14="http://schemas.microsoft.com/office/powerpoint/2010/main" val="3553241289"/>
              </p:ext>
            </p:extLst>
          </p:nvPr>
        </p:nvGraphicFramePr>
        <p:xfrm>
          <a:off x="4455260" y="1759375"/>
          <a:ext cx="4791928" cy="4535062"/>
        </p:xfrm>
        <a:graphic>
          <a:graphicData uri="http://schemas.openxmlformats.org/drawingml/2006/table">
            <a:tbl>
              <a:tblPr firstRow="1" bandRow="1">
                <a:tableStyleId>{5C22544A-7EE6-4342-B048-85BDC9FD1C3A}</a:tableStyleId>
              </a:tblPr>
              <a:tblGrid>
                <a:gridCol w="4791928"/>
              </a:tblGrid>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solidFill>
                            <a:schemeClr val="tx1"/>
                          </a:solidFill>
                          <a:latin typeface="Arial" panose="020B0604020202020204" pitchFamily="34" charset="0"/>
                          <a:cs typeface="Arial" panose="020B0604020202020204" pitchFamily="34" charset="0"/>
                        </a:rPr>
                        <a:t>Capital adequacy </a:t>
                      </a:r>
                      <a:r>
                        <a:rPr lang="en-GB" sz="1200" dirty="0" smtClean="0">
                          <a:solidFill>
                            <a:schemeClr val="tx1"/>
                          </a:solidFill>
                          <a:latin typeface="Arial" panose="020B0604020202020204" pitchFamily="34" charset="0"/>
                          <a:cs typeface="Arial" panose="020B0604020202020204" pitchFamily="34" charset="0"/>
                        </a:rPr>
                        <a:t>limits</a:t>
                      </a:r>
                      <a:r>
                        <a:rPr lang="en-GB" sz="1200" b="1" dirty="0" smtClean="0">
                          <a:solidFill>
                            <a:schemeClr val="tx1"/>
                          </a:solidFill>
                          <a:latin typeface="Arial" panose="020B0604020202020204" pitchFamily="34" charset="0"/>
                          <a:cs typeface="Arial" panose="020B0604020202020204" pitchFamily="34" charset="0"/>
                        </a:rPr>
                        <a:t> </a:t>
                      </a:r>
                      <a:r>
                        <a:rPr lang="en-GB" sz="1200" b="0" dirty="0" smtClean="0">
                          <a:solidFill>
                            <a:schemeClr val="tx1"/>
                          </a:solidFill>
                          <a:latin typeface="Arial" panose="020B0604020202020204" pitchFamily="34" charset="0"/>
                          <a:cs typeface="Arial" panose="020B0604020202020204" pitchFamily="34" charset="0"/>
                        </a:rPr>
                        <a:t>aligned to the 2016 Capital Policy</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Credit risk </a:t>
                      </a:r>
                      <a:r>
                        <a:rPr lang="en-GB" sz="1200" dirty="0" smtClean="0">
                          <a:latin typeface="Arial" panose="020B0604020202020204" pitchFamily="34" charset="0"/>
                          <a:cs typeface="Arial" panose="020B0604020202020204" pitchFamily="34" charset="0"/>
                        </a:rPr>
                        <a:t>concentration</a:t>
                      </a:r>
                      <a:r>
                        <a:rPr lang="en-GB" sz="1200" b="1" dirty="0" smtClean="0">
                          <a:latin typeface="Arial" panose="020B0604020202020204" pitchFamily="34" charset="0"/>
                          <a:cs typeface="Arial" panose="020B0604020202020204" pitchFamily="34" charset="0"/>
                        </a:rPr>
                        <a:t> </a:t>
                      </a:r>
                      <a:r>
                        <a:rPr lang="en-GB" sz="1200" b="0" dirty="0" smtClean="0">
                          <a:latin typeface="Arial" panose="020B0604020202020204" pitchFamily="34" charset="0"/>
                          <a:cs typeface="Arial" panose="020B0604020202020204" pitchFamily="34" charset="0"/>
                        </a:rPr>
                        <a:t>metrics broken down by material portfolio</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Liquidity / funding risk </a:t>
                      </a:r>
                      <a:r>
                        <a:rPr lang="en-GB" sz="1200" dirty="0" smtClean="0">
                          <a:latin typeface="Arial" panose="020B0604020202020204" pitchFamily="34" charset="0"/>
                          <a:cs typeface="Arial" panose="020B0604020202020204" pitchFamily="34" charset="0"/>
                        </a:rPr>
                        <a:t>metric added as requested by Group</a:t>
                      </a:r>
                      <a:endParaRPr lang="en-GB" sz="1200" b="0" dirty="0" smtClean="0">
                        <a:latin typeface="Arial" panose="020B0604020202020204" pitchFamily="34" charset="0"/>
                        <a:cs typeface="Arial" panose="020B0604020202020204" pitchFamily="34" charset="0"/>
                      </a:endParaRP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Interest rate risk </a:t>
                      </a:r>
                      <a:r>
                        <a:rPr lang="en-GB" sz="1200" dirty="0" smtClean="0">
                          <a:latin typeface="Arial" panose="020B0604020202020204" pitchFamily="34" charset="0"/>
                          <a:cs typeface="Arial" panose="020B0604020202020204" pitchFamily="34" charset="0"/>
                        </a:rPr>
                        <a:t>metric aligned with Group definition</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Mark-to-market</a:t>
                      </a:r>
                      <a:r>
                        <a:rPr lang="en-GB" sz="1200" b="1" baseline="0" dirty="0" smtClean="0">
                          <a:latin typeface="Arial" panose="020B0604020202020204" pitchFamily="34" charset="0"/>
                          <a:cs typeface="Arial" panose="020B0604020202020204" pitchFamily="34" charset="0"/>
                        </a:rPr>
                        <a:t> risk </a:t>
                      </a:r>
                      <a:r>
                        <a:rPr lang="en-GB" sz="1200" b="0" baseline="0" dirty="0" smtClean="0">
                          <a:latin typeface="Arial" panose="020B0604020202020204" pitchFamily="34" charset="0"/>
                          <a:cs typeface="Arial" panose="020B0604020202020204" pitchFamily="34" charset="0"/>
                        </a:rPr>
                        <a:t>metric added to track Value at Risk (VaR) based on Board request</a:t>
                      </a:r>
                      <a:endParaRPr lang="en-GB" sz="1200" b="0" dirty="0" smtClean="0">
                        <a:latin typeface="Arial" panose="020B0604020202020204" pitchFamily="34" charset="0"/>
                        <a:cs typeface="Arial" panose="020B0604020202020204" pitchFamily="34" charset="0"/>
                      </a:endParaRP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615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Strategic risk </a:t>
                      </a:r>
                      <a:r>
                        <a:rPr lang="en-GB" sz="1200" b="0" dirty="0" smtClean="0">
                          <a:latin typeface="Arial" panose="020B0604020202020204" pitchFamily="34" charset="0"/>
                          <a:cs typeface="Arial" panose="020B0604020202020204" pitchFamily="34" charset="0"/>
                        </a:rPr>
                        <a:t>includes qualitative statements only</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8292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Operational risk </a:t>
                      </a:r>
                      <a:r>
                        <a:rPr lang="en-GB" sz="1200" b="0" dirty="0" smtClean="0">
                          <a:latin typeface="Arial" panose="020B0604020202020204" pitchFamily="34" charset="0"/>
                          <a:cs typeface="Arial" panose="020B0604020202020204" pitchFamily="34" charset="0"/>
                        </a:rPr>
                        <a:t>metrics recalibrated</a:t>
                      </a:r>
                      <a:r>
                        <a:rPr lang="en-GB" sz="1200" b="0" baseline="0" dirty="0" smtClean="0">
                          <a:latin typeface="Arial" panose="020B0604020202020204" pitchFamily="34" charset="0"/>
                          <a:cs typeface="Arial" panose="020B0604020202020204" pitchFamily="34" charset="0"/>
                        </a:rPr>
                        <a:t> </a:t>
                      </a:r>
                      <a:r>
                        <a:rPr lang="en-GB" sz="1200" b="0" dirty="0" smtClean="0">
                          <a:latin typeface="Arial" panose="020B0604020202020204" pitchFamily="34" charset="0"/>
                          <a:cs typeface="Arial" panose="020B0604020202020204" pitchFamily="34" charset="0"/>
                        </a:rPr>
                        <a:t>and shifted conservatively in line with supervisory feedback</a:t>
                      </a: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8292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dirty="0" smtClean="0">
                          <a:latin typeface="Arial" panose="020B0604020202020204" pitchFamily="34" charset="0"/>
                          <a:cs typeface="Arial" panose="020B0604020202020204" pitchFamily="34" charset="0"/>
                        </a:rPr>
                        <a:t>Compliance</a:t>
                      </a:r>
                      <a:r>
                        <a:rPr lang="en-GB" sz="1200" b="1" baseline="0" dirty="0" smtClean="0">
                          <a:latin typeface="Arial" panose="020B0604020202020204" pitchFamily="34" charset="0"/>
                          <a:cs typeface="Arial" panose="020B0604020202020204" pitchFamily="34" charset="0"/>
                        </a:rPr>
                        <a:t> risk </a:t>
                      </a:r>
                      <a:r>
                        <a:rPr lang="en-GB" sz="1200" b="0" baseline="0" dirty="0" smtClean="0">
                          <a:latin typeface="Arial" panose="020B0604020202020204" pitchFamily="34" charset="0"/>
                          <a:cs typeface="Arial" panose="020B0604020202020204" pitchFamily="34" charset="0"/>
                        </a:rPr>
                        <a:t>metric added to track high risk customers based on Board request</a:t>
                      </a:r>
                      <a:endParaRPr lang="en-GB" sz="1200" b="0" dirty="0" smtClean="0">
                        <a:latin typeface="Arial" panose="020B0604020202020204" pitchFamily="34" charset="0"/>
                        <a:cs typeface="Arial" panose="020B0604020202020204" pitchFamily="34" charset="0"/>
                      </a:endParaRPr>
                    </a:p>
                  </a:txBody>
                  <a:tcPr marL="96028" marR="96028" anchor="ctr">
                    <a:lnL w="12700" cmpd="sng">
                      <a:noFill/>
                    </a:lnL>
                    <a:lnR w="12700" cmpd="sng">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33" name="Rectangle 32"/>
          <p:cNvSpPr>
            <a:spLocks noChangeArrowheads="1"/>
          </p:cNvSpPr>
          <p:nvPr/>
        </p:nvSpPr>
        <p:spPr bwMode="gray">
          <a:xfrm>
            <a:off x="549789" y="1797475"/>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Capital adequacy</a:t>
            </a:r>
          </a:p>
        </p:txBody>
      </p:sp>
      <p:sp>
        <p:nvSpPr>
          <p:cNvPr id="34" name="Rectangle 13"/>
          <p:cNvSpPr>
            <a:spLocks noChangeArrowheads="1"/>
          </p:cNvSpPr>
          <p:nvPr/>
        </p:nvSpPr>
        <p:spPr bwMode="gray">
          <a:xfrm>
            <a:off x="1587756" y="2714585"/>
            <a:ext cx="1558214" cy="365760"/>
          </a:xfrm>
          <a:prstGeom prst="rect">
            <a:avLst/>
          </a:prstGeom>
          <a:solidFill>
            <a:srgbClr val="FFDDDD"/>
          </a:solidFill>
          <a:ln w="9525" algn="ctr">
            <a:solidFill>
              <a:srgbClr val="FF0000"/>
            </a:solidFill>
            <a:miter lim="800000"/>
            <a:headEnd/>
            <a:tailEnd/>
          </a:ln>
          <a:effectLst/>
          <a:extLst/>
        </p:spPr>
        <p:txBody>
          <a:bodyPr lIns="182880" tIns="36576" rIns="91440" bIns="36576" anchor="ctr"/>
          <a:lstStyle/>
          <a:p>
            <a:pPr>
              <a:tabLst>
                <a:tab pos="517525" algn="r"/>
              </a:tabLst>
            </a:pPr>
            <a:r>
              <a:rPr lang="en-US" altLang="zh-CN" sz="1100" dirty="0" smtClean="0">
                <a:solidFill>
                  <a:srgbClr val="000000"/>
                </a:solidFill>
              </a:rPr>
              <a:t>Liquidity/</a:t>
            </a:r>
            <a:br>
              <a:rPr lang="en-US" altLang="zh-CN" sz="1100" dirty="0" smtClean="0">
                <a:solidFill>
                  <a:srgbClr val="000000"/>
                </a:solidFill>
              </a:rPr>
            </a:br>
            <a:r>
              <a:rPr lang="en-US" altLang="zh-CN" sz="1100" dirty="0" smtClean="0">
                <a:solidFill>
                  <a:srgbClr val="000000"/>
                </a:solidFill>
              </a:rPr>
              <a:t>funding risk</a:t>
            </a:r>
            <a:endParaRPr lang="en-US" altLang="zh-CN" sz="1100" dirty="0">
              <a:solidFill>
                <a:srgbClr val="000000"/>
              </a:solidFill>
            </a:endParaRPr>
          </a:p>
        </p:txBody>
      </p:sp>
      <p:sp>
        <p:nvSpPr>
          <p:cNvPr id="35" name="Rectangle 13"/>
          <p:cNvSpPr>
            <a:spLocks noChangeArrowheads="1"/>
          </p:cNvSpPr>
          <p:nvPr/>
        </p:nvSpPr>
        <p:spPr bwMode="gray">
          <a:xfrm>
            <a:off x="1587756" y="317314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sz="1100" dirty="0" smtClean="0">
                <a:solidFill>
                  <a:srgbClr val="000000"/>
                </a:solidFill>
              </a:rPr>
              <a:t>Interest rate risk</a:t>
            </a:r>
            <a:endParaRPr lang="en-US" altLang="zh-CN" sz="1100" dirty="0">
              <a:solidFill>
                <a:srgbClr val="000000"/>
              </a:solidFill>
            </a:endParaRPr>
          </a:p>
        </p:txBody>
      </p:sp>
      <p:sp>
        <p:nvSpPr>
          <p:cNvPr id="36" name="Rectangle 13"/>
          <p:cNvSpPr>
            <a:spLocks noChangeArrowheads="1"/>
          </p:cNvSpPr>
          <p:nvPr/>
        </p:nvSpPr>
        <p:spPr bwMode="gray">
          <a:xfrm>
            <a:off x="1587756" y="225603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Residual value risk</a:t>
            </a:r>
          </a:p>
        </p:txBody>
      </p:sp>
      <p:sp>
        <p:nvSpPr>
          <p:cNvPr id="37" name="Rectangle 19"/>
          <p:cNvSpPr>
            <a:spLocks noChangeArrowheads="1"/>
          </p:cNvSpPr>
          <p:nvPr/>
        </p:nvSpPr>
        <p:spPr bwMode="gray">
          <a:xfrm>
            <a:off x="549788" y="4548805"/>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Operational risk</a:t>
            </a:r>
          </a:p>
        </p:txBody>
      </p:sp>
      <p:sp>
        <p:nvSpPr>
          <p:cNvPr id="39" name="Rectangle 20"/>
          <p:cNvSpPr>
            <a:spLocks noChangeArrowheads="1"/>
          </p:cNvSpPr>
          <p:nvPr/>
        </p:nvSpPr>
        <p:spPr bwMode="gray">
          <a:xfrm>
            <a:off x="557886" y="5465915"/>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Compliance and reputational risk</a:t>
            </a:r>
          </a:p>
        </p:txBody>
      </p:sp>
      <p:sp>
        <p:nvSpPr>
          <p:cNvPr id="40" name="Rectangle 20"/>
          <p:cNvSpPr>
            <a:spLocks noChangeArrowheads="1"/>
          </p:cNvSpPr>
          <p:nvPr/>
        </p:nvSpPr>
        <p:spPr bwMode="gray">
          <a:xfrm>
            <a:off x="549788" y="5007360"/>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sz="1100" dirty="0" smtClean="0">
                <a:solidFill>
                  <a:srgbClr val="000000"/>
                </a:solidFill>
              </a:rPr>
              <a:t>Model risk</a:t>
            </a:r>
            <a:endParaRPr lang="en-US" altLang="zh-CN" sz="1100" dirty="0">
              <a:solidFill>
                <a:srgbClr val="000000"/>
              </a:solidFill>
            </a:endParaRPr>
          </a:p>
        </p:txBody>
      </p:sp>
      <p:sp>
        <p:nvSpPr>
          <p:cNvPr id="42" name="Rectangle 13"/>
          <p:cNvSpPr>
            <a:spLocks noChangeArrowheads="1"/>
          </p:cNvSpPr>
          <p:nvPr/>
        </p:nvSpPr>
        <p:spPr bwMode="gray">
          <a:xfrm>
            <a:off x="1587756" y="3631695"/>
            <a:ext cx="1558214" cy="365760"/>
          </a:xfrm>
          <a:prstGeom prst="rect">
            <a:avLst/>
          </a:prstGeom>
          <a:solidFill>
            <a:srgbClr val="FFDDDD"/>
          </a:solidFill>
          <a:ln w="9525" algn="ctr">
            <a:solidFill>
              <a:srgbClr val="FF0000"/>
            </a:solidFill>
            <a:miter lim="800000"/>
            <a:headEnd/>
            <a:tailEnd/>
          </a:ln>
          <a:effectLst/>
          <a:extLst/>
        </p:spPr>
        <p:txBody>
          <a:bodyPr lIns="91440" tIns="36576" rIns="91440" bIns="36576" anchor="ctr"/>
          <a:lstStyle/>
          <a:p>
            <a:pPr>
              <a:tabLst>
                <a:tab pos="517525" algn="r"/>
              </a:tabLst>
            </a:pPr>
            <a:r>
              <a:rPr lang="en-US" altLang="zh-CN" sz="1100" dirty="0" smtClean="0">
                <a:solidFill>
                  <a:srgbClr val="000000"/>
                </a:solidFill>
              </a:rPr>
              <a:t>Mark-to-market </a:t>
            </a:r>
          </a:p>
          <a:p>
            <a:pPr>
              <a:tabLst>
                <a:tab pos="517525" algn="r"/>
              </a:tabLst>
            </a:pPr>
            <a:r>
              <a:rPr lang="en-US" altLang="zh-CN" sz="1100" dirty="0" smtClean="0">
                <a:solidFill>
                  <a:srgbClr val="000000"/>
                </a:solidFill>
              </a:rPr>
              <a:t>portfolio risk</a:t>
            </a:r>
            <a:endParaRPr lang="en-US" altLang="zh-CN" sz="1100" dirty="0">
              <a:solidFill>
                <a:srgbClr val="000000"/>
              </a:solidFill>
            </a:endParaRPr>
          </a:p>
        </p:txBody>
      </p:sp>
      <p:sp>
        <p:nvSpPr>
          <p:cNvPr id="49" name="Oval 48"/>
          <p:cNvSpPr/>
          <p:nvPr/>
        </p:nvSpPr>
        <p:spPr bwMode="auto">
          <a:xfrm>
            <a:off x="433973" y="1763771"/>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a:solidFill>
                  <a:srgbClr val="FFFFFF"/>
                </a:solidFill>
                <a:ea typeface="ＭＳ Ｐゴシック" pitchFamily="-112" charset="-128"/>
                <a:cs typeface="ＭＳ Ｐゴシック" pitchFamily="-112" charset="-128"/>
              </a:rPr>
              <a:t>A</a:t>
            </a:r>
            <a:endParaRPr lang="en-US" sz="1100" b="1" kern="0" dirty="0" smtClean="0">
              <a:solidFill>
                <a:srgbClr val="FFFFFF"/>
              </a:solidFill>
              <a:ea typeface="ＭＳ Ｐゴシック" pitchFamily="-112" charset="-128"/>
              <a:cs typeface="ＭＳ Ｐゴシック" pitchFamily="-112" charset="-128"/>
            </a:endParaRPr>
          </a:p>
        </p:txBody>
      </p:sp>
      <p:sp>
        <p:nvSpPr>
          <p:cNvPr id="50" name="Oval 49"/>
          <p:cNvSpPr/>
          <p:nvPr/>
        </p:nvSpPr>
        <p:spPr bwMode="auto">
          <a:xfrm>
            <a:off x="1442448" y="3113277"/>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D</a:t>
            </a:r>
          </a:p>
        </p:txBody>
      </p:sp>
      <p:sp>
        <p:nvSpPr>
          <p:cNvPr id="52" name="Oval 51"/>
          <p:cNvSpPr/>
          <p:nvPr/>
        </p:nvSpPr>
        <p:spPr bwMode="auto">
          <a:xfrm>
            <a:off x="412581" y="4500287"/>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a:solidFill>
                  <a:srgbClr val="FFFFFF"/>
                </a:solidFill>
                <a:ea typeface="ＭＳ Ｐゴシック" pitchFamily="-112" charset="-128"/>
                <a:cs typeface="ＭＳ Ｐゴシック" pitchFamily="-112" charset="-128"/>
              </a:rPr>
              <a:t>G</a:t>
            </a:r>
            <a:endParaRPr lang="en-US" sz="1100" b="1" kern="0" dirty="0" smtClean="0">
              <a:solidFill>
                <a:srgbClr val="FFFFFF"/>
              </a:solidFill>
              <a:ea typeface="ＭＳ Ｐゴシック" pitchFamily="-112" charset="-128"/>
              <a:cs typeface="ＭＳ Ｐゴシック" pitchFamily="-112" charset="-128"/>
            </a:endParaRPr>
          </a:p>
        </p:txBody>
      </p:sp>
      <p:sp>
        <p:nvSpPr>
          <p:cNvPr id="55" name="Rectangle 13"/>
          <p:cNvSpPr>
            <a:spLocks noChangeArrowheads="1"/>
          </p:cNvSpPr>
          <p:nvPr/>
        </p:nvSpPr>
        <p:spPr bwMode="gray">
          <a:xfrm>
            <a:off x="1587756" y="1797475"/>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Credit risk</a:t>
            </a:r>
          </a:p>
        </p:txBody>
      </p:sp>
      <p:sp>
        <p:nvSpPr>
          <p:cNvPr id="56" name="Oval 55"/>
          <p:cNvSpPr/>
          <p:nvPr/>
        </p:nvSpPr>
        <p:spPr bwMode="auto">
          <a:xfrm>
            <a:off x="1442448" y="1752543"/>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B</a:t>
            </a:r>
          </a:p>
        </p:txBody>
      </p:sp>
      <p:sp>
        <p:nvSpPr>
          <p:cNvPr id="58" name="Oval 57"/>
          <p:cNvSpPr/>
          <p:nvPr/>
        </p:nvSpPr>
        <p:spPr bwMode="auto">
          <a:xfrm>
            <a:off x="1442448" y="2650306"/>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C</a:t>
            </a:r>
          </a:p>
        </p:txBody>
      </p:sp>
      <p:sp>
        <p:nvSpPr>
          <p:cNvPr id="59" name="Rectangle 13"/>
          <p:cNvSpPr>
            <a:spLocks noChangeArrowheads="1"/>
          </p:cNvSpPr>
          <p:nvPr/>
        </p:nvSpPr>
        <p:spPr bwMode="gray">
          <a:xfrm>
            <a:off x="1587756" y="409025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Strategic risk</a:t>
            </a:r>
          </a:p>
        </p:txBody>
      </p:sp>
      <p:sp>
        <p:nvSpPr>
          <p:cNvPr id="60" name="Oval 59"/>
          <p:cNvSpPr/>
          <p:nvPr/>
        </p:nvSpPr>
        <p:spPr bwMode="auto">
          <a:xfrm>
            <a:off x="1442448" y="4031268"/>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F</a:t>
            </a:r>
          </a:p>
        </p:txBody>
      </p:sp>
      <p:sp>
        <p:nvSpPr>
          <p:cNvPr id="61" name="Rectangle 20"/>
          <p:cNvSpPr>
            <a:spLocks noChangeArrowheads="1"/>
          </p:cNvSpPr>
          <p:nvPr/>
        </p:nvSpPr>
        <p:spPr bwMode="gray">
          <a:xfrm>
            <a:off x="553985" y="5924467"/>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sz="1100" kern="0" dirty="0" smtClean="0">
                <a:solidFill>
                  <a:srgbClr val="000000"/>
                </a:solidFill>
              </a:rPr>
              <a:t>Fiduciary risk</a:t>
            </a:r>
          </a:p>
        </p:txBody>
      </p:sp>
      <p:sp>
        <p:nvSpPr>
          <p:cNvPr id="64" name="Oval 63"/>
          <p:cNvSpPr/>
          <p:nvPr/>
        </p:nvSpPr>
        <p:spPr bwMode="auto">
          <a:xfrm>
            <a:off x="4142344" y="1906222"/>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a:solidFill>
                  <a:srgbClr val="FFFFFF"/>
                </a:solidFill>
                <a:ea typeface="ＭＳ Ｐゴシック" pitchFamily="-112" charset="-128"/>
                <a:cs typeface="ＭＳ Ｐゴシック" pitchFamily="-112" charset="-128"/>
              </a:rPr>
              <a:t>A</a:t>
            </a:r>
            <a:endParaRPr lang="en-US" sz="1100" b="1" kern="0" dirty="0" smtClean="0">
              <a:solidFill>
                <a:srgbClr val="FFFFFF"/>
              </a:solidFill>
              <a:ea typeface="ＭＳ Ｐゴシック" pitchFamily="-112" charset="-128"/>
              <a:cs typeface="ＭＳ Ｐゴシック" pitchFamily="-112" charset="-128"/>
            </a:endParaRPr>
          </a:p>
        </p:txBody>
      </p:sp>
      <p:sp>
        <p:nvSpPr>
          <p:cNvPr id="66" name="Oval 65"/>
          <p:cNvSpPr/>
          <p:nvPr/>
        </p:nvSpPr>
        <p:spPr bwMode="auto">
          <a:xfrm>
            <a:off x="4142344" y="2467655"/>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B</a:t>
            </a:r>
          </a:p>
        </p:txBody>
      </p:sp>
      <p:sp>
        <p:nvSpPr>
          <p:cNvPr id="67" name="Oval 66"/>
          <p:cNvSpPr/>
          <p:nvPr/>
        </p:nvSpPr>
        <p:spPr bwMode="auto">
          <a:xfrm>
            <a:off x="4142344" y="3029088"/>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C</a:t>
            </a:r>
          </a:p>
        </p:txBody>
      </p:sp>
      <p:sp>
        <p:nvSpPr>
          <p:cNvPr id="68" name="Oval 67"/>
          <p:cNvSpPr/>
          <p:nvPr/>
        </p:nvSpPr>
        <p:spPr bwMode="auto">
          <a:xfrm>
            <a:off x="4142344" y="3590521"/>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a:solidFill>
                  <a:srgbClr val="FFFFFF"/>
                </a:solidFill>
                <a:ea typeface="ＭＳ Ｐゴシック" pitchFamily="-112" charset="-128"/>
                <a:cs typeface="ＭＳ Ｐゴシック" pitchFamily="-112" charset="-128"/>
              </a:rPr>
              <a:t>D</a:t>
            </a:r>
            <a:endParaRPr lang="en-US" sz="1100" b="1" kern="0" dirty="0" smtClean="0">
              <a:solidFill>
                <a:srgbClr val="FFFFFF"/>
              </a:solidFill>
              <a:ea typeface="ＭＳ Ｐゴシック" pitchFamily="-112" charset="-128"/>
              <a:cs typeface="ＭＳ Ｐゴシック" pitchFamily="-112" charset="-128"/>
            </a:endParaRPr>
          </a:p>
        </p:txBody>
      </p:sp>
      <p:sp>
        <p:nvSpPr>
          <p:cNvPr id="69" name="Oval 68"/>
          <p:cNvSpPr/>
          <p:nvPr/>
        </p:nvSpPr>
        <p:spPr bwMode="auto">
          <a:xfrm>
            <a:off x="4142344" y="4151954"/>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E</a:t>
            </a:r>
          </a:p>
        </p:txBody>
      </p:sp>
      <p:sp>
        <p:nvSpPr>
          <p:cNvPr id="70" name="Oval 69"/>
          <p:cNvSpPr/>
          <p:nvPr/>
        </p:nvSpPr>
        <p:spPr bwMode="auto">
          <a:xfrm>
            <a:off x="4142344" y="4713387"/>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F</a:t>
            </a:r>
          </a:p>
        </p:txBody>
      </p:sp>
      <p:sp>
        <p:nvSpPr>
          <p:cNvPr id="32" name="Oval 31"/>
          <p:cNvSpPr/>
          <p:nvPr/>
        </p:nvSpPr>
        <p:spPr bwMode="auto">
          <a:xfrm>
            <a:off x="1442451" y="3560166"/>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E</a:t>
            </a:r>
          </a:p>
        </p:txBody>
      </p:sp>
      <p:sp>
        <p:nvSpPr>
          <p:cNvPr id="41" name="Oval 40"/>
          <p:cNvSpPr/>
          <p:nvPr/>
        </p:nvSpPr>
        <p:spPr bwMode="auto">
          <a:xfrm>
            <a:off x="412581" y="5416070"/>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H</a:t>
            </a:r>
          </a:p>
        </p:txBody>
      </p:sp>
      <p:sp>
        <p:nvSpPr>
          <p:cNvPr id="43" name="Oval 42"/>
          <p:cNvSpPr/>
          <p:nvPr/>
        </p:nvSpPr>
        <p:spPr bwMode="auto">
          <a:xfrm>
            <a:off x="4149439" y="5274820"/>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G</a:t>
            </a:r>
          </a:p>
        </p:txBody>
      </p:sp>
      <p:sp>
        <p:nvSpPr>
          <p:cNvPr id="44" name="Oval 43"/>
          <p:cNvSpPr/>
          <p:nvPr/>
        </p:nvSpPr>
        <p:spPr bwMode="auto">
          <a:xfrm>
            <a:off x="4149439" y="5836256"/>
            <a:ext cx="290610" cy="276726"/>
          </a:xfrm>
          <a:prstGeom prst="ellipse">
            <a:avLst/>
          </a:prstGeom>
          <a:solidFill>
            <a:schemeClr val="tx1">
              <a:lumMod val="50000"/>
              <a:lumOff val="50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H</a:t>
            </a:r>
          </a:p>
        </p:txBody>
      </p:sp>
      <p:cxnSp>
        <p:nvCxnSpPr>
          <p:cNvPr id="45" name="Straight Connector 44"/>
          <p:cNvCxnSpPr/>
          <p:nvPr/>
        </p:nvCxnSpPr>
        <p:spPr>
          <a:xfrm>
            <a:off x="3605201" y="1463538"/>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 name="Content Placeholder 1"/>
          <p:cNvSpPr>
            <a:spLocks noGrp="1"/>
          </p:cNvSpPr>
          <p:nvPr>
            <p:ph sz="quarter" idx="11"/>
          </p:nvPr>
        </p:nvSpPr>
        <p:spPr/>
        <p:txBody>
          <a:bodyPr/>
          <a:lstStyle/>
          <a:p>
            <a:r>
              <a:rPr lang="en-GB" dirty="0"/>
              <a:t>2016 SBNA RAS </a:t>
            </a:r>
            <a:r>
              <a:rPr lang="en-GB" dirty="0" smtClean="0"/>
              <a:t>– </a:t>
            </a:r>
            <a:r>
              <a:rPr lang="en-GB" dirty="0"/>
              <a:t>Changes from 2015</a:t>
            </a:r>
          </a:p>
        </p:txBody>
      </p:sp>
      <p:grpSp>
        <p:nvGrpSpPr>
          <p:cNvPr id="38" name="Group 37"/>
          <p:cNvGrpSpPr/>
          <p:nvPr/>
        </p:nvGrpSpPr>
        <p:grpSpPr>
          <a:xfrm>
            <a:off x="348437" y="103538"/>
            <a:ext cx="1404090" cy="273404"/>
            <a:chOff x="7410808" y="103538"/>
            <a:chExt cx="1404090" cy="273404"/>
          </a:xfrm>
        </p:grpSpPr>
        <p:sp>
          <p:nvSpPr>
            <p:cNvPr id="46"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4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48"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51"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9970339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extLst>
              <p:ext uri="{D42A27DB-BD31-4B8C-83A1-F6EECF244321}">
                <p14:modId xmlns:p14="http://schemas.microsoft.com/office/powerpoint/2010/main" val="1738693245"/>
              </p:ext>
            </p:extLst>
          </p:nvPr>
        </p:nvGraphicFramePr>
        <p:xfrm>
          <a:off x="350839" y="1470025"/>
          <a:ext cx="8896348" cy="4820920"/>
        </p:xfrm>
        <a:graphic>
          <a:graphicData uri="http://schemas.openxmlformats.org/drawingml/2006/table">
            <a:tbl>
              <a:tblPr firstRow="1" bandRow="1">
                <a:tableStyleId>{2D5ABB26-0587-4C30-8999-92F81FD0307C}</a:tableStyleId>
              </a:tblPr>
              <a:tblGrid>
                <a:gridCol w="1127245"/>
                <a:gridCol w="1387782"/>
                <a:gridCol w="843344"/>
                <a:gridCol w="1868167"/>
                <a:gridCol w="733962"/>
                <a:gridCol w="733962"/>
                <a:gridCol w="733962"/>
                <a:gridCol w="733962"/>
                <a:gridCol w="733962"/>
              </a:tblGrid>
              <a:tr h="86126">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1" dirty="0" smtClean="0">
                          <a:solidFill>
                            <a:srgbClr val="FF0000"/>
                          </a:solidFill>
                          <a:latin typeface="Arial" panose="020B0604020202020204" pitchFamily="34" charset="0"/>
                          <a:cs typeface="Arial" panose="020B0604020202020204" pitchFamily="34" charset="0"/>
                        </a:rPr>
                        <a:t>Risk types</a:t>
                      </a:r>
                    </a:p>
                  </a:txBody>
                  <a:tcPr marL="0"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Metric</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Granularity</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Justification</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Mar 16</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gridSpan="2">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Amber trigger</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endParaRPr lang="en-GB" sz="1000" b="1"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lumMod val="85000"/>
                      </a:schemeClr>
                    </a:solidFill>
                  </a:tcPr>
                </a:tc>
                <a:tc gridSpan="2">
                  <a:txBody>
                    <a:bodyPr/>
                    <a:lstStyle/>
                    <a:p>
                      <a:pPr algn="ctr">
                        <a:lnSpc>
                          <a:spcPct val="100000"/>
                        </a:lnSpc>
                        <a:spcBef>
                          <a:spcPts val="200"/>
                        </a:spcBef>
                        <a:spcAft>
                          <a:spcPts val="200"/>
                        </a:spcAft>
                      </a:pPr>
                      <a:r>
                        <a:rPr lang="en-GB" sz="1000" b="1" dirty="0" smtClean="0">
                          <a:solidFill>
                            <a:schemeClr val="bg1"/>
                          </a:solidFill>
                          <a:latin typeface="Arial" panose="020B0604020202020204" pitchFamily="34" charset="0"/>
                          <a:cs typeface="Arial" panose="020B0604020202020204" pitchFamily="34" charset="0"/>
                        </a:rPr>
                        <a:t>Red</a:t>
                      </a:r>
                      <a:r>
                        <a:rPr lang="en-GB" sz="1000" b="1" baseline="0" dirty="0" smtClean="0">
                          <a:solidFill>
                            <a:schemeClr val="bg1"/>
                          </a:solidFill>
                          <a:latin typeface="Arial" panose="020B0604020202020204" pitchFamily="34" charset="0"/>
                          <a:cs typeface="Arial" panose="020B0604020202020204" pitchFamily="34" charset="0"/>
                        </a:rPr>
                        <a:t> limits</a:t>
                      </a:r>
                      <a:endParaRPr lang="en-GB" sz="1000" b="1" dirty="0">
                        <a:solidFill>
                          <a:schemeClr val="bg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hMerge="1">
                  <a:txBody>
                    <a:bodyPr/>
                    <a:lstStyle/>
                    <a:p>
                      <a:endParaRPr lang="en-GB" sz="1000" b="1"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ysDash"/>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lumMod val="85000"/>
                      </a:schemeClr>
                    </a:solidFill>
                  </a:tcPr>
                </a:tc>
              </a:tr>
              <a:tr h="86126">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GB" sz="1000" b="1" dirty="0" smtClean="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tcPr>
                </a:tc>
                <a:tc vMerge="1">
                  <a:txBody>
                    <a:bodyPr/>
                    <a:lstStyle/>
                    <a:p>
                      <a:pPr algn="ctr"/>
                      <a:endParaRPr lang="en-GB" sz="1100" b="1" dirty="0">
                        <a:solidFill>
                          <a:schemeClr val="tx1"/>
                        </a:solidFill>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rgbClr val="FFC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2016</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2015</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GB" sz="1000" b="1" dirty="0" smtClean="0">
                          <a:solidFill>
                            <a:schemeClr val="bg1"/>
                          </a:solidFill>
                          <a:latin typeface="Arial" panose="020B0604020202020204" pitchFamily="34" charset="0"/>
                          <a:cs typeface="Arial" panose="020B0604020202020204" pitchFamily="34" charset="0"/>
                        </a:rPr>
                        <a:t>2016</a:t>
                      </a:r>
                      <a:endParaRPr lang="en-GB" sz="1000" b="1" dirty="0">
                        <a:solidFill>
                          <a:schemeClr val="bg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2015</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rowSpan="5">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Capital adequacy</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Common Equity Tier </a:t>
                      </a:r>
                      <a:r>
                        <a:rPr lang="en-US" sz="1000" b="0" i="0" u="none" strike="noStrike" dirty="0" smtClean="0">
                          <a:solidFill>
                            <a:srgbClr val="000000"/>
                          </a:solidFill>
                          <a:effectLst/>
                          <a:latin typeface="Arial" panose="020B0604020202020204" pitchFamily="34" charset="0"/>
                          <a:cs typeface="Arial" panose="020B0604020202020204" pitchFamily="34" charset="0"/>
                        </a:rPr>
                        <a:t>1</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4">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Aligned with 2016 Capital Policy</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13.87%</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11.00%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11.00%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10.50%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10.75%</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155583">
                <a:tc vMerge="1">
                  <a:txBody>
                    <a:bodyPr/>
                    <a:lstStyle/>
                    <a:p>
                      <a:endParaRPr lang="en-GB"/>
                    </a:p>
                  </a:txBody>
                  <a:tcPr/>
                </a:tc>
                <a:tc>
                  <a:txBody>
                    <a:bodyPr/>
                    <a:lstStyle/>
                    <a:p>
                      <a:pPr algn="l"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Total </a:t>
                      </a:r>
                      <a:r>
                        <a:rPr lang="en-US" sz="1000" b="0" i="0" u="none" strike="noStrike" kern="1200" dirty="0" smtClean="0">
                          <a:solidFill>
                            <a:srgbClr val="000000"/>
                          </a:solidFill>
                          <a:effectLst/>
                          <a:latin typeface="Arial" panose="020B0604020202020204" pitchFamily="34" charset="0"/>
                          <a:ea typeface="+mn-ea"/>
                          <a:cs typeface="Arial" panose="020B0604020202020204" pitchFamily="34" charset="0"/>
                        </a:rPr>
                        <a:t>Risk-based </a:t>
                      </a:r>
                      <a:r>
                        <a:rPr lang="en-US" sz="1000" b="0" i="0" u="none" strike="noStrike" dirty="0" smtClean="0">
                          <a:solidFill>
                            <a:srgbClr val="000000"/>
                          </a:solidFill>
                          <a:effectLst/>
                          <a:latin typeface="Arial" panose="020B0604020202020204" pitchFamily="34" charset="0"/>
                          <a:cs typeface="Arial" panose="020B0604020202020204" pitchFamily="34" charset="0"/>
                        </a:rPr>
                        <a:t>Capital</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15.31%</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14.25%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14.30%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14.00%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14.05%</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vMerge="1">
                  <a:txBody>
                    <a:bodyPr/>
                    <a:lstStyle/>
                    <a:p>
                      <a:endParaRPr lang="en-GB"/>
                    </a:p>
                  </a:txBody>
                  <a:tcPr/>
                </a:tc>
                <a:tc>
                  <a:txBody>
                    <a:bodyPr/>
                    <a:lstStyle/>
                    <a:p>
                      <a:pPr algn="l"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Tier 1 </a:t>
                      </a:r>
                      <a:r>
                        <a:rPr lang="en-US" sz="1000" b="0" i="0" u="none" strike="noStrike" dirty="0" smtClean="0">
                          <a:solidFill>
                            <a:srgbClr val="000000"/>
                          </a:solidFill>
                          <a:effectLst/>
                          <a:latin typeface="Arial" panose="020B0604020202020204" pitchFamily="34" charset="0"/>
                          <a:cs typeface="Arial" panose="020B0604020202020204" pitchFamily="34" charset="0"/>
                        </a:rPr>
                        <a:t>Leverage</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GB"/>
                    </a:p>
                  </a:txBody>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11.25%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10.25%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9.95%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10.00%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9.70%</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155583">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a:txBody>
                    <a:bodyPr/>
                    <a:lstStyle/>
                    <a:p>
                      <a:pPr algn="l"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Tier 1 Risk-based </a:t>
                      </a:r>
                      <a:r>
                        <a:rPr lang="en-US" sz="1000" b="0" i="0" u="none" strike="noStrike" dirty="0" smtClean="0">
                          <a:solidFill>
                            <a:srgbClr val="000000"/>
                          </a:solidFill>
                          <a:effectLst/>
                          <a:latin typeface="Arial" panose="020B0604020202020204" pitchFamily="34" charset="0"/>
                          <a:cs typeface="Arial" panose="020B0604020202020204" pitchFamily="34" charset="0"/>
                        </a:rPr>
                        <a:t>Capital</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GB" sz="1000" b="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13.87%</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12.50%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12.50%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12.00%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12.25%</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PPNR Impairment </a:t>
                      </a:r>
                      <a:r>
                        <a:rPr lang="en-US" sz="1000" dirty="0" smtClean="0">
                          <a:latin typeface="Arial" panose="020B0604020202020204" pitchFamily="34" charset="0"/>
                          <a:cs typeface="Arial" panose="020B0604020202020204" pitchFamily="34" charset="0"/>
                        </a:rPr>
                        <a:t>(CCAR</a:t>
                      </a:r>
                      <a:r>
                        <a:rPr lang="en-US" sz="1000" baseline="0" dirty="0" smtClean="0">
                          <a:latin typeface="Arial" panose="020B0604020202020204" pitchFamily="34" charset="0"/>
                          <a:cs typeface="Arial" panose="020B0604020202020204" pitchFamily="34" charset="0"/>
                        </a:rPr>
                        <a:t> 9Q)</a:t>
                      </a:r>
                      <a:endParaRPr lang="en-US" sz="1000" dirty="0" smtClean="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5">
                  <a:txBody>
                    <a:bodyPr/>
                    <a:lstStyle/>
                    <a:p>
                      <a:pPr algn="l" defTabSz="457200" fontAlgn="auto">
                        <a:lnSpc>
                          <a:spcPct val="100000"/>
                        </a:lnSpc>
                        <a:spcBef>
                          <a:spcPts val="200"/>
                        </a:spcBef>
                        <a:spcAft>
                          <a:spcPts val="200"/>
                        </a:spcAft>
                        <a:defRPr/>
                      </a:pPr>
                      <a:r>
                        <a:rPr lang="en-GB" sz="1000" dirty="0" smtClean="0">
                          <a:latin typeface="Arial" panose="020B0604020202020204" pitchFamily="34" charset="0"/>
                          <a:cs typeface="Arial" panose="020B0604020202020204" pitchFamily="34" charset="0"/>
                        </a:rPr>
                        <a:t>Changes driven by </a:t>
                      </a:r>
                      <a:r>
                        <a:rPr lang="en-GB" sz="1000" b="1" dirty="0" smtClean="0">
                          <a:latin typeface="Arial" panose="020B0604020202020204" pitchFamily="34" charset="0"/>
                          <a:cs typeface="Arial" panose="020B0604020202020204" pitchFamily="34" charset="0"/>
                        </a:rPr>
                        <a:t>2016 CCAR results for SBNA</a:t>
                      </a:r>
                      <a:r>
                        <a:rPr lang="en-GB" sz="1000" dirty="0" smtClean="0">
                          <a:latin typeface="Arial" panose="020B0604020202020204" pitchFamily="34" charset="0"/>
                          <a:cs typeface="Arial" panose="020B0604020202020204" pitchFamily="34" charset="0"/>
                        </a:rPr>
                        <a:t>:</a:t>
                      </a:r>
                    </a:p>
                    <a:p>
                      <a:pPr marL="171450" indent="-171450" algn="l" defTabSz="457200" fontAlgn="auto">
                        <a:lnSpc>
                          <a:spcPct val="100000"/>
                        </a:lnSpc>
                        <a:spcBef>
                          <a:spcPts val="200"/>
                        </a:spcBef>
                        <a:spcAft>
                          <a:spcPts val="200"/>
                        </a:spcAft>
                        <a:buFont typeface="Arial" panose="020B0604020202020204" pitchFamily="34" charset="0"/>
                        <a:buChar char="•"/>
                        <a:defRPr/>
                      </a:pPr>
                      <a:r>
                        <a:rPr lang="en-GB" sz="1000" dirty="0" smtClean="0">
                          <a:latin typeface="Arial" panose="020B0604020202020204" pitchFamily="34" charset="0"/>
                          <a:cs typeface="Arial" panose="020B0604020202020204" pitchFamily="34" charset="0"/>
                        </a:rPr>
                        <a:t>Updated 2016 Capital Policy</a:t>
                      </a:r>
                    </a:p>
                    <a:p>
                      <a:pPr marL="171450" indent="-171450" algn="l" defTabSz="457200" fontAlgn="auto">
                        <a:lnSpc>
                          <a:spcPct val="100000"/>
                        </a:lnSpc>
                        <a:spcBef>
                          <a:spcPts val="200"/>
                        </a:spcBef>
                        <a:spcAft>
                          <a:spcPts val="200"/>
                        </a:spcAft>
                        <a:buFont typeface="Arial" panose="020B0604020202020204" pitchFamily="34" charset="0"/>
                        <a:buChar char="•"/>
                        <a:defRPr/>
                      </a:pPr>
                      <a:r>
                        <a:rPr lang="en-GB" sz="1000" dirty="0" smtClean="0">
                          <a:latin typeface="Arial" panose="020B0604020202020204" pitchFamily="34" charset="0"/>
                          <a:cs typeface="Arial" panose="020B0604020202020204" pitchFamily="34" charset="0"/>
                        </a:rPr>
                        <a:t>Increased macroeconomic sensitivity and granularity of CCAR models</a:t>
                      </a:r>
                    </a:p>
                    <a:p>
                      <a:pPr marL="171450" marR="0" indent="-171450" algn="l" defTabSz="457200"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Designed idiosyncratic events focused on SC, reducing losses in SBNA CRE &amp; GCB </a:t>
                      </a:r>
                      <a:endParaRPr lang="en-GB" sz="1000" b="0" baseline="0" dirty="0" smtClean="0">
                        <a:solidFill>
                          <a:schemeClr val="tx1"/>
                        </a:solidFill>
                        <a:latin typeface="Arial" panose="020B0604020202020204" pitchFamily="34" charset="0"/>
                        <a:cs typeface="Arial" panose="020B0604020202020204" pitchFamily="34" charset="0"/>
                      </a:endParaRPr>
                    </a:p>
                    <a:p>
                      <a:pPr marL="171450" marR="0" indent="-171450" algn="l" defTabSz="457200" rtl="0" eaLnBrk="1" fontAlgn="auto" latinLnBrk="0" hangingPunct="1">
                        <a:lnSpc>
                          <a:spcPct val="100000"/>
                        </a:lnSpc>
                        <a:spcBef>
                          <a:spcPts val="200"/>
                        </a:spcBef>
                        <a:spcAft>
                          <a:spcPts val="200"/>
                        </a:spcAft>
                        <a:buClrTx/>
                        <a:buSzTx/>
                        <a:buFont typeface="Arial" panose="020B0604020202020204" pitchFamily="34" charset="0"/>
                        <a:buChar char="•"/>
                        <a:tabLst/>
                        <a:defRPr/>
                      </a:pPr>
                      <a:r>
                        <a:rPr lang="en-GB" sz="1000" b="0" dirty="0" smtClean="0">
                          <a:solidFill>
                            <a:schemeClr val="tx1"/>
                          </a:solidFill>
                          <a:latin typeface="Arial" panose="020B0604020202020204" pitchFamily="34" charset="0"/>
                          <a:cs typeface="Arial" panose="020B0604020202020204" pitchFamily="34" charset="0"/>
                        </a:rPr>
                        <a:t>Portfolio breakdown to align</a:t>
                      </a:r>
                      <a:r>
                        <a:rPr lang="en-GB" sz="1000" b="0" baseline="0" dirty="0" smtClean="0">
                          <a:solidFill>
                            <a:schemeClr val="tx1"/>
                          </a:solidFill>
                          <a:latin typeface="Arial" panose="020B0604020202020204" pitchFamily="34" charset="0"/>
                          <a:cs typeface="Arial" panose="020B0604020202020204" pitchFamily="34" charset="0"/>
                        </a:rPr>
                        <a:t> with business reporting </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$1,069M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$1,722M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 $1,250MM </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$1,795M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t">
                        <a:lnSpc>
                          <a:spcPct val="100000"/>
                        </a:lnSpc>
                        <a:spcBef>
                          <a:spcPts val="200"/>
                        </a:spcBef>
                        <a:spcAft>
                          <a:spcPts val="200"/>
                        </a:spcAft>
                      </a:pPr>
                      <a:r>
                        <a:rPr lang="en-US" sz="1000" b="0" i="0" u="none" strike="noStrike" dirty="0">
                          <a:solidFill>
                            <a:srgbClr val="000000"/>
                          </a:solidFill>
                          <a:effectLst/>
                          <a:latin typeface="Arial" panose="020B0604020202020204" pitchFamily="34" charset="0"/>
                          <a:cs typeface="Arial" panose="020B0604020202020204" pitchFamily="34" charset="0"/>
                        </a:rPr>
                        <a:t> $1,350MM </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rowSpan="4">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Credit risk (losses)</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Total Credit Losses </a:t>
                      </a:r>
                      <a:r>
                        <a:rPr lang="en-US" sz="1000" dirty="0" smtClean="0">
                          <a:latin typeface="Arial" panose="020B0604020202020204" pitchFamily="34" charset="0"/>
                          <a:cs typeface="Arial" panose="020B0604020202020204" pitchFamily="34" charset="0"/>
                        </a:rPr>
                        <a:t>(CCAR</a:t>
                      </a:r>
                      <a:r>
                        <a:rPr lang="en-US" sz="1000" baseline="0" dirty="0" smtClean="0">
                          <a:latin typeface="Arial" panose="020B0604020202020204" pitchFamily="34" charset="0"/>
                          <a:cs typeface="Arial" panose="020B0604020202020204" pitchFamily="34" charset="0"/>
                        </a:rPr>
                        <a:t> 9Q)</a:t>
                      </a:r>
                      <a:endParaRPr lang="en-US" sz="1000" dirty="0" smtClean="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l" defTabSz="457200" fontAlgn="auto">
                        <a:lnSpc>
                          <a:spcPct val="100000"/>
                        </a:lnSpc>
                        <a:spcBef>
                          <a:spcPts val="0"/>
                        </a:spcBef>
                        <a:spcAft>
                          <a:spcPts val="0"/>
                        </a:spcAft>
                        <a:defRPr/>
                      </a:pPr>
                      <a:endParaRPr lang="en-GB" sz="1000" b="0" baseline="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$1,263M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$2,034M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$2,300M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$2,120M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$2,475M</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rowSpan="2">
                  <a:txBody>
                    <a:bodyPr/>
                    <a:lstStyle/>
                    <a:p>
                      <a:pPr algn="l">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Net</a:t>
                      </a:r>
                      <a:r>
                        <a:rPr lang="en-GB" sz="1000" b="0" baseline="0" dirty="0" smtClean="0">
                          <a:solidFill>
                            <a:schemeClr val="tx1"/>
                          </a:solidFill>
                          <a:latin typeface="Arial" panose="020B0604020202020204" pitchFamily="34" charset="0"/>
                          <a:cs typeface="Arial" panose="020B0604020202020204" pitchFamily="34" charset="0"/>
                        </a:rPr>
                        <a:t> Charge-off Rate</a:t>
                      </a:r>
                      <a:endParaRPr lang="en-GB" sz="10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Retail</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l" defTabSz="457200" fontAlgn="auto">
                        <a:lnSpc>
                          <a:spcPct val="100000"/>
                        </a:lnSpc>
                        <a:spcBef>
                          <a:spcPts val="0"/>
                        </a:spcBef>
                        <a:spcAft>
                          <a:spcPts val="0"/>
                        </a:spcAft>
                        <a:defRPr/>
                      </a:pPr>
                      <a:endParaRPr lang="en-GB" sz="1000" b="0" baseline="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0.53%</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0.7%</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1.0%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0.9%</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1.3%</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vMerge="1">
                  <a:txBody>
                    <a:bodyPr/>
                    <a:lstStyle/>
                    <a:p>
                      <a:endParaRPr lang="en-GB"/>
                    </a:p>
                  </a:txBody>
                  <a:tcPr/>
                </a:tc>
                <a:tc vMerge="1">
                  <a:txBody>
                    <a:bodyPr/>
                    <a:lstStyle/>
                    <a:p>
                      <a:endParaRPr lang="en-GB"/>
                    </a:p>
                  </a:txBody>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BB</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GB" sz="1000" b="0" dirty="0" smtClean="0">
                        <a:solidFill>
                          <a:schemeClr val="tx1"/>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0.50%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1.3%</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0.7%</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1.5%</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0.9%</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598252">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a:txBody>
                    <a:bodyPr/>
                    <a:lstStyle/>
                    <a:p>
                      <a:pPr algn="l">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60+</a:t>
                      </a:r>
                      <a:r>
                        <a:rPr lang="en-GB" sz="1000" b="0" baseline="0" dirty="0" smtClean="0">
                          <a:solidFill>
                            <a:schemeClr val="tx1"/>
                          </a:solidFill>
                          <a:latin typeface="Arial" panose="020B0604020202020204" pitchFamily="34" charset="0"/>
                          <a:cs typeface="Arial" panose="020B0604020202020204" pitchFamily="34" charset="0"/>
                        </a:rPr>
                        <a:t> </a:t>
                      </a:r>
                      <a:r>
                        <a:rPr lang="en-GB" sz="1000" b="0" dirty="0" smtClean="0">
                          <a:solidFill>
                            <a:schemeClr val="tx1"/>
                          </a:solidFill>
                          <a:latin typeface="Arial" panose="020B0604020202020204" pitchFamily="34" charset="0"/>
                          <a:cs typeface="Arial" panose="020B0604020202020204" pitchFamily="34" charset="0"/>
                        </a:rPr>
                        <a:t>DPD</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Retail</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000" b="0" baseline="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2.06%</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2.84%</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5.0%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3.10%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7.0%</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126">
                <a:tc rowSpan="3">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Credit risk (concentration)</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CRE Exposure</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3">
                  <a:txBody>
                    <a:bodyPr/>
                    <a:lstStyle/>
                    <a:p>
                      <a:pPr algn="l">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Updated based on calibration</a:t>
                      </a:r>
                      <a:r>
                        <a:rPr lang="en-US" sz="1000" b="0" baseline="0" dirty="0" smtClean="0">
                          <a:latin typeface="Arial" panose="020B0604020202020204" pitchFamily="34" charset="0"/>
                          <a:cs typeface="Arial" panose="020B0604020202020204" pitchFamily="34" charset="0"/>
                        </a:rPr>
                        <a:t> formula (% of CET1)</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gn="ctr">
                        <a:lnSpc>
                          <a:spcPts val="1000"/>
                        </a:lnSpc>
                      </a:pPr>
                      <a:r>
                        <a:rPr lang="en-US" sz="1000" dirty="0" smtClean="0">
                          <a:latin typeface="Arial" panose="020B0604020202020204" pitchFamily="34" charset="0"/>
                          <a:cs typeface="Arial" panose="020B0604020202020204" pitchFamily="34" charset="0"/>
                        </a:rPr>
                        <a:t>$9.1B</a:t>
                      </a: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rowSpan="2">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$10.1B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2">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$10.0B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rowSpan="2">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$10.6B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rowSpan="2">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$10.5B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vMerge="1">
                  <a:txBody>
                    <a:bodyPr/>
                    <a:lstStyle/>
                    <a:p>
                      <a:endParaRPr lang="en-GB"/>
                    </a:p>
                  </a:txBody>
                  <a:tcPr/>
                </a:tc>
                <a:tc rowSpan="2">
                  <a:txBody>
                    <a:bodyPr/>
                    <a:lstStyle/>
                    <a:p>
                      <a:pPr marL="0" marR="0" lvl="1" indent="0" algn="l" defTabSz="457200" rtl="0" eaLnBrk="1" fontAlgn="auto" latinLnBrk="0" hangingPunct="1">
                        <a:lnSpc>
                          <a:spcPct val="100000"/>
                        </a:lnSpc>
                        <a:spcBef>
                          <a:spcPts val="200"/>
                        </a:spcBef>
                        <a:spcAft>
                          <a:spcPts val="20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Multifamily Exposure</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r>
              <a:tr h="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$10.5B</a:t>
                      </a: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$10.6B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$10.5B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$11.1B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$11.0B</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155583">
                <a:tc rowSpan="2">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Operational risk</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Gross OpRisk Losses / Gross Margin</a:t>
                      </a:r>
                      <a:r>
                        <a:rPr lang="en-GB" sz="1000" b="0" baseline="0" dirty="0" smtClean="0">
                          <a:solidFill>
                            <a:schemeClr val="tx1"/>
                          </a:solidFill>
                          <a:latin typeface="Arial" panose="020B0604020202020204" pitchFamily="34" charset="0"/>
                          <a:cs typeface="Arial" panose="020B0604020202020204" pitchFamily="34" charset="0"/>
                        </a:rPr>
                        <a:t> (</a:t>
                      </a:r>
                      <a:r>
                        <a:rPr lang="en-GB" sz="1000" b="0" dirty="0" smtClean="0">
                          <a:solidFill>
                            <a:schemeClr val="tx1"/>
                          </a:solidFill>
                          <a:latin typeface="Arial" panose="020B0604020202020204" pitchFamily="34" charset="0"/>
                          <a:cs typeface="Arial" panose="020B0604020202020204" pitchFamily="34" charset="0"/>
                        </a:rPr>
                        <a:t>Net Revenue)</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SBNA</a:t>
                      </a:r>
                      <a:endParaRPr lang="en-GB" sz="1000" b="0"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Supervisory </a:t>
                      </a:r>
                      <a:r>
                        <a:rPr lang="en-GB" sz="1000" b="0" baseline="0" dirty="0" smtClean="0">
                          <a:solidFill>
                            <a:schemeClr val="tx1"/>
                          </a:solidFill>
                          <a:latin typeface="Arial" panose="020B0604020202020204" pitchFamily="34" charset="0"/>
                          <a:cs typeface="Arial" panose="020B0604020202020204" pitchFamily="34" charset="0"/>
                        </a:rPr>
                        <a:t>feedback suggested last year’s limits were too high compared to industry standard; new limits set conservatively vs </a:t>
                      </a:r>
                      <a:r>
                        <a:rPr lang="en-GB" sz="1000" b="0" strike="noStrike" baseline="0" dirty="0" smtClean="0">
                          <a:solidFill>
                            <a:schemeClr val="tx1"/>
                          </a:solidFill>
                          <a:latin typeface="Arial" panose="020B0604020202020204" pitchFamily="34" charset="0"/>
                          <a:cs typeface="Arial" panose="020B0604020202020204" pitchFamily="34" charset="0"/>
                        </a:rPr>
                        <a:t>historical performance</a:t>
                      </a:r>
                      <a:endParaRPr lang="en-GB" sz="1000" b="0" strike="sngStrike" baseline="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dirty="0" smtClean="0">
                          <a:latin typeface="Arial" panose="020B0604020202020204" pitchFamily="34" charset="0"/>
                          <a:cs typeface="Arial" panose="020B0604020202020204" pitchFamily="34" charset="0"/>
                        </a:rPr>
                        <a:t>1.92%</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u="none" strike="noStrike" dirty="0" smtClean="0">
                          <a:solidFill>
                            <a:sysClr val="windowText" lastClr="000000"/>
                          </a:solidFill>
                          <a:effectLst/>
                          <a:latin typeface="Arial" panose="020B0604020202020204" pitchFamily="34" charset="0"/>
                          <a:cs typeface="Arial" panose="020B0604020202020204" pitchFamily="34" charset="0"/>
                        </a:rPr>
                        <a:t>1.5%</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3.0%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u="none" strike="noStrike" dirty="0" smtClean="0">
                          <a:solidFill>
                            <a:sysClr val="windowText" lastClr="000000"/>
                          </a:solidFill>
                          <a:effectLst/>
                          <a:latin typeface="Arial" panose="020B0604020202020204" pitchFamily="34" charset="0"/>
                          <a:cs typeface="Arial" panose="020B0604020202020204" pitchFamily="34" charset="0"/>
                        </a:rPr>
                        <a:t>2.0%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5.0%</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155583">
                <a:tc vMerge="1">
                  <a:txBody>
                    <a:bodyPr/>
                    <a:lstStyle/>
                    <a:p>
                      <a:pPr algn="l"/>
                      <a:endParaRPr lang="en-GB" sz="1000" b="1"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Material Operational Risk Events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000" b="0" baseline="0" dirty="0" smtClean="0">
                        <a:solidFill>
                          <a:schemeClr val="tx1"/>
                        </a:solidFill>
                        <a:latin typeface="Arial" panose="020B0604020202020204" pitchFamily="34" charset="0"/>
                        <a:cs typeface="Arial" panose="020B0604020202020204" pitchFamily="34" charset="0"/>
                      </a:endParaRPr>
                    </a:p>
                  </a:txBody>
                  <a:tcPr marL="19206" marR="19206" marT="18288" marB="18288"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&gt;3</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6</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&gt;4</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10</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bl>
          </a:graphicData>
        </a:graphic>
      </p:graphicFrame>
      <p:sp>
        <p:nvSpPr>
          <p:cNvPr id="2" name="Content Placeholder 1"/>
          <p:cNvSpPr>
            <a:spLocks noGrp="1"/>
          </p:cNvSpPr>
          <p:nvPr>
            <p:ph sz="quarter" idx="11"/>
          </p:nvPr>
        </p:nvSpPr>
        <p:spPr/>
        <p:txBody>
          <a:bodyPr/>
          <a:lstStyle/>
          <a:p>
            <a:r>
              <a:rPr lang="en-US" dirty="0"/>
              <a:t>2016 SBNA RAS – Changes compared to 2015 RAS </a:t>
            </a:r>
            <a:r>
              <a:rPr lang="en-US" dirty="0" smtClean="0"/>
              <a:t>limits (1/2)</a:t>
            </a:r>
            <a:endParaRPr lang="en-GB" dirty="0"/>
          </a:p>
        </p:txBody>
      </p:sp>
      <p:sp>
        <p:nvSpPr>
          <p:cNvPr id="4"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grpSp>
        <p:nvGrpSpPr>
          <p:cNvPr id="5" name="Group 4"/>
          <p:cNvGrpSpPr/>
          <p:nvPr/>
        </p:nvGrpSpPr>
        <p:grpSpPr>
          <a:xfrm>
            <a:off x="348437" y="103538"/>
            <a:ext cx="1404090" cy="273404"/>
            <a:chOff x="7410808" y="103538"/>
            <a:chExt cx="1404090" cy="273404"/>
          </a:xfrm>
        </p:grpSpPr>
        <p:sp>
          <p:nvSpPr>
            <p:cNvPr id="6"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8"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9"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0383588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extLst>
              <p:ext uri="{D42A27DB-BD31-4B8C-83A1-F6EECF244321}">
                <p14:modId xmlns:p14="http://schemas.microsoft.com/office/powerpoint/2010/main" val="2771721467"/>
              </p:ext>
            </p:extLst>
          </p:nvPr>
        </p:nvGraphicFramePr>
        <p:xfrm>
          <a:off x="350839" y="1470025"/>
          <a:ext cx="8896348" cy="1794256"/>
        </p:xfrm>
        <a:graphic>
          <a:graphicData uri="http://schemas.openxmlformats.org/drawingml/2006/table">
            <a:tbl>
              <a:tblPr firstRow="1" bandRow="1">
                <a:tableStyleId>{2D5ABB26-0587-4C30-8999-92F81FD0307C}</a:tableStyleId>
              </a:tblPr>
              <a:tblGrid>
                <a:gridCol w="1127245"/>
                <a:gridCol w="1387782"/>
                <a:gridCol w="843344"/>
                <a:gridCol w="1868167"/>
                <a:gridCol w="733962"/>
                <a:gridCol w="733962"/>
                <a:gridCol w="733962"/>
                <a:gridCol w="733962"/>
                <a:gridCol w="733962"/>
              </a:tblGrid>
              <a:tr h="86067">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000" b="1" dirty="0" smtClean="0">
                          <a:solidFill>
                            <a:srgbClr val="FF0000"/>
                          </a:solidFill>
                          <a:latin typeface="Arial" panose="020B0604020202020204" pitchFamily="34" charset="0"/>
                          <a:cs typeface="Arial" panose="020B0604020202020204" pitchFamily="34" charset="0"/>
                        </a:rPr>
                        <a:t>Risk types</a:t>
                      </a:r>
                    </a:p>
                  </a:txBody>
                  <a:tcPr marL="0"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Metric</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Granularity</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nSpc>
                          <a:spcPct val="100000"/>
                        </a:lnSpc>
                        <a:spcBef>
                          <a:spcPts val="200"/>
                        </a:spcBef>
                        <a:spcAft>
                          <a:spcPts val="200"/>
                        </a:spcAft>
                      </a:pPr>
                      <a:r>
                        <a:rPr lang="en-GB" sz="1000" b="1" dirty="0" smtClean="0">
                          <a:solidFill>
                            <a:srgbClr val="FF0000"/>
                          </a:solidFill>
                          <a:latin typeface="Arial" panose="020B0604020202020204" pitchFamily="34" charset="0"/>
                          <a:cs typeface="Arial" panose="020B0604020202020204" pitchFamily="34" charset="0"/>
                        </a:rPr>
                        <a:t>Justification</a:t>
                      </a:r>
                      <a:endParaRPr lang="en-GB" sz="1000" b="1" dirty="0">
                        <a:solidFill>
                          <a:srgbClr val="FF0000"/>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Mar 16</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gridSpan="2">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Amber trigger</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endParaRPr lang="en-GB" sz="1000" b="1"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lumMod val="85000"/>
                      </a:schemeClr>
                    </a:solidFill>
                  </a:tcPr>
                </a:tc>
                <a:tc gridSpan="2">
                  <a:txBody>
                    <a:bodyPr/>
                    <a:lstStyle/>
                    <a:p>
                      <a:pPr algn="ctr">
                        <a:lnSpc>
                          <a:spcPct val="100000"/>
                        </a:lnSpc>
                        <a:spcBef>
                          <a:spcPts val="200"/>
                        </a:spcBef>
                        <a:spcAft>
                          <a:spcPts val="200"/>
                        </a:spcAft>
                      </a:pPr>
                      <a:r>
                        <a:rPr lang="en-GB" sz="1000" b="1" dirty="0" smtClean="0">
                          <a:solidFill>
                            <a:schemeClr val="bg1"/>
                          </a:solidFill>
                          <a:latin typeface="Arial" panose="020B0604020202020204" pitchFamily="34" charset="0"/>
                          <a:cs typeface="Arial" panose="020B0604020202020204" pitchFamily="34" charset="0"/>
                        </a:rPr>
                        <a:t>Red</a:t>
                      </a:r>
                      <a:r>
                        <a:rPr lang="en-GB" sz="1000" b="1" baseline="0" dirty="0" smtClean="0">
                          <a:solidFill>
                            <a:schemeClr val="bg1"/>
                          </a:solidFill>
                          <a:latin typeface="Arial" panose="020B0604020202020204" pitchFamily="34" charset="0"/>
                          <a:cs typeface="Arial" panose="020B0604020202020204" pitchFamily="34" charset="0"/>
                        </a:rPr>
                        <a:t> limits</a:t>
                      </a:r>
                      <a:endParaRPr lang="en-GB" sz="1000" b="1" dirty="0">
                        <a:solidFill>
                          <a:schemeClr val="bg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hMerge="1">
                  <a:txBody>
                    <a:bodyPr/>
                    <a:lstStyle/>
                    <a:p>
                      <a:endParaRPr lang="en-GB" sz="1000" b="1"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ysDash"/>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lumMod val="85000"/>
                      </a:schemeClr>
                    </a:solidFill>
                  </a:tcPr>
                </a:tc>
              </a:tr>
              <a:tr h="86067">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GB" sz="1000" b="1" dirty="0" smtClean="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tcPr>
                </a:tc>
                <a:tc vMerge="1">
                  <a:txBody>
                    <a:bodyPr/>
                    <a:lstStyle/>
                    <a:p>
                      <a:endParaRPr lang="en-GB" sz="10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tcPr>
                </a:tc>
                <a:tc vMerge="1">
                  <a:txBody>
                    <a:bodyPr/>
                    <a:lstStyle/>
                    <a:p>
                      <a:pPr algn="ctr"/>
                      <a:endParaRPr lang="en-GB" sz="1100" b="1" dirty="0">
                        <a:solidFill>
                          <a:schemeClr val="tx1"/>
                        </a:solidFill>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rgbClr val="FFC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2016</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2015</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GB" sz="1000" b="1" dirty="0" smtClean="0">
                          <a:solidFill>
                            <a:schemeClr val="bg1"/>
                          </a:solidFill>
                          <a:latin typeface="Arial" panose="020B0604020202020204" pitchFamily="34" charset="0"/>
                          <a:cs typeface="Arial" panose="020B0604020202020204" pitchFamily="34" charset="0"/>
                        </a:rPr>
                        <a:t>2016</a:t>
                      </a:r>
                      <a:endParaRPr lang="en-GB" sz="1000" b="1" dirty="0">
                        <a:solidFill>
                          <a:schemeClr val="bg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2015</a:t>
                      </a:r>
                      <a:endParaRPr lang="en-GB" sz="1000" b="1" dirty="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86067">
                <a:tc>
                  <a:txBody>
                    <a:bodyPr/>
                    <a:lstStyle/>
                    <a:p>
                      <a:pPr algn="l">
                        <a:lnSpc>
                          <a:spcPct val="100000"/>
                        </a:lnSpc>
                        <a:spcBef>
                          <a:spcPts val="200"/>
                        </a:spcBef>
                        <a:spcAft>
                          <a:spcPts val="200"/>
                        </a:spcAft>
                      </a:pPr>
                      <a:r>
                        <a:rPr lang="en-GB" sz="1000" b="1" dirty="0" smtClean="0">
                          <a:solidFill>
                            <a:schemeClr val="tx1"/>
                          </a:solidFill>
                          <a:latin typeface="Arial" panose="020B0604020202020204" pitchFamily="34" charset="0"/>
                          <a:cs typeface="Arial" panose="020B0604020202020204" pitchFamily="34" charset="0"/>
                        </a:rPr>
                        <a:t>Compliance &amp; Reputational risk</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GB" sz="1000" b="0" dirty="0" smtClean="0">
                          <a:solidFill>
                            <a:schemeClr val="tx1"/>
                          </a:solidFill>
                          <a:latin typeface="Arial" panose="020B0604020202020204" pitchFamily="34" charset="0"/>
                          <a:cs typeface="Arial" panose="020B0604020202020204" pitchFamily="34" charset="0"/>
                        </a:rPr>
                        <a:t>Federal Regulator </a:t>
                      </a:r>
                      <a:r>
                        <a:rPr lang="en-GB" sz="1000" b="0" baseline="0" dirty="0" smtClean="0">
                          <a:solidFill>
                            <a:schemeClr val="tx1"/>
                          </a:solidFill>
                          <a:latin typeface="Arial" panose="020B0604020202020204" pitchFamily="34" charset="0"/>
                          <a:cs typeface="Arial" panose="020B0604020202020204" pitchFamily="34" charset="0"/>
                        </a:rPr>
                        <a:t>Complaints (CFPB)</a:t>
                      </a:r>
                      <a:endParaRPr lang="en-GB" sz="10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200"/>
                        </a:spcBef>
                        <a:spcAft>
                          <a:spcPts val="200"/>
                        </a:spcAft>
                        <a:buClrTx/>
                        <a:buSzTx/>
                        <a:buFont typeface="Arial" panose="020B0604020202020204" pitchFamily="34" charset="0"/>
                        <a:buNone/>
                        <a:tabLst/>
                        <a:defRPr/>
                      </a:pPr>
                      <a:r>
                        <a:rPr lang="en-GB" sz="1000" b="0" baseline="0" dirty="0" smtClean="0">
                          <a:solidFill>
                            <a:schemeClr val="tx1"/>
                          </a:solidFill>
                          <a:latin typeface="Arial" panose="020B0604020202020204" pitchFamily="34" charset="0"/>
                          <a:cs typeface="Arial" panose="020B0604020202020204" pitchFamily="34" charset="0"/>
                        </a:rPr>
                        <a:t>Limits updated based on recent trend &amp; industry benchmarks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30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35</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36</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ysClr val="windowText" lastClr="000000"/>
                          </a:solidFill>
                          <a:latin typeface="Arial" panose="020B0604020202020204" pitchFamily="34" charset="0"/>
                          <a:ea typeface="+mn-ea"/>
                          <a:cs typeface="Arial" panose="020B0604020202020204" pitchFamily="34" charset="0"/>
                        </a:rPr>
                        <a:t>41</a:t>
                      </a: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spcBef>
                          <a:spcPts val="200"/>
                        </a:spcBef>
                        <a:spcAft>
                          <a:spcPts val="200"/>
                        </a:spcAft>
                      </a:pPr>
                      <a:r>
                        <a:rPr lang="en-US" sz="1000" u="none" strike="noStrike" dirty="0">
                          <a:effectLst/>
                          <a:latin typeface="Arial" panose="020B0604020202020204" pitchFamily="34" charset="0"/>
                          <a:cs typeface="Arial" panose="020B0604020202020204" pitchFamily="34" charset="0"/>
                        </a:rPr>
                        <a:t>Stressed Survival </a:t>
                      </a:r>
                      <a:r>
                        <a:rPr lang="en-US" sz="1000" u="none" strike="noStrike" dirty="0" smtClean="0">
                          <a:effectLst/>
                          <a:latin typeface="Arial" panose="020B0604020202020204" pitchFamily="34" charset="0"/>
                          <a:cs typeface="Arial" panose="020B0604020202020204" pitchFamily="34" charset="0"/>
                        </a:rPr>
                        <a:t>Period </a:t>
                      </a:r>
                      <a:r>
                        <a:rPr lang="en-US" sz="1000" u="none" strike="noStrike" dirty="0">
                          <a:effectLst/>
                          <a:latin typeface="Arial" panose="020B0604020202020204" pitchFamily="34" charset="0"/>
                          <a:cs typeface="Arial" panose="020B0604020202020204" pitchFamily="34" charset="0"/>
                        </a:rPr>
                        <a:t>(days)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rowSpan="3">
                  <a:txBody>
                    <a:bodyPr/>
                    <a:lstStyle/>
                    <a:p>
                      <a:pPr algn="l">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Recalibration</a:t>
                      </a:r>
                      <a:r>
                        <a:rPr lang="en-US" sz="1000" b="0" baseline="0" dirty="0" smtClean="0">
                          <a:latin typeface="Arial" panose="020B0604020202020204" pitchFamily="34" charset="0"/>
                          <a:cs typeface="Arial" panose="020B0604020202020204" pitchFamily="34" charset="0"/>
                        </a:rPr>
                        <a:t> based on historical data and management judgment</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120 days</a:t>
                      </a:r>
                      <a:r>
                        <a:rPr lang="en-US" sz="1000" baseline="30000" dirty="0" smtClean="0">
                          <a:latin typeface="Arial" panose="020B0604020202020204" pitchFamily="34" charset="0"/>
                          <a:cs typeface="Arial" panose="020B0604020202020204" pitchFamily="34" charset="0"/>
                        </a:rPr>
                        <a:t>1</a:t>
                      </a:r>
                      <a:endParaRPr lang="en-US" sz="1000" dirty="0" smtClean="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70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90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45</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60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algn="l" fontAlgn="b">
                        <a:lnSpc>
                          <a:spcPct val="100000"/>
                        </a:lnSpc>
                        <a:spcBef>
                          <a:spcPts val="200"/>
                        </a:spcBef>
                        <a:spcAft>
                          <a:spcPts val="200"/>
                        </a:spcAft>
                      </a:pPr>
                      <a:r>
                        <a:rPr lang="en-US" sz="1000" u="none" strike="noStrike" dirty="0">
                          <a:effectLst/>
                          <a:latin typeface="Arial" panose="020B0604020202020204" pitchFamily="34" charset="0"/>
                          <a:cs typeface="Arial" panose="020B0604020202020204" pitchFamily="34" charset="0"/>
                        </a:rPr>
                        <a:t>Structural </a:t>
                      </a:r>
                      <a:r>
                        <a:rPr lang="en-US" sz="1000" u="none" strike="noStrike" dirty="0" smtClean="0">
                          <a:effectLst/>
                          <a:latin typeface="Arial" panose="020B0604020202020204" pitchFamily="34" charset="0"/>
                          <a:cs typeface="Arial" panose="020B0604020202020204" pitchFamily="34" charset="0"/>
                        </a:rPr>
                        <a:t>Funding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atio </a:t>
                      </a:r>
                      <a:r>
                        <a:rPr lang="en-US" sz="1000" u="none" strike="noStrike" dirty="0">
                          <a:effectLst/>
                          <a:latin typeface="Arial" panose="020B0604020202020204" pitchFamily="34" charset="0"/>
                          <a:cs typeface="Arial" panose="020B0604020202020204" pitchFamily="34" charset="0"/>
                        </a:rPr>
                        <a: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ctr">
                        <a:lnSpc>
                          <a:spcPct val="100000"/>
                        </a:lnSpc>
                        <a:spcBef>
                          <a:spcPts val="200"/>
                        </a:spcBef>
                        <a:spcAft>
                          <a:spcPts val="200"/>
                        </a:spcAft>
                      </a:pPr>
                      <a:endParaRPr lang="en-US" sz="1000" b="0" dirty="0">
                        <a:latin typeface="Arial" panose="020B0604020202020204" pitchFamily="34" charset="0"/>
                        <a:cs typeface="Arial" panose="020B0604020202020204" pitchFamily="34" charset="0"/>
                      </a:endParaRPr>
                    </a:p>
                  </a:txBody>
                  <a:tcPr marL="18288" marR="18288" marT="18288" marB="18288">
                    <a:lnL>
                      <a:noFill/>
                    </a:ln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124%</a:t>
                      </a: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103%</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105%</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100%</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200"/>
                        </a:spcBef>
                        <a:spcAft>
                          <a:spcPts val="20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NII</a:t>
                      </a:r>
                      <a:r>
                        <a:rPr lang="en-US" sz="1000" b="0" i="0" kern="1200" baseline="30000" dirty="0" smtClean="0">
                          <a:solidFill>
                            <a:schemeClr val="tx1"/>
                          </a:solidFill>
                          <a:latin typeface="Arial" panose="020B0604020202020204" pitchFamily="34" charset="0"/>
                          <a:ea typeface="+mn-ea"/>
                          <a:cs typeface="Arial" panose="020B0604020202020204" pitchFamily="34" charset="0"/>
                        </a:rPr>
                        <a:t>2</a:t>
                      </a:r>
                      <a:r>
                        <a:rPr lang="en-US" sz="1000" b="0" i="0" kern="1200" baseline="0" dirty="0" smtClean="0">
                          <a:solidFill>
                            <a:schemeClr val="tx1"/>
                          </a:solidFill>
                          <a:latin typeface="Arial" panose="020B0604020202020204" pitchFamily="34" charset="0"/>
                          <a:ea typeface="+mn-ea"/>
                          <a:cs typeface="Arial" panose="020B0604020202020204" pitchFamily="34" charset="0"/>
                        </a:rPr>
                        <a:t> Sensitivity</a:t>
                      </a:r>
                      <a:r>
                        <a:rPr lang="en-US" sz="1000" b="0" i="0" kern="1200" dirty="0" smtClean="0">
                          <a:solidFill>
                            <a:schemeClr val="tx1"/>
                          </a:solidFill>
                          <a:latin typeface="Arial" panose="020B0604020202020204" pitchFamily="34" charset="0"/>
                          <a:ea typeface="+mn-ea"/>
                          <a:cs typeface="Arial" panose="020B0604020202020204" pitchFamily="34" charset="0"/>
                        </a:rPr>
                        <a:t>(+/- 100bps)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000" b="0" dirty="0" smtClean="0">
                          <a:latin typeface="Arial" panose="020B0604020202020204" pitchFamily="34" charset="0"/>
                          <a:cs typeface="Arial" panose="020B0604020202020204" pitchFamily="34" charset="0"/>
                        </a:rPr>
                        <a:t>SBNA</a:t>
                      </a: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ctr">
                        <a:lnSpc>
                          <a:spcPct val="100000"/>
                        </a:lnSpc>
                        <a:spcBef>
                          <a:spcPts val="200"/>
                        </a:spcBef>
                        <a:spcAft>
                          <a:spcPts val="200"/>
                        </a:spcAft>
                      </a:pPr>
                      <a:endParaRPr lang="en-US" sz="1000" b="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ts val="1000"/>
                        </a:lnSpc>
                      </a:pPr>
                      <a:r>
                        <a:rPr lang="en-US" sz="1000" dirty="0" smtClean="0">
                          <a:latin typeface="Arial" panose="020B0604020202020204" pitchFamily="34" charset="0"/>
                          <a:cs typeface="Arial" panose="020B0604020202020204" pitchFamily="34" charset="0"/>
                        </a:rPr>
                        <a:t>-5.76%</a:t>
                      </a:r>
                    </a:p>
                  </a:txBody>
                  <a:tcPr marL="48014" marR="48014">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-10.0%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-$150M</a:t>
                      </a:r>
                      <a:endParaRPr lang="en-US" sz="1000" dirty="0">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-11.0%</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spcBef>
                          <a:spcPts val="200"/>
                        </a:spcBef>
                        <a:spcAft>
                          <a:spcPts val="200"/>
                        </a:spcAft>
                      </a:pPr>
                      <a:r>
                        <a:rPr lang="en-US" sz="1000" dirty="0" smtClean="0">
                          <a:latin typeface="Arial" panose="020B0604020202020204" pitchFamily="34" charset="0"/>
                          <a:cs typeface="Arial" panose="020B0604020202020204" pitchFamily="34" charset="0"/>
                        </a:rPr>
                        <a:t>-$200M</a:t>
                      </a:r>
                    </a:p>
                    <a:p>
                      <a:pPr algn="ctr">
                        <a:lnSpc>
                          <a:spcPct val="100000"/>
                        </a:lnSpc>
                        <a:spcBef>
                          <a:spcPts val="200"/>
                        </a:spcBef>
                        <a:spcAft>
                          <a:spcPts val="200"/>
                        </a:spcAft>
                      </a:pPr>
                      <a:r>
                        <a:rPr lang="en-US" sz="1000" dirty="0" smtClean="0">
                          <a:solidFill>
                            <a:schemeClr val="bg1">
                              <a:lumMod val="50000"/>
                            </a:schemeClr>
                          </a:solidFill>
                          <a:latin typeface="Arial" panose="020B0604020202020204" pitchFamily="34" charset="0"/>
                          <a:cs typeface="Arial" panose="020B0604020202020204" pitchFamily="34" charset="0"/>
                        </a:rPr>
                        <a:t>[-10.5%]</a:t>
                      </a:r>
                      <a:endParaRPr lang="en-US" sz="1000" dirty="0">
                        <a:solidFill>
                          <a:schemeClr val="bg1">
                            <a:lumMod val="50000"/>
                          </a:schemeClr>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bl>
          </a:graphicData>
        </a:graphic>
      </p:graphicFrame>
      <p:sp>
        <p:nvSpPr>
          <p:cNvPr id="2" name="Content Placeholder 1"/>
          <p:cNvSpPr>
            <a:spLocks noGrp="1"/>
          </p:cNvSpPr>
          <p:nvPr>
            <p:ph sz="quarter" idx="11"/>
          </p:nvPr>
        </p:nvSpPr>
        <p:spPr/>
        <p:txBody>
          <a:bodyPr/>
          <a:lstStyle/>
          <a:p>
            <a:r>
              <a:rPr lang="en-US" dirty="0"/>
              <a:t>2016 SBNA RAS – Changes compared to 2015 RAS </a:t>
            </a:r>
            <a:r>
              <a:rPr lang="en-US" dirty="0" smtClean="0"/>
              <a:t>limits (2/2)</a:t>
            </a:r>
            <a:endParaRPr lang="en-GB" dirty="0"/>
          </a:p>
        </p:txBody>
      </p:sp>
      <p:sp>
        <p:nvSpPr>
          <p:cNvPr id="4" name="Footnote"/>
          <p:cNvSpPr/>
          <p:nvPr/>
        </p:nvSpPr>
        <p:spPr>
          <a:xfrm>
            <a:off x="2228518" y="6332539"/>
            <a:ext cx="5000958"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kern="0" dirty="0" smtClean="0">
                <a:solidFill>
                  <a:srgbClr val="000000"/>
                </a:solidFill>
              </a:rPr>
              <a:t>1. </a:t>
            </a:r>
            <a:r>
              <a:rPr lang="en-US" sz="800" kern="0" dirty="0">
                <a:solidFill>
                  <a:srgbClr val="000000"/>
                </a:solidFill>
              </a:rPr>
              <a:t>As of February </a:t>
            </a:r>
            <a:r>
              <a:rPr lang="en-US" sz="800" kern="0" dirty="0" smtClean="0">
                <a:solidFill>
                  <a:srgbClr val="000000"/>
                </a:solidFill>
              </a:rPr>
              <a:t>2016</a:t>
            </a:r>
            <a:endParaRPr lang="en-US" sz="800" kern="0" dirty="0">
              <a:solidFill>
                <a:srgbClr val="000000"/>
              </a:solidFill>
            </a:endParaRPr>
          </a:p>
        </p:txBody>
      </p:sp>
      <p:grpSp>
        <p:nvGrpSpPr>
          <p:cNvPr id="5" name="Group 4"/>
          <p:cNvGrpSpPr/>
          <p:nvPr/>
        </p:nvGrpSpPr>
        <p:grpSpPr>
          <a:xfrm>
            <a:off x="348437" y="103538"/>
            <a:ext cx="1404090" cy="273404"/>
            <a:chOff x="7410808" y="103538"/>
            <a:chExt cx="1404090" cy="273404"/>
          </a:xfrm>
        </p:grpSpPr>
        <p:sp>
          <p:nvSpPr>
            <p:cNvPr id="6"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8"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9"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100883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168347298"/>
              </p:ext>
            </p:extLst>
          </p:nvPr>
        </p:nvGraphicFramePr>
        <p:xfrm>
          <a:off x="350838" y="1460501"/>
          <a:ext cx="8904286" cy="3995928"/>
        </p:xfrm>
        <a:graphic>
          <a:graphicData uri="http://schemas.openxmlformats.org/drawingml/2006/table">
            <a:tbl>
              <a:tblPr firstRow="1" bandRow="1">
                <a:tableStyleId>{2D5ABB26-0587-4C30-8999-92F81FD0307C}</a:tableStyleId>
              </a:tblPr>
              <a:tblGrid>
                <a:gridCol w="1976259"/>
                <a:gridCol w="2609951"/>
                <a:gridCol w="4318076"/>
              </a:tblGrid>
              <a:tr h="0">
                <a:tc>
                  <a:txBody>
                    <a:bodyPr/>
                    <a:lstStyle/>
                    <a:p>
                      <a:pPr>
                        <a:spcBef>
                          <a:spcPts val="200"/>
                        </a:spcBef>
                        <a:spcAft>
                          <a:spcPts val="200"/>
                        </a:spcAft>
                      </a:pPr>
                      <a:r>
                        <a:rPr lang="en-GB" sz="1100" b="1" dirty="0" smtClean="0">
                          <a:solidFill>
                            <a:srgbClr val="FF0000"/>
                          </a:solidFill>
                          <a:latin typeface="Arial" panose="020B0604020202020204" pitchFamily="34" charset="0"/>
                          <a:cs typeface="Arial" panose="020B0604020202020204" pitchFamily="34" charset="0"/>
                        </a:rPr>
                        <a:t>Risk</a:t>
                      </a:r>
                      <a:r>
                        <a:rPr lang="en-GB" sz="1100" b="1" baseline="0" dirty="0" smtClean="0">
                          <a:solidFill>
                            <a:srgbClr val="FF0000"/>
                          </a:solidFill>
                          <a:latin typeface="Arial" panose="020B0604020202020204" pitchFamily="34" charset="0"/>
                          <a:cs typeface="Arial" panose="020B0604020202020204" pitchFamily="34" charset="0"/>
                        </a:rPr>
                        <a:t> type</a:t>
                      </a:r>
                      <a:endParaRPr lang="en-GB" sz="1100" b="1" dirty="0">
                        <a:solidFill>
                          <a:srgbClr val="FF0000"/>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1" dirty="0" smtClean="0">
                          <a:solidFill>
                            <a:srgbClr val="FF0000"/>
                          </a:solidFill>
                          <a:latin typeface="Arial" panose="020B0604020202020204" pitchFamily="34" charset="0"/>
                          <a:cs typeface="Arial" panose="020B0604020202020204" pitchFamily="34" charset="0"/>
                        </a:rPr>
                        <a:t>Metric</a:t>
                      </a:r>
                      <a:endParaRPr lang="en-GB" sz="1100" b="1" dirty="0">
                        <a:solidFill>
                          <a:srgbClr val="FF0000"/>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1" dirty="0" smtClean="0">
                          <a:solidFill>
                            <a:srgbClr val="FF0000"/>
                          </a:solidFill>
                          <a:latin typeface="Arial" panose="020B0604020202020204" pitchFamily="34" charset="0"/>
                          <a:cs typeface="Arial" panose="020B0604020202020204" pitchFamily="34" charset="0"/>
                        </a:rPr>
                        <a:t>Justification</a:t>
                      </a:r>
                      <a:endParaRPr lang="en-GB" sz="1100" b="1" dirty="0">
                        <a:solidFill>
                          <a:srgbClr val="FF0000"/>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Credit risk (losses)</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chemeClr val="tx1"/>
                          </a:solidFill>
                          <a:effectLst/>
                          <a:latin typeface="Arial" panose="020B0604020202020204" pitchFamily="34" charset="0"/>
                          <a:cs typeface="Arial" panose="020B0604020202020204" pitchFamily="34" charset="0"/>
                        </a:rPr>
                        <a:t>Net</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Charge-off Rate (GCB)</a:t>
                      </a:r>
                      <a:endParaRPr lang="en-US" sz="1100" b="0" i="0" u="none" strike="noStrike" dirty="0">
                        <a:solidFill>
                          <a:schemeClr val="tx1"/>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t">
                        <a:spcBef>
                          <a:spcPts val="200"/>
                        </a:spcBef>
                        <a:spcAft>
                          <a:spcPts val="200"/>
                        </a:spcAft>
                      </a:pPr>
                      <a:r>
                        <a:rPr lang="en-US" sz="1100" b="0" i="0" u="none" strike="noStrike" kern="1200" dirty="0" smtClean="0">
                          <a:solidFill>
                            <a:srgbClr val="000000"/>
                          </a:solidFill>
                          <a:effectLst/>
                          <a:latin typeface="Arial" panose="020B0604020202020204" pitchFamily="34" charset="0"/>
                          <a:ea typeface="+mn-ea"/>
                          <a:cs typeface="Arial" panose="020B0604020202020204" pitchFamily="34" charset="0"/>
                        </a:rPr>
                        <a:t>Split GCB</a:t>
                      </a:r>
                      <a:r>
                        <a:rPr lang="en-US" sz="1100" b="0" i="0" u="none" strike="noStrike" kern="1200" baseline="0" dirty="0" smtClean="0">
                          <a:solidFill>
                            <a:srgbClr val="000000"/>
                          </a:solidFill>
                          <a:effectLst/>
                          <a:latin typeface="Arial" panose="020B0604020202020204" pitchFamily="34" charset="0"/>
                          <a:ea typeface="+mn-ea"/>
                          <a:cs typeface="Arial" panose="020B0604020202020204" pitchFamily="34" charset="0"/>
                        </a:rPr>
                        <a:t> limit by portfolio (Large Corporates vs MRG) based on difference in forward looking default expectations</a:t>
                      </a:r>
                      <a:endParaRPr lang="en-US" sz="1100" b="0" i="0" u="none" strike="noStrike" kern="1200" dirty="0">
                        <a:solidFill>
                          <a:srgbClr val="000000"/>
                        </a:solidFill>
                        <a:effectLst/>
                        <a:latin typeface="Arial" panose="020B0604020202020204" pitchFamily="34" charset="0"/>
                        <a:ea typeface="+mn-ea"/>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rowSpan="4">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Credit risk (concentration)</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chemeClr val="tx1"/>
                          </a:solidFill>
                          <a:effectLst/>
                          <a:latin typeface="Arial" panose="020B0604020202020204" pitchFamily="34" charset="0"/>
                          <a:cs typeface="Arial" panose="020B0604020202020204" pitchFamily="34" charset="0"/>
                        </a:rPr>
                        <a:t>Single Obligor (Corporates</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&amp; FIs)</a:t>
                      </a:r>
                      <a:endParaRPr lang="en-US" sz="1100" b="0" i="0" u="none" strike="noStrike" dirty="0">
                        <a:solidFill>
                          <a:schemeClr val="tx1"/>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Financial Institutions added for</a:t>
                      </a:r>
                      <a:r>
                        <a:rPr lang="en-GB" sz="1100" b="0" baseline="0" dirty="0" smtClean="0">
                          <a:solidFill>
                            <a:schemeClr val="tx1"/>
                          </a:solidFill>
                          <a:latin typeface="Arial" panose="020B0604020202020204" pitchFamily="34" charset="0"/>
                          <a:cs typeface="Arial" panose="020B0604020202020204" pitchFamily="34" charset="0"/>
                        </a:rPr>
                        <a:t> assessment of </a:t>
                      </a:r>
                      <a:r>
                        <a:rPr lang="en-GB" sz="1100" b="0" dirty="0" smtClean="0">
                          <a:solidFill>
                            <a:schemeClr val="tx1"/>
                          </a:solidFill>
                          <a:latin typeface="Arial" panose="020B0604020202020204" pitchFamily="34" charset="0"/>
                          <a:cs typeface="Arial" panose="020B0604020202020204" pitchFamily="34" charset="0"/>
                        </a:rPr>
                        <a:t>Single</a:t>
                      </a:r>
                      <a:r>
                        <a:rPr lang="en-GB" sz="1100" b="0" baseline="0" dirty="0" smtClean="0">
                          <a:solidFill>
                            <a:schemeClr val="tx1"/>
                          </a:solidFill>
                          <a:latin typeface="Arial" panose="020B0604020202020204" pitchFamily="34" charset="0"/>
                          <a:cs typeface="Arial" panose="020B0604020202020204" pitchFamily="34" charset="0"/>
                        </a:rPr>
                        <a:t> Obligor metric using the same limit as Corporates </a:t>
                      </a:r>
                      <a:r>
                        <a:rPr lang="en-GB" sz="1100" b="0" dirty="0" smtClean="0">
                          <a:solidFill>
                            <a:schemeClr val="tx1"/>
                          </a:solidFill>
                          <a:latin typeface="Arial" panose="020B0604020202020204" pitchFamily="34" charset="0"/>
                          <a:cs typeface="Arial" panose="020B0604020202020204" pitchFamily="34" charset="0"/>
                        </a:rPr>
                        <a:t>(requested by Group)</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pPr algn="l" rtl="0" fontAlgn="ctr">
                        <a:spcBef>
                          <a:spcPts val="200"/>
                        </a:spcBef>
                        <a:spcAft>
                          <a:spcPts val="200"/>
                        </a:spcAft>
                      </a:pP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Financial &amp; Insurance Exposure</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Growth</a:t>
                      </a:r>
                      <a:r>
                        <a:rPr lang="en-GB" sz="1100" b="0" baseline="0" dirty="0" smtClean="0">
                          <a:solidFill>
                            <a:schemeClr val="tx1"/>
                          </a:solidFill>
                          <a:latin typeface="Arial" panose="020B0604020202020204" pitchFamily="34" charset="0"/>
                          <a:cs typeface="Arial" panose="020B0604020202020204" pitchFamily="34" charset="0"/>
                        </a:rPr>
                        <a:t> above existing general industry exposure limits requires a separate limit</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endParaRPr lang="en-US"/>
                    </a:p>
                  </a:txBody>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Utilities</a:t>
                      </a:r>
                      <a:r>
                        <a:rPr lang="en-US" sz="1100" b="0" i="0" u="none" strike="noStrike" baseline="0" dirty="0" smtClean="0">
                          <a:solidFill>
                            <a:srgbClr val="008AB3"/>
                          </a:solidFill>
                          <a:effectLst/>
                          <a:latin typeface="Arial" panose="020B0604020202020204" pitchFamily="34" charset="0"/>
                          <a:cs typeface="Arial" panose="020B0604020202020204" pitchFamily="34" charset="0"/>
                        </a:rPr>
                        <a:t> </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Growth</a:t>
                      </a:r>
                      <a:r>
                        <a:rPr lang="en-GB" sz="1100" b="0" baseline="0" dirty="0" smtClean="0">
                          <a:solidFill>
                            <a:schemeClr val="tx1"/>
                          </a:solidFill>
                          <a:latin typeface="Arial" panose="020B0604020202020204" pitchFamily="34" charset="0"/>
                          <a:cs typeface="Arial" panose="020B0604020202020204" pitchFamily="34" charset="0"/>
                        </a:rPr>
                        <a:t> above existing general industry exposure limits requires a separate limit</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pPr algn="l" rtl="0" fontAlgn="ctr"/>
                      <a:endParaRPr lang="en-US" sz="1000" b="1" i="0" u="none" strike="noStrike" dirty="0">
                        <a:solidFill>
                          <a:srgbClr val="000000"/>
                        </a:solidFill>
                        <a:effectLst/>
                        <a:latin typeface="Arial"/>
                      </a:endParaRPr>
                    </a:p>
                  </a:txBody>
                  <a:tcPr marL="48014" marR="4801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50000"/>
                        </a:schemeClr>
                      </a:solidFill>
                      <a:prstDash val="solid"/>
                      <a:round/>
                      <a:headEnd type="none" w="med" len="med"/>
                      <a:tailEnd type="none" w="med" len="med"/>
                    </a:lnT>
                    <a:lnB w="190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Project Finance Exposure</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Group requirement</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rowSpan="3">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Liquidity / funding risk</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lnSpc>
                          <a:spcPct val="100000"/>
                        </a:lnSpc>
                        <a:spcBef>
                          <a:spcPts val="200"/>
                        </a:spcBef>
                        <a:spcAft>
                          <a:spcPts val="200"/>
                        </a:spcAft>
                      </a:pPr>
                      <a:r>
                        <a:rPr lang="en-US" sz="1100" u="none" strike="noStrike" dirty="0" smtClean="0">
                          <a:effectLst/>
                          <a:latin typeface="Arial" panose="020B0604020202020204" pitchFamily="34" charset="0"/>
                          <a:cs typeface="Arial" panose="020B0604020202020204" pitchFamily="34" charset="0"/>
                        </a:rPr>
                        <a:t>Liquidity Coverage Ratio (%)</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Definition</a:t>
                      </a:r>
                      <a:r>
                        <a:rPr lang="en-GB" sz="1100" b="0" baseline="0" dirty="0" smtClean="0">
                          <a:solidFill>
                            <a:schemeClr val="tx1"/>
                          </a:solidFill>
                          <a:latin typeface="Arial" panose="020B0604020202020204" pitchFamily="34" charset="0"/>
                          <a:cs typeface="Arial" panose="020B0604020202020204" pitchFamily="34" charset="0"/>
                        </a:rPr>
                        <a:t> shifted from EUR Basel definition to US Modified</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pPr algn="l" rtl="0" fontAlgn="ctr">
                        <a:spcBef>
                          <a:spcPts val="200"/>
                        </a:spcBef>
                        <a:spcAft>
                          <a:spcPts val="200"/>
                        </a:spcAft>
                      </a:pP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Asset encumbrance</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Group</a:t>
                      </a:r>
                      <a:r>
                        <a:rPr lang="en-GB" sz="1100" b="0" baseline="0" dirty="0" smtClean="0">
                          <a:solidFill>
                            <a:schemeClr val="tx1"/>
                          </a:solidFill>
                          <a:latin typeface="Arial" panose="020B0604020202020204" pitchFamily="34" charset="0"/>
                          <a:cs typeface="Arial" panose="020B0604020202020204" pitchFamily="34" charset="0"/>
                        </a:rPr>
                        <a:t> requirement</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vMerge="1">
                  <a:txBody>
                    <a:bodyPr/>
                    <a:lstStyle/>
                    <a:p>
                      <a:pPr algn="l" rtl="0" fontAlgn="ctr">
                        <a:spcBef>
                          <a:spcPts val="200"/>
                        </a:spcBef>
                        <a:spcAft>
                          <a:spcPts val="200"/>
                        </a:spcAft>
                      </a:pP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Loan</a:t>
                      </a:r>
                      <a:r>
                        <a:rPr lang="en-US" sz="1100" b="0" i="0" u="none" strike="noStrike" baseline="0" dirty="0" smtClean="0">
                          <a:solidFill>
                            <a:srgbClr val="008AB3"/>
                          </a:solidFill>
                          <a:effectLst/>
                          <a:latin typeface="Arial" panose="020B0604020202020204" pitchFamily="34" charset="0"/>
                          <a:cs typeface="Arial" panose="020B0604020202020204" pitchFamily="34" charset="0"/>
                        </a:rPr>
                        <a:t> to Deposit ratio</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Recommended by Market Risk team</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MTM risk</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Mark-to-Market</a:t>
                      </a:r>
                      <a:r>
                        <a:rPr lang="en-US" sz="1100" b="0" i="0" u="none" strike="noStrike" baseline="0" dirty="0" smtClean="0">
                          <a:solidFill>
                            <a:srgbClr val="008AB3"/>
                          </a:solidFill>
                          <a:effectLst/>
                          <a:latin typeface="Arial" panose="020B0604020202020204" pitchFamily="34" charset="0"/>
                          <a:cs typeface="Arial" panose="020B0604020202020204" pitchFamily="34" charset="0"/>
                        </a:rPr>
                        <a:t> Value at Risk (VaR)</a:t>
                      </a:r>
                      <a:endParaRPr lang="en-US" sz="1100" b="0" i="0" u="none" strike="noStrike" dirty="0">
                        <a:solidFill>
                          <a:srgbClr val="008AB3"/>
                        </a:solidFill>
                        <a:effectLst/>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GB" sz="1100" b="0" dirty="0" smtClean="0">
                          <a:solidFill>
                            <a:schemeClr val="tx1"/>
                          </a:solidFill>
                          <a:latin typeface="Arial" panose="020B0604020202020204" pitchFamily="34" charset="0"/>
                          <a:cs typeface="Arial" panose="020B0604020202020204" pitchFamily="34" charset="0"/>
                        </a:rPr>
                        <a:t>Board request</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Compliance</a:t>
                      </a:r>
                      <a:r>
                        <a:rPr lang="en-US" sz="1100" b="1" i="0" u="none" strike="noStrike" baseline="0" dirty="0" smtClean="0">
                          <a:solidFill>
                            <a:srgbClr val="000000"/>
                          </a:solidFill>
                          <a:effectLst/>
                          <a:latin typeface="Arial" panose="020B0604020202020204" pitchFamily="34" charset="0"/>
                          <a:cs typeface="Arial" panose="020B0604020202020204" pitchFamily="34" charset="0"/>
                        </a:rPr>
                        <a:t> and reputational risk</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100" b="0" i="0" u="none" strike="noStrike" dirty="0" smtClean="0">
                          <a:solidFill>
                            <a:srgbClr val="008AB3"/>
                          </a:solidFill>
                          <a:effectLst/>
                          <a:latin typeface="Arial" panose="020B0604020202020204" pitchFamily="34" charset="0"/>
                          <a:cs typeface="Arial" panose="020B0604020202020204" pitchFamily="34" charset="0"/>
                        </a:rPr>
                        <a:t>High risk customers as % of total customers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Board request</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0">
                <a:tc>
                  <a:txBody>
                    <a:bodyPr/>
                    <a:lstStyle/>
                    <a:p>
                      <a:pPr algn="l" rtl="0" fontAlgn="ctr">
                        <a:spcBef>
                          <a:spcPts val="200"/>
                        </a:spcBef>
                        <a:spcAft>
                          <a:spcPts val="200"/>
                        </a:spcAft>
                      </a:pPr>
                      <a:r>
                        <a:rPr lang="en-US" sz="1100" b="1" i="0" u="none" strike="noStrike" dirty="0" smtClean="0">
                          <a:solidFill>
                            <a:srgbClr val="000000"/>
                          </a:solidFill>
                          <a:effectLst/>
                          <a:latin typeface="Arial" panose="020B0604020202020204" pitchFamily="34" charset="0"/>
                          <a:cs typeface="Arial" panose="020B0604020202020204" pitchFamily="34" charset="0"/>
                        </a:rPr>
                        <a:t>Operational</a:t>
                      </a:r>
                      <a:r>
                        <a:rPr lang="en-US" sz="11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10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100" b="0" i="0" u="none" strike="noStrike" dirty="0" smtClean="0">
                          <a:solidFill>
                            <a:srgbClr val="000000"/>
                          </a:solidFill>
                          <a:effectLst/>
                          <a:latin typeface="Arial" panose="020B0604020202020204" pitchFamily="34" charset="0"/>
                          <a:cs typeface="Arial" panose="020B0604020202020204" pitchFamily="34" charset="0"/>
                        </a:rPr>
                        <a:t>Material Operational</a:t>
                      </a:r>
                      <a:r>
                        <a:rPr lang="en-US" sz="1100" b="0" i="0" u="none" strike="noStrike" baseline="0" dirty="0" smtClean="0">
                          <a:solidFill>
                            <a:srgbClr val="000000"/>
                          </a:solidFill>
                          <a:effectLst/>
                          <a:latin typeface="Arial" panose="020B0604020202020204" pitchFamily="34" charset="0"/>
                          <a:cs typeface="Arial" panose="020B0604020202020204" pitchFamily="34" charset="0"/>
                        </a:rPr>
                        <a:t> R</a:t>
                      </a:r>
                      <a:r>
                        <a:rPr lang="en-US" sz="1100" b="0" i="0" u="none" strike="noStrike" dirty="0" smtClean="0">
                          <a:solidFill>
                            <a:srgbClr val="000000"/>
                          </a:solidFill>
                          <a:effectLst/>
                          <a:latin typeface="Arial" panose="020B0604020202020204" pitchFamily="34" charset="0"/>
                          <a:cs typeface="Arial" panose="020B0604020202020204" pitchFamily="34" charset="0"/>
                        </a:rPr>
                        <a:t>isk Events </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Aligned with new SHUSA material event impact thresholds</a:t>
                      </a:r>
                      <a:r>
                        <a:rPr lang="en-GB" sz="1100" b="0" baseline="0" dirty="0" smtClean="0">
                          <a:solidFill>
                            <a:schemeClr val="tx1"/>
                          </a:solidFill>
                          <a:latin typeface="Arial" panose="020B0604020202020204" pitchFamily="34" charset="0"/>
                          <a:cs typeface="Arial" panose="020B0604020202020204" pitchFamily="34" charset="0"/>
                        </a:rPr>
                        <a:t>; Includes non-financially impacting material events (i.e. customer, regulatory, reputational) </a:t>
                      </a:r>
                      <a:endParaRPr lang="en-GB" sz="1100" b="0" strike="sngStrike"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Interest rate</a:t>
                      </a:r>
                      <a:r>
                        <a:rPr lang="en-US" sz="1100" b="1" baseline="0" dirty="0" smtClean="0">
                          <a:solidFill>
                            <a:schemeClr val="tx1"/>
                          </a:solidFill>
                          <a:latin typeface="Arial" panose="020B0604020202020204" pitchFamily="34" charset="0"/>
                          <a:cs typeface="Arial" panose="020B0604020202020204" pitchFamily="34" charset="0"/>
                        </a:rPr>
                        <a:t> risk</a:t>
                      </a:r>
                      <a:endParaRPr lang="en-US" sz="1100" b="1" dirty="0" smtClean="0">
                        <a:solidFill>
                          <a:schemeClr val="tx1"/>
                        </a:solidFill>
                        <a:latin typeface="Arial" panose="020B0604020202020204" pitchFamily="34" charset="0"/>
                        <a:cs typeface="Arial" panose="020B0604020202020204" pitchFamily="34" charset="0"/>
                      </a:endParaRPr>
                    </a:p>
                  </a:txBody>
                  <a:tcPr marL="0"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200"/>
                        </a:spcBef>
                        <a:spcAft>
                          <a:spcPts val="200"/>
                        </a:spcAft>
                        <a:buClrTx/>
                        <a:buSzTx/>
                        <a:buFontTx/>
                        <a:buNone/>
                        <a:tabLst/>
                        <a:defRPr/>
                      </a:pPr>
                      <a:r>
                        <a:rPr lang="en-US" sz="1100" b="0" i="0" kern="1200" dirty="0" smtClean="0">
                          <a:solidFill>
                            <a:schemeClr val="tx1"/>
                          </a:solidFill>
                          <a:latin typeface="Arial" panose="020B0604020202020204" pitchFamily="34" charset="0"/>
                          <a:ea typeface="+mn-ea"/>
                          <a:cs typeface="Arial" panose="020B0604020202020204" pitchFamily="34" charset="0"/>
                        </a:rPr>
                        <a:t>MVE</a:t>
                      </a:r>
                      <a:r>
                        <a:rPr lang="en-US" sz="1100" b="0" i="0" kern="1200" baseline="30000" dirty="0" smtClean="0">
                          <a:solidFill>
                            <a:schemeClr val="tx1"/>
                          </a:solidFill>
                          <a:latin typeface="Arial" panose="020B0604020202020204" pitchFamily="34" charset="0"/>
                          <a:ea typeface="+mn-ea"/>
                          <a:cs typeface="Arial" panose="020B0604020202020204" pitchFamily="34" charset="0"/>
                        </a:rPr>
                        <a:t>1</a:t>
                      </a:r>
                      <a:r>
                        <a:rPr lang="en-US" sz="1100" b="0" i="0" kern="1200" dirty="0" smtClean="0">
                          <a:solidFill>
                            <a:schemeClr val="tx1"/>
                          </a:solidFill>
                          <a:latin typeface="Arial" panose="020B0604020202020204" pitchFamily="34" charset="0"/>
                          <a:ea typeface="+mn-ea"/>
                          <a:cs typeface="Arial" panose="020B0604020202020204" pitchFamily="34" charset="0"/>
                        </a:rPr>
                        <a:t> Sensitivity(+/- 100bps)</a:t>
                      </a: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100" b="0" dirty="0" smtClean="0">
                          <a:solidFill>
                            <a:schemeClr val="tx1"/>
                          </a:solidFill>
                          <a:latin typeface="Arial" panose="020B0604020202020204" pitchFamily="34" charset="0"/>
                          <a:cs typeface="Arial" panose="020B0604020202020204" pitchFamily="34" charset="0"/>
                        </a:rPr>
                        <a:t>Alignment with new SHUSA standard</a:t>
                      </a:r>
                      <a:r>
                        <a:rPr lang="en-GB" sz="1100" b="0" baseline="0" dirty="0" smtClean="0">
                          <a:solidFill>
                            <a:schemeClr val="tx1"/>
                          </a:solidFill>
                          <a:latin typeface="Arial" panose="020B0604020202020204" pitchFamily="34" charset="0"/>
                          <a:cs typeface="Arial" panose="020B0604020202020204" pitchFamily="34" charset="0"/>
                        </a:rPr>
                        <a:t> definition of shock (from 200 bps to 100 bps) and from dollar to </a:t>
                      </a:r>
                      <a:r>
                        <a:rPr lang="en-US" sz="1100" b="0" baseline="0" dirty="0" smtClean="0">
                          <a:solidFill>
                            <a:schemeClr val="tx1"/>
                          </a:solidFill>
                          <a:latin typeface="Arial" panose="020B0604020202020204" pitchFamily="34" charset="0"/>
                          <a:cs typeface="Arial" panose="020B0604020202020204" pitchFamily="34" charset="0"/>
                        </a:rPr>
                        <a:t>percentage</a:t>
                      </a:r>
                      <a:endParaRPr lang="en-GB" sz="1100" b="0" dirty="0" smtClean="0">
                        <a:solidFill>
                          <a:schemeClr val="tx1"/>
                        </a:solidFill>
                        <a:latin typeface="Arial" panose="020B0604020202020204" pitchFamily="34" charset="0"/>
                        <a:cs typeface="Arial" panose="020B0604020202020204" pitchFamily="34" charset="0"/>
                      </a:endParaRPr>
                    </a:p>
                  </a:txBody>
                  <a:tcPr marL="18288" marR="18288" marT="18288" marB="18288">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 name="Content Placeholder 2"/>
          <p:cNvSpPr>
            <a:spLocks noGrp="1"/>
          </p:cNvSpPr>
          <p:nvPr>
            <p:ph sz="quarter" idx="11"/>
          </p:nvPr>
        </p:nvSpPr>
        <p:spPr/>
        <p:txBody>
          <a:bodyPr/>
          <a:lstStyle/>
          <a:p>
            <a:r>
              <a:rPr lang="en-US" dirty="0"/>
              <a:t>2016 SBNA RAS – New metrics and revised </a:t>
            </a:r>
            <a:r>
              <a:rPr lang="en-US" dirty="0" smtClean="0"/>
              <a:t>definitions</a:t>
            </a:r>
            <a:endParaRPr lang="en-GB" dirty="0"/>
          </a:p>
        </p:txBody>
      </p:sp>
      <p:sp>
        <p:nvSpPr>
          <p:cNvPr id="9" name="Footnote"/>
          <p:cNvSpPr/>
          <p:nvPr/>
        </p:nvSpPr>
        <p:spPr>
          <a:xfrm>
            <a:off x="2228518" y="6332539"/>
            <a:ext cx="5000958"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kern="0" dirty="0">
                <a:solidFill>
                  <a:srgbClr val="000000"/>
                </a:solidFill>
              </a:rPr>
              <a:t>1. MVE: Market Value of </a:t>
            </a:r>
            <a:r>
              <a:rPr lang="en-US" sz="800" kern="0" dirty="0" smtClean="0">
                <a:solidFill>
                  <a:srgbClr val="000000"/>
                </a:solidFill>
              </a:rPr>
              <a:t>Equity</a:t>
            </a:r>
            <a:endParaRPr lang="en-US" sz="800" kern="0" dirty="0">
              <a:solidFill>
                <a:srgbClr val="000000"/>
              </a:solidFill>
            </a:endParaRPr>
          </a:p>
        </p:txBody>
      </p:sp>
      <p:grpSp>
        <p:nvGrpSpPr>
          <p:cNvPr id="10" name="Group 9"/>
          <p:cNvGrpSpPr/>
          <p:nvPr/>
        </p:nvGrpSpPr>
        <p:grpSpPr>
          <a:xfrm>
            <a:off x="372254" y="5975278"/>
            <a:ext cx="1231668" cy="132344"/>
            <a:chOff x="372254" y="5494048"/>
            <a:chExt cx="1231668" cy="132344"/>
          </a:xfrm>
        </p:grpSpPr>
        <p:sp>
          <p:nvSpPr>
            <p:cNvPr id="14" name="TextBox 13"/>
            <p:cNvSpPr txBox="1"/>
            <p:nvPr/>
          </p:nvSpPr>
          <p:spPr>
            <a:xfrm>
              <a:off x="372254" y="5494048"/>
              <a:ext cx="593022" cy="132344"/>
            </a:xfrm>
            <a:prstGeom prst="rect">
              <a:avLst/>
            </a:prstGeom>
            <a:noFill/>
          </p:spPr>
          <p:txBody>
            <a:bodyPr wrap="square" lIns="0" tIns="0" rIns="0" bIns="0" rtlCol="0">
              <a:spAutoFit/>
            </a:bodyPr>
            <a:lstStyle/>
            <a:p>
              <a:pPr algn="l"/>
              <a:r>
                <a:rPr lang="en-GB" b="1" dirty="0" smtClean="0">
                  <a:solidFill>
                    <a:srgbClr val="000000"/>
                  </a:solidFill>
                </a:rPr>
                <a:t>Legend</a:t>
              </a:r>
              <a:endParaRPr lang="en-GB" b="1" dirty="0">
                <a:solidFill>
                  <a:srgbClr val="000000"/>
                </a:solidFill>
              </a:endParaRPr>
            </a:p>
          </p:txBody>
        </p:sp>
        <p:sp>
          <p:nvSpPr>
            <p:cNvPr id="17" name="TextBox 16"/>
            <p:cNvSpPr txBox="1"/>
            <p:nvPr/>
          </p:nvSpPr>
          <p:spPr>
            <a:xfrm>
              <a:off x="898601" y="5494048"/>
              <a:ext cx="705321" cy="132344"/>
            </a:xfrm>
            <a:prstGeom prst="rect">
              <a:avLst/>
            </a:prstGeom>
            <a:noFill/>
          </p:spPr>
          <p:txBody>
            <a:bodyPr wrap="none" lIns="0" tIns="0" rIns="0" bIns="0" rtlCol="0">
              <a:spAutoFit/>
            </a:bodyPr>
            <a:lstStyle/>
            <a:p>
              <a:pPr algn="l"/>
              <a:r>
                <a:rPr lang="en-US" dirty="0">
                  <a:solidFill>
                    <a:srgbClr val="008AB3"/>
                  </a:solidFill>
                  <a:ea typeface="ＭＳ Ｐゴシック"/>
                </a:rPr>
                <a:t>New metrics</a:t>
              </a:r>
            </a:p>
          </p:txBody>
        </p:sp>
      </p:grpSp>
      <p:grpSp>
        <p:nvGrpSpPr>
          <p:cNvPr id="8" name="Group 7"/>
          <p:cNvGrpSpPr/>
          <p:nvPr/>
        </p:nvGrpSpPr>
        <p:grpSpPr>
          <a:xfrm>
            <a:off x="348437" y="103538"/>
            <a:ext cx="1404090" cy="273404"/>
            <a:chOff x="7410808" y="103538"/>
            <a:chExt cx="1404090" cy="273404"/>
          </a:xfrm>
        </p:grpSpPr>
        <p:sp>
          <p:nvSpPr>
            <p:cNvPr id="11"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12"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13"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15"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234652841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10"/>
          <p:cNvGraphicFramePr>
            <a:graphicFrameLocks noGrp="1"/>
          </p:cNvGraphicFramePr>
          <p:nvPr>
            <p:extLst>
              <p:ext uri="{D42A27DB-BD31-4B8C-83A1-F6EECF244321}">
                <p14:modId xmlns:p14="http://schemas.microsoft.com/office/powerpoint/2010/main" val="2850488209"/>
              </p:ext>
            </p:extLst>
          </p:nvPr>
        </p:nvGraphicFramePr>
        <p:xfrm>
          <a:off x="350839" y="1470025"/>
          <a:ext cx="8896348" cy="518160"/>
        </p:xfrm>
        <a:graphic>
          <a:graphicData uri="http://schemas.openxmlformats.org/drawingml/2006/table">
            <a:tbl>
              <a:tblPr firstRow="1" bandRow="1">
                <a:tableStyleId>{2D5ABB26-0587-4C30-8999-92F81FD0307C}</a:tableStyleId>
              </a:tblPr>
              <a:tblGrid>
                <a:gridCol w="2224087"/>
                <a:gridCol w="2224087"/>
                <a:gridCol w="2224087"/>
                <a:gridCol w="2224087"/>
              </a:tblGrid>
              <a:tr h="0">
                <a:tc>
                  <a:txBody>
                    <a:bodyPr/>
                    <a:lstStyle/>
                    <a:p>
                      <a:r>
                        <a:rPr lang="en-GB" sz="1100" b="1" dirty="0" smtClean="0">
                          <a:solidFill>
                            <a:srgbClr val="FF0000"/>
                          </a:solidFill>
                          <a:latin typeface="Arial" panose="020B0604020202020204" pitchFamily="34" charset="0"/>
                          <a:cs typeface="Arial" panose="020B0604020202020204" pitchFamily="34" charset="0"/>
                        </a:rPr>
                        <a:t>Risk</a:t>
                      </a:r>
                      <a:r>
                        <a:rPr lang="en-GB" sz="1100" b="1" baseline="0" dirty="0" smtClean="0">
                          <a:solidFill>
                            <a:srgbClr val="FF0000"/>
                          </a:solidFill>
                          <a:latin typeface="Arial" panose="020B0604020202020204" pitchFamily="34" charset="0"/>
                          <a:cs typeface="Arial" panose="020B0604020202020204" pitchFamily="34" charset="0"/>
                        </a:rPr>
                        <a:t> type</a:t>
                      </a:r>
                      <a:endParaRPr lang="en-GB" sz="1100" b="1" dirty="0">
                        <a:solidFill>
                          <a:srgbClr val="FF0000"/>
                        </a:solidFill>
                        <a:latin typeface="Arial" panose="020B0604020202020204" pitchFamily="34" charset="0"/>
                        <a:cs typeface="Arial" panose="020B0604020202020204" pitchFamily="34" charset="0"/>
                      </a:endParaRPr>
                    </a:p>
                  </a:txBody>
                  <a:tcPr marL="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100" b="1" dirty="0" smtClean="0">
                          <a:solidFill>
                            <a:srgbClr val="FF0000"/>
                          </a:solidFill>
                          <a:latin typeface="Arial" panose="020B0604020202020204" pitchFamily="34" charset="0"/>
                          <a:cs typeface="Arial" panose="020B0604020202020204" pitchFamily="34" charset="0"/>
                        </a:rPr>
                        <a:t>Metric</a:t>
                      </a:r>
                      <a:endParaRPr lang="en-GB" sz="11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100" b="1" dirty="0" smtClean="0">
                          <a:solidFill>
                            <a:srgbClr val="FF0000"/>
                          </a:solidFill>
                          <a:latin typeface="Arial" panose="020B0604020202020204" pitchFamily="34" charset="0"/>
                          <a:cs typeface="Arial" panose="020B0604020202020204" pitchFamily="34" charset="0"/>
                        </a:rPr>
                        <a:t>Granularity</a:t>
                      </a:r>
                      <a:endParaRPr lang="en-GB" sz="11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sz="1100" b="1" dirty="0" smtClean="0">
                          <a:solidFill>
                            <a:srgbClr val="FF0000"/>
                          </a:solidFill>
                          <a:latin typeface="Arial" panose="020B0604020202020204" pitchFamily="34" charset="0"/>
                          <a:cs typeface="Arial" panose="020B0604020202020204" pitchFamily="34" charset="0"/>
                        </a:rPr>
                        <a:t>Rationale for removal</a:t>
                      </a:r>
                      <a:endParaRPr lang="en-GB" sz="1100" b="1" dirty="0">
                        <a:solidFill>
                          <a:srgbClr val="FF0000"/>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 adequacy</a:t>
                      </a:r>
                    </a:p>
                  </a:txBody>
                  <a:tcPr marL="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100" b="0" i="0" kern="1200" dirty="0" smtClean="0">
                          <a:solidFill>
                            <a:schemeClr val="tx1"/>
                          </a:solidFill>
                          <a:latin typeface="Arial" panose="020B0604020202020204" pitchFamily="34" charset="0"/>
                          <a:ea typeface="+mn-ea"/>
                          <a:cs typeface="Arial" panose="020B0604020202020204" pitchFamily="34" charset="0"/>
                        </a:rPr>
                        <a:t>Tangible</a:t>
                      </a:r>
                      <a:r>
                        <a:rPr lang="en-US" sz="1100" b="0" i="0" kern="1200" baseline="0" dirty="0" smtClean="0">
                          <a:solidFill>
                            <a:schemeClr val="tx1"/>
                          </a:solidFill>
                          <a:latin typeface="Arial" panose="020B0604020202020204" pitchFamily="34" charset="0"/>
                          <a:ea typeface="+mn-ea"/>
                          <a:cs typeface="Arial" panose="020B0604020202020204" pitchFamily="34" charset="0"/>
                        </a:rPr>
                        <a:t> Common Equity Ratio</a:t>
                      </a:r>
                      <a:endParaRPr lang="en-US" sz="1100" b="0" i="0" kern="1200" dirty="0" smtClean="0">
                        <a:solidFill>
                          <a:schemeClr val="tx1"/>
                        </a:solidFill>
                        <a:latin typeface="Arial" panose="020B0604020202020204" pitchFamily="34" charset="0"/>
                        <a:ea typeface="+mn-ea"/>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100" b="0" dirty="0" smtClean="0">
                          <a:solidFill>
                            <a:schemeClr val="tx1"/>
                          </a:solidFill>
                          <a:latin typeface="Arial" panose="020B0604020202020204" pitchFamily="34" charset="0"/>
                          <a:cs typeface="Arial" panose="020B0604020202020204" pitchFamily="34" charset="0"/>
                        </a:rPr>
                        <a:t>SBNA</a:t>
                      </a:r>
                      <a:endParaRPr lang="en-GB" sz="1100" b="0"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sz="1100" b="0" dirty="0" smtClean="0">
                          <a:solidFill>
                            <a:schemeClr val="tx1"/>
                          </a:solidFill>
                          <a:latin typeface="Arial" panose="020B0604020202020204" pitchFamily="34" charset="0"/>
                          <a:cs typeface="Arial" panose="020B0604020202020204" pitchFamily="34" charset="0"/>
                        </a:rPr>
                        <a:t>Removed from Capital Policy</a:t>
                      </a:r>
                      <a:endParaRPr lang="en-GB" sz="1100" b="0" dirty="0">
                        <a:solidFill>
                          <a:schemeClr val="tx1"/>
                        </a:solidFill>
                        <a:latin typeface="Arial" panose="020B0604020202020204" pitchFamily="34" charset="0"/>
                        <a:cs typeface="Arial" panose="020B0604020202020204" pitchFamily="34" charset="0"/>
                      </a:endParaRPr>
                    </a:p>
                  </a:txBody>
                  <a:tcPr marL="45720" marR="4572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US" dirty="0"/>
              <a:t>2016 SBNA RAS – Metrics to be </a:t>
            </a:r>
            <a:r>
              <a:rPr lang="en-US" dirty="0" smtClean="0"/>
              <a:t>removed</a:t>
            </a:r>
            <a:endParaRPr lang="en-GB" dirty="0"/>
          </a:p>
        </p:txBody>
      </p:sp>
      <p:grpSp>
        <p:nvGrpSpPr>
          <p:cNvPr id="9" name="Group 8"/>
          <p:cNvGrpSpPr/>
          <p:nvPr/>
        </p:nvGrpSpPr>
        <p:grpSpPr>
          <a:xfrm>
            <a:off x="348437" y="103538"/>
            <a:ext cx="1404090" cy="273404"/>
            <a:chOff x="7410808" y="103538"/>
            <a:chExt cx="1404090" cy="273404"/>
          </a:xfrm>
        </p:grpSpPr>
        <p:sp>
          <p:nvSpPr>
            <p:cNvPr id="10"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12"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13"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14" name="AutoShape 157"/>
            <p:cNvSpPr>
              <a:spLocks noChangeArrowheads="1"/>
            </p:cNvSpPr>
            <p:nvPr/>
          </p:nvSpPr>
          <p:spPr bwMode="gray">
            <a:xfrm>
              <a:off x="7410808" y="103538"/>
              <a:ext cx="365760" cy="273404"/>
            </a:xfrm>
            <a:prstGeom prst="homePlate">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20695761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smtClean="0"/>
              <a:t>Index</a:t>
            </a:r>
            <a:endParaRPr lang="en-US" dirty="0"/>
          </a:p>
        </p:txBody>
      </p:sp>
      <p:sp>
        <p:nvSpPr>
          <p:cNvPr id="3" name="Content Placeholder 2"/>
          <p:cNvSpPr>
            <a:spLocks noGrp="1"/>
          </p:cNvSpPr>
          <p:nvPr>
            <p:ph sz="quarter" idx="10"/>
          </p:nvPr>
        </p:nvSpPr>
        <p:spPr/>
        <p:txBody>
          <a:bodyPr/>
          <a:lstStyle/>
          <a:p>
            <a:pPr marL="228600" indent="-228600" fontAlgn="base">
              <a:spcBef>
                <a:spcPts val="600"/>
              </a:spcBef>
              <a:spcAft>
                <a:spcPct val="0"/>
              </a:spcAft>
              <a:buFont typeface="Arial"/>
              <a:buChar char="•"/>
            </a:pPr>
            <a:r>
              <a:rPr lang="en-US" sz="1600" dirty="0" smtClean="0"/>
              <a:t>This deck contains each ICH Entity Risk Appetite Statement Proposal </a:t>
            </a:r>
            <a:endParaRPr lang="en-US" sz="1600" dirty="0"/>
          </a:p>
        </p:txBody>
      </p:sp>
      <p:graphicFrame>
        <p:nvGraphicFramePr>
          <p:cNvPr id="4" name="Table 3"/>
          <p:cNvGraphicFramePr>
            <a:graphicFrameLocks noGrp="1"/>
          </p:cNvGraphicFramePr>
          <p:nvPr>
            <p:extLst>
              <p:ext uri="{D42A27DB-BD31-4B8C-83A1-F6EECF244321}">
                <p14:modId xmlns:p14="http://schemas.microsoft.com/office/powerpoint/2010/main" val="377336846"/>
              </p:ext>
            </p:extLst>
          </p:nvPr>
        </p:nvGraphicFramePr>
        <p:xfrm>
          <a:off x="1269005" y="2072287"/>
          <a:ext cx="6401860" cy="2595880"/>
        </p:xfrm>
        <a:graphic>
          <a:graphicData uri="http://schemas.openxmlformats.org/drawingml/2006/table">
            <a:tbl>
              <a:tblPr firstRow="1" bandRow="1">
                <a:tableStyleId>{839DD9DD-9E6C-4910-8AC0-68ADFF6A6AFC}</a:tableStyleId>
              </a:tblPr>
              <a:tblGrid>
                <a:gridCol w="3200930"/>
                <a:gridCol w="3200930"/>
              </a:tblGrid>
              <a:tr h="370840">
                <a:tc>
                  <a:txBody>
                    <a:bodyPr/>
                    <a:lstStyle/>
                    <a:p>
                      <a:r>
                        <a:rPr lang="en-US" dirty="0" smtClean="0"/>
                        <a:t>Entity</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Slides</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SBNA</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2</a:t>
                      </a:r>
                      <a:r>
                        <a:rPr lang="en-US" baseline="0" dirty="0" smtClean="0"/>
                        <a:t> - 32</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SC</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33</a:t>
                      </a:r>
                      <a:r>
                        <a:rPr lang="en-US" baseline="0" dirty="0" smtClean="0"/>
                        <a:t> – 59</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BSI</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60 – 79</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BSPR</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80 – 110</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SSLLC</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111 – 125</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r h="370840">
                <a:tc>
                  <a:txBody>
                    <a:bodyPr/>
                    <a:lstStyle/>
                    <a:p>
                      <a:r>
                        <a:rPr lang="en-US" dirty="0" smtClean="0"/>
                        <a:t>SIS</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c>
                  <a:txBody>
                    <a:bodyPr/>
                    <a:lstStyle/>
                    <a:p>
                      <a:r>
                        <a:rPr lang="en-US" dirty="0" smtClean="0"/>
                        <a:t>126</a:t>
                      </a:r>
                      <a:r>
                        <a:rPr lang="en-US" baseline="0" dirty="0" smtClean="0"/>
                        <a:t> - 140</a:t>
                      </a:r>
                      <a:endParaRPr lang="en-US" dirty="0"/>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9919967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B – Additional metrics</a:t>
            </a:r>
          </a:p>
        </p:txBody>
      </p:sp>
    </p:spTree>
    <p:extLst>
      <p:ext uri="{BB962C8B-B14F-4D97-AF65-F5344CB8AC3E}">
        <p14:creationId xmlns:p14="http://schemas.microsoft.com/office/powerpoint/2010/main" val="395874176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US" dirty="0"/>
              <a:t>2016 SBNA RAS – </a:t>
            </a:r>
            <a:r>
              <a:rPr lang="en-US" dirty="0" smtClean="0"/>
              <a:t>Additional Metrics </a:t>
            </a:r>
            <a:r>
              <a:rPr lang="en-US" dirty="0"/>
              <a:t>required by Group </a:t>
            </a:r>
            <a:endParaRPr lang="en-GB" dirty="0"/>
          </a:p>
        </p:txBody>
      </p:sp>
      <p:graphicFrame>
        <p:nvGraphicFramePr>
          <p:cNvPr id="4" name="Table 3"/>
          <p:cNvGraphicFramePr>
            <a:graphicFrameLocks noGrp="1"/>
          </p:cNvGraphicFramePr>
          <p:nvPr>
            <p:extLst>
              <p:ext uri="{D42A27DB-BD31-4B8C-83A1-F6EECF244321}">
                <p14:modId xmlns:p14="http://schemas.microsoft.com/office/powerpoint/2010/main" val="4001222416"/>
              </p:ext>
            </p:extLst>
          </p:nvPr>
        </p:nvGraphicFramePr>
        <p:xfrm>
          <a:off x="350838" y="1327785"/>
          <a:ext cx="8891847" cy="4973283"/>
        </p:xfrm>
        <a:graphic>
          <a:graphicData uri="http://schemas.openxmlformats.org/drawingml/2006/table">
            <a:tbl>
              <a:tblPr firstRow="1" bandRow="1"/>
              <a:tblGrid>
                <a:gridCol w="1487562"/>
                <a:gridCol w="2664958"/>
                <a:gridCol w="1111238"/>
                <a:gridCol w="1029355"/>
                <a:gridCol w="1299367"/>
                <a:gridCol w="1299367"/>
              </a:tblGrid>
              <a:tr h="39495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Portfolio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spcBef>
                          <a:spcPts val="200"/>
                        </a:spcBef>
                        <a:spcAft>
                          <a:spcPts val="200"/>
                        </a:spcAft>
                      </a:pPr>
                      <a:r>
                        <a:rPr lang="en-US" sz="1100" b="1" kern="1200" dirty="0" smtClean="0">
                          <a:solidFill>
                            <a:schemeClr val="tx1"/>
                          </a:solidFill>
                          <a:latin typeface="Arial" panose="020B0604020202020204" pitchFamily="34" charset="0"/>
                          <a:ea typeface="ＭＳ Ｐゴシック"/>
                          <a:cs typeface="Arial" panose="020B0604020202020204" pitchFamily="34" charset="0"/>
                        </a:rPr>
                        <a:t>Mar 16</a:t>
                      </a:r>
                      <a:endParaRPr lang="en-US" sz="1100" b="1" kern="1200" dirty="0">
                        <a:solidFill>
                          <a:schemeClr val="tx1"/>
                        </a:solidFill>
                        <a:latin typeface="Arial" panose="020B0604020202020204" pitchFamily="34" charset="0"/>
                        <a:ea typeface="ＭＳ Ｐゴシック"/>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100" b="1" kern="1200" dirty="0" smtClean="0">
                          <a:solidFill>
                            <a:schemeClr val="tx1"/>
                          </a:solidFill>
                          <a:latin typeface="Arial" panose="020B0604020202020204" pitchFamily="34" charset="0"/>
                          <a:ea typeface="ＭＳ Ｐゴシック"/>
                          <a:cs typeface="Arial" panose="020B0604020202020204" pitchFamily="34" charset="0"/>
                        </a:rPr>
                        <a:t>Additional metric threshold</a:t>
                      </a:r>
                      <a:endParaRPr lang="en-US" sz="1100" b="1" kern="1200" dirty="0">
                        <a:solidFill>
                          <a:schemeClr val="tx1"/>
                        </a:solidFill>
                        <a:latin typeface="Arial" panose="020B0604020202020204" pitchFamily="34" charset="0"/>
                        <a:ea typeface="ＭＳ Ｐゴシック"/>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239793">
                <a:tc rowSpan="11">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Relevant OR Events R1 (number)</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tc>
                <a:tc>
                  <a:txBody>
                    <a:bodyPr/>
                    <a:lstStyle/>
                    <a:p>
                      <a:pPr>
                        <a:lnSpc>
                          <a:spcPct val="100000"/>
                        </a:lnSpc>
                        <a:spcBef>
                          <a:spcPts val="200"/>
                        </a:spcBef>
                        <a:spcAft>
                          <a:spcPts val="200"/>
                        </a:spcAft>
                      </a:pPr>
                      <a:r>
                        <a:rPr lang="en-US" sz="1100" b="0" i="0" baseline="0" dirty="0" smtClean="0">
                          <a:solidFill>
                            <a:schemeClr val="tx1"/>
                          </a:solidFill>
                          <a:latin typeface="Arial" panose="020B0604020202020204" pitchFamily="34" charset="0"/>
                          <a:cs typeface="Arial" panose="020B0604020202020204" pitchFamily="34" charset="0"/>
                        </a:rPr>
                        <a:t>Credit Card $ Fraud Ratio</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0.25%</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Debit Card $ Fraud Ratio</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0.07%</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US"/>
                    </a:p>
                  </a:txBody>
                  <a:tcPr/>
                </a:tc>
                <a:tc>
                  <a:txBody>
                    <a:bodyPr/>
                    <a:lstStyle/>
                    <a:p>
                      <a:pPr>
                        <a:lnSpc>
                          <a:spcPct val="100000"/>
                        </a:lnSpc>
                        <a:spcBef>
                          <a:spcPts val="200"/>
                        </a:spcBef>
                        <a:spcAft>
                          <a:spcPts val="200"/>
                        </a:spcAft>
                      </a:pPr>
                      <a:r>
                        <a:rPr lang="en-US" sz="1100" b="0" i="0" baseline="0" dirty="0" smtClean="0">
                          <a:solidFill>
                            <a:schemeClr val="tx1"/>
                          </a:solidFill>
                          <a:latin typeface="Arial" panose="020B0604020202020204" pitchFamily="34" charset="0"/>
                          <a:cs typeface="Arial" panose="020B0604020202020204" pitchFamily="34" charset="0"/>
                        </a:rPr>
                        <a:t>Credit Card # Fraud Ratio</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latinLnBrk="0" hangingPunct="1">
                        <a:lnSpc>
                          <a:spcPct val="100000"/>
                        </a:lnSpc>
                        <a:spcBef>
                          <a:spcPts val="200"/>
                        </a:spcBef>
                        <a:spcAft>
                          <a:spcPts val="200"/>
                        </a:spcAft>
                      </a:pPr>
                      <a:r>
                        <a:rPr lang="en-US" sz="1100" b="0" strike="noStrike" kern="1200" baseline="0" dirty="0" smtClean="0">
                          <a:solidFill>
                            <a:schemeClr val="tx1"/>
                          </a:solidFill>
                          <a:latin typeface="Arial" panose="020B0604020202020204" pitchFamily="34" charset="0"/>
                          <a:ea typeface="+mn-ea"/>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US"/>
                    </a:p>
                  </a:txBody>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Debit Card #</a:t>
                      </a:r>
                      <a:r>
                        <a:rPr lang="en-US" sz="1100" b="0" i="0" baseline="0" dirty="0" smtClean="0">
                          <a:solidFill>
                            <a:schemeClr val="tx1"/>
                          </a:solidFill>
                          <a:latin typeface="Arial" panose="020B0604020202020204" pitchFamily="34" charset="0"/>
                          <a:cs typeface="Arial" panose="020B0604020202020204" pitchFamily="34" charset="0"/>
                        </a:rPr>
                        <a:t> </a:t>
                      </a:r>
                      <a:r>
                        <a:rPr lang="en-US" sz="1100" b="0" i="0" dirty="0" smtClean="0">
                          <a:solidFill>
                            <a:schemeClr val="tx1"/>
                          </a:solidFill>
                          <a:latin typeface="Arial" panose="020B0604020202020204" pitchFamily="34" charset="0"/>
                          <a:cs typeface="Arial" panose="020B0604020202020204" pitchFamily="34" charset="0"/>
                        </a:rPr>
                        <a:t>Fraud Ratio</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457200" rtl="0" eaLnBrk="1" latinLnBrk="0" hangingPunct="1">
                        <a:lnSpc>
                          <a:spcPct val="100000"/>
                        </a:lnSpc>
                        <a:spcBef>
                          <a:spcPts val="200"/>
                        </a:spcBef>
                        <a:spcAft>
                          <a:spcPts val="200"/>
                        </a:spcAft>
                      </a:pPr>
                      <a:r>
                        <a:rPr lang="en-US" sz="1100" b="0" strike="noStrike" kern="1200" baseline="0" dirty="0" smtClean="0">
                          <a:solidFill>
                            <a:schemeClr val="tx1"/>
                          </a:solidFill>
                          <a:latin typeface="Arial" panose="020B0604020202020204" pitchFamily="34" charset="0"/>
                          <a:ea typeface="+mn-ea"/>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Online Banking Fraud</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IT Relevant Incidents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IT</a:t>
                      </a:r>
                      <a:r>
                        <a:rPr lang="en-US" sz="1100" b="0" i="0" baseline="0" dirty="0" smtClean="0">
                          <a:solidFill>
                            <a:schemeClr val="tx1"/>
                          </a:solidFill>
                          <a:latin typeface="Arial" panose="020B0604020202020204" pitchFamily="34" charset="0"/>
                          <a:cs typeface="Arial" panose="020B0604020202020204" pitchFamily="34" charset="0"/>
                        </a:rPr>
                        <a:t> Systems Availability (%)</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N/A</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495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Systems with Obsolete Operating Systems (%)</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20%</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Ethical Hacking Vulnerabilities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495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Servers with Security</a:t>
                      </a:r>
                      <a:r>
                        <a:rPr lang="en-US" sz="1100" b="0" i="0" baseline="0" dirty="0" smtClean="0">
                          <a:solidFill>
                            <a:schemeClr val="tx1"/>
                          </a:solidFill>
                          <a:latin typeface="Arial" panose="020B0604020202020204" pitchFamily="34" charset="0"/>
                          <a:cs typeface="Arial" panose="020B0604020202020204" pitchFamily="34" charset="0"/>
                        </a:rPr>
                        <a:t> Compliant Operating Systems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SBNA</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97%</a:t>
                      </a: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spcBef>
                          <a:spcPts val="200"/>
                        </a:spcBef>
                        <a:spcAft>
                          <a:spcPts val="200"/>
                        </a:spcAft>
                      </a:pPr>
                      <a:r>
                        <a:rPr lang="en-US" sz="1100" b="0" strike="noStrike" baseline="0" dirty="0" smtClean="0">
                          <a:solidFill>
                            <a:schemeClr val="tx1"/>
                          </a:solidFill>
                          <a:latin typeface="Arial" panose="020B0604020202020204" pitchFamily="34" charset="0"/>
                          <a:cs typeface="Arial" panose="020B0604020202020204" pitchFamily="34" charset="0"/>
                        </a:rPr>
                        <a:t>TBD</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rowSpan="3">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Credit risk</a:t>
                      </a:r>
                      <a:r>
                        <a:rPr lang="en-US" sz="1100" b="1" baseline="0" dirty="0" smtClean="0">
                          <a:solidFill>
                            <a:schemeClr val="tx1"/>
                          </a:solidFill>
                          <a:latin typeface="Arial" panose="020B0604020202020204" pitchFamily="34" charset="0"/>
                          <a:cs typeface="Arial" panose="020B0604020202020204" pitchFamily="34" charset="0"/>
                        </a:rPr>
                        <a:t> (losses)</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Cost</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of Credit</a:t>
                      </a:r>
                      <a:endParaRPr lang="en-US" sz="1100" b="0" i="0" u="none" strike="noStrike" dirty="0" smtClean="0">
                        <a:solidFill>
                          <a:schemeClr val="tx1"/>
                        </a:solidFill>
                        <a:effectLst/>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0.38%</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&gt;=0.5%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NPL Entries</a:t>
                      </a:r>
                      <a:r>
                        <a:rPr lang="en-US" sz="1100" b="0" i="0" u="none" strike="noStrike" kern="1200" baseline="0" dirty="0" smtClean="0">
                          <a:solidFill>
                            <a:schemeClr val="tx1"/>
                          </a:solidFill>
                          <a:effectLst/>
                          <a:latin typeface="Arial" panose="020B0604020202020204" pitchFamily="34" charset="0"/>
                          <a:ea typeface="+mn-ea"/>
                          <a:cs typeface="Arial" panose="020B0604020202020204" pitchFamily="34" charset="0"/>
                        </a:rPr>
                        <a:t> (VMG)</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0.19%</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&gt;=0.25%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NPL Coverage Ratio (%)</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91%</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&lt;=80%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25083">
                <a:tc rowSpan="2">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Credit</a:t>
                      </a:r>
                      <a:r>
                        <a:rPr lang="en-US" sz="1100" b="1" baseline="0" dirty="0" smtClean="0">
                          <a:solidFill>
                            <a:schemeClr val="tx1"/>
                          </a:solidFill>
                          <a:latin typeface="Arial" panose="020B0604020202020204" pitchFamily="34" charset="0"/>
                          <a:cs typeface="Arial" panose="020B0604020202020204" pitchFamily="34" charset="0"/>
                        </a:rPr>
                        <a:t> risk (concentration)</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457200" rtl="0" eaLnBrk="1" fontAlgn="auto" latinLnBrk="0" hangingPunct="1">
                        <a:lnSpc>
                          <a:spcPct val="100000"/>
                        </a:lnSpc>
                        <a:spcBef>
                          <a:spcPts val="200"/>
                        </a:spcBef>
                        <a:spcAft>
                          <a:spcPts val="200"/>
                        </a:spcAft>
                        <a:buClrTx/>
                        <a:buSzTx/>
                        <a:buFont typeface="+mj-lt"/>
                        <a:buNone/>
                        <a:tabLst/>
                        <a:defRPr/>
                      </a:pPr>
                      <a:r>
                        <a:rPr lang="en-US" sz="1100" dirty="0" smtClean="0">
                          <a:effectLst/>
                          <a:latin typeface="Arial" panose="020B0604020202020204" pitchFamily="34" charset="0"/>
                          <a:ea typeface="Calibri"/>
                          <a:cs typeface="Arial" panose="020B0604020202020204" pitchFamily="34" charset="0"/>
                        </a:rPr>
                        <a:t>Top 20 Financial Institutions</a:t>
                      </a:r>
                      <a:r>
                        <a:rPr lang="en-US" sz="1100" baseline="0" dirty="0" smtClean="0">
                          <a:effectLst/>
                          <a:latin typeface="Arial" panose="020B0604020202020204" pitchFamily="34" charset="0"/>
                          <a:ea typeface="Calibri"/>
                          <a:cs typeface="Arial" panose="020B0604020202020204" pitchFamily="34" charset="0"/>
                        </a:rPr>
                        <a:t> exposure</a:t>
                      </a:r>
                      <a:endParaRPr lang="en-US" sz="1100" dirty="0" smtClean="0">
                        <a:effectLst/>
                        <a:latin typeface="Arial" panose="020B0604020202020204" pitchFamily="34" charset="0"/>
                        <a:ea typeface="Calibri"/>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dirty="0" smtClean="0">
                          <a:latin typeface="Arial" panose="020B0604020202020204" pitchFamily="34" charset="0"/>
                          <a:cs typeface="Arial" panose="020B0604020202020204" pitchFamily="34" charset="0"/>
                        </a:rPr>
                        <a:t>8.9%</a:t>
                      </a:r>
                    </a:p>
                  </a:txBody>
                  <a:tcPr marL="45720" marR="4572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spcBef>
                          <a:spcPts val="200"/>
                        </a:spcBef>
                        <a:spcAft>
                          <a:spcPts val="200"/>
                        </a:spcAft>
                      </a:pPr>
                      <a:r>
                        <a:rPr lang="en-US" sz="1100" dirty="0" smtClean="0">
                          <a:latin typeface="Arial" panose="020B0604020202020204" pitchFamily="34" charset="0"/>
                          <a:cs typeface="Arial" panose="020B0604020202020204" pitchFamily="34" charset="0"/>
                        </a:rPr>
                        <a:t>&gt;7.0%</a:t>
                      </a:r>
                    </a:p>
                  </a:txBody>
                  <a:tcPr marL="45720" marR="4572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239793">
                <a:tc vMerge="1">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Large exposures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SBNA</a:t>
                      </a:r>
                      <a:endParaRPr lang="en-US" sz="1100" b="0" dirty="0">
                        <a:latin typeface="Arial" panose="020B0604020202020204" pitchFamily="34" charset="0"/>
                        <a:cs typeface="Arial" panose="020B0604020202020204" pitchFamily="34" charset="0"/>
                      </a:endParaRPr>
                    </a:p>
                  </a:txBody>
                  <a:tcPr marL="45720" marR="45720">
                    <a:lnL>
                      <a:noFill/>
                    </a:lnL>
                    <a:lnR w="12700" cap="flat" cmpd="sng" algn="ctr">
                      <a:noFill/>
                      <a:prstDash val="solid"/>
                      <a:round/>
                      <a:headEnd type="none" w="med" len="med"/>
                      <a:tailEnd type="none" w="med" len="med"/>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panose="020B0604020202020204" pitchFamily="34" charset="0"/>
                          <a:cs typeface="Arial" panose="020B0604020202020204" pitchFamily="34" charset="0"/>
                        </a:rPr>
                        <a:t>26.4%</a:t>
                      </a: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N/A</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9525" cap="flat" cmpd="sng" algn="ctr">
                      <a:solidFill>
                        <a:schemeClr val="bg2"/>
                      </a:solidFill>
                      <a:prstDash val="solid"/>
                      <a:round/>
                      <a:headEnd type="none" w="med" len="med"/>
                      <a:tailEnd type="none" w="med" len="med"/>
                    </a:lnT>
                    <a:lnB w="952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grpSp>
        <p:nvGrpSpPr>
          <p:cNvPr id="5" name="Group 4"/>
          <p:cNvGrpSpPr/>
          <p:nvPr/>
        </p:nvGrpSpPr>
        <p:grpSpPr>
          <a:xfrm>
            <a:off x="348437" y="103538"/>
            <a:ext cx="1404090" cy="273404"/>
            <a:chOff x="7410808" y="103538"/>
            <a:chExt cx="1404090" cy="273404"/>
          </a:xfrm>
        </p:grpSpPr>
        <p:sp>
          <p:nvSpPr>
            <p:cNvPr id="6" name="AutoShape 152"/>
            <p:cNvSpPr>
              <a:spLocks noChangeArrowheads="1"/>
            </p:cNvSpPr>
            <p:nvPr/>
          </p:nvSpPr>
          <p:spPr bwMode="gray">
            <a:xfrm>
              <a:off x="775691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8"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9"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
        <p:nvSpPr>
          <p:cNvPr id="10"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Tree>
    <p:extLst>
      <p:ext uri="{BB962C8B-B14F-4D97-AF65-F5344CB8AC3E}">
        <p14:creationId xmlns:p14="http://schemas.microsoft.com/office/powerpoint/2010/main" val="6429104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US" dirty="0" smtClean="0"/>
              <a:t>Operational Risk review and plan for 'additional' </a:t>
            </a:r>
            <a:r>
              <a:rPr lang="en-US" dirty="0"/>
              <a:t>metrics</a:t>
            </a:r>
            <a:endParaRPr lang="en-GB" dirty="0"/>
          </a:p>
        </p:txBody>
      </p:sp>
      <p:grpSp>
        <p:nvGrpSpPr>
          <p:cNvPr id="19" name="Group 18"/>
          <p:cNvGrpSpPr/>
          <p:nvPr/>
        </p:nvGrpSpPr>
        <p:grpSpPr>
          <a:xfrm>
            <a:off x="348437" y="103538"/>
            <a:ext cx="1404090" cy="273404"/>
            <a:chOff x="7410808" y="103538"/>
            <a:chExt cx="1404090" cy="273404"/>
          </a:xfrm>
        </p:grpSpPr>
        <p:sp>
          <p:nvSpPr>
            <p:cNvPr id="21" name="AutoShape 152"/>
            <p:cNvSpPr>
              <a:spLocks noChangeArrowheads="1"/>
            </p:cNvSpPr>
            <p:nvPr/>
          </p:nvSpPr>
          <p:spPr bwMode="gray">
            <a:xfrm>
              <a:off x="775691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23"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24"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25"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graphicFrame>
        <p:nvGraphicFramePr>
          <p:cNvPr id="13" name="Table 12"/>
          <p:cNvGraphicFramePr>
            <a:graphicFrameLocks noGrp="1"/>
          </p:cNvGraphicFramePr>
          <p:nvPr>
            <p:extLst>
              <p:ext uri="{D42A27DB-BD31-4B8C-83A1-F6EECF244321}">
                <p14:modId xmlns:p14="http://schemas.microsoft.com/office/powerpoint/2010/main" val="1338367426"/>
              </p:ext>
            </p:extLst>
          </p:nvPr>
        </p:nvGraphicFramePr>
        <p:xfrm>
          <a:off x="357736" y="1448354"/>
          <a:ext cx="8889452" cy="4883912"/>
        </p:xfrm>
        <a:graphic>
          <a:graphicData uri="http://schemas.openxmlformats.org/drawingml/2006/table">
            <a:tbl>
              <a:tblPr firstRow="1" bandRow="1">
                <a:tableStyleId>{5C22544A-7EE6-4342-B048-85BDC9FD1C3A}</a:tableStyleId>
              </a:tblPr>
              <a:tblGrid>
                <a:gridCol w="2279138"/>
                <a:gridCol w="6610314"/>
              </a:tblGrid>
              <a:tr h="0">
                <a:tc>
                  <a:txBody>
                    <a:bodyPr/>
                    <a:lstStyle/>
                    <a:p>
                      <a:pPr>
                        <a:lnSpc>
                          <a:spcPts val="1200"/>
                        </a:lnSpc>
                      </a:pPr>
                      <a:r>
                        <a:rPr lang="en-US" sz="1100" baseline="0" noProof="0" dirty="0" smtClean="0">
                          <a:solidFill>
                            <a:schemeClr val="accent1"/>
                          </a:solidFill>
                          <a:latin typeface="Arial" panose="020B0604020202020204" pitchFamily="34" charset="0"/>
                          <a:cs typeface="Arial" panose="020B0604020202020204" pitchFamily="34" charset="0"/>
                        </a:rPr>
                        <a:t>Metric</a:t>
                      </a:r>
                      <a:endParaRPr lang="en-US" sz="1100" noProof="0" dirty="0">
                        <a:solidFill>
                          <a:schemeClr val="accent1"/>
                        </a:solidFill>
                        <a:latin typeface="Arial" panose="020B0604020202020204" pitchFamily="34" charset="0"/>
                        <a:cs typeface="Arial" panose="020B0604020202020204" pitchFamily="34" charset="0"/>
                      </a:endParaRPr>
                    </a:p>
                  </a:txBody>
                  <a:tcPr marL="36000" marR="36000" marT="18288" marB="18288" anchor="b">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ts val="1200"/>
                        </a:lnSpc>
                      </a:pPr>
                      <a:r>
                        <a:rPr lang="en-US" sz="1100" b="1" noProof="0" dirty="0" smtClean="0">
                          <a:solidFill>
                            <a:schemeClr val="accent1"/>
                          </a:solidFill>
                          <a:latin typeface="Arial" panose="020B0604020202020204" pitchFamily="34" charset="0"/>
                          <a:cs typeface="Arial" panose="020B0604020202020204" pitchFamily="34" charset="0"/>
                        </a:rPr>
                        <a:t>Comment</a:t>
                      </a:r>
                      <a:endParaRPr lang="en-US" sz="1100" b="1" noProof="0" dirty="0">
                        <a:solidFill>
                          <a:schemeClr val="accent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050" b="1" i="0" noProof="0" dirty="0" smtClean="0">
                          <a:solidFill>
                            <a:schemeClr val="tx1"/>
                          </a:solidFill>
                          <a:latin typeface="Arial" panose="020B0604020202020204" pitchFamily="34" charset="0"/>
                          <a:cs typeface="Arial" panose="020B0604020202020204" pitchFamily="34" charset="0"/>
                        </a:rPr>
                        <a:t>Relevant OR events R1</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400"/>
                        </a:spcBef>
                        <a:spcAft>
                          <a:spcPts val="0"/>
                        </a:spcAft>
                        <a:buClr>
                          <a:srgbClr val="FF0000"/>
                        </a:buClr>
                        <a:buSzTx/>
                        <a:buFont typeface="Wingdings" pitchFamily="2" charset="2"/>
                        <a:buNone/>
                        <a:tabLst/>
                      </a:pPr>
                      <a:r>
                        <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This metric suggests a high ratio will alert you to common problems across the entity but it could be the result of a small denominator of loss events. SHUSA OR will evaluate this metric vs. absolute number of material events &gt;$1M by </a:t>
                      </a: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7/31</a:t>
                      </a:r>
                      <a:r>
                        <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tab pos="0" algn="l"/>
                        </a:tabLst>
                        <a:defRPr/>
                      </a:pPr>
                      <a:r>
                        <a:rPr lang="en-US" sz="1050" b="1" kern="1200" baseline="0" dirty="0" smtClean="0">
                          <a:solidFill>
                            <a:schemeClr val="tx1"/>
                          </a:solidFill>
                          <a:latin typeface="Arial" panose="020B0604020202020204" pitchFamily="34" charset="0"/>
                          <a:ea typeface="+mn-ea"/>
                          <a:cs typeface="Arial" panose="020B0604020202020204" pitchFamily="34" charset="0"/>
                        </a:rPr>
                        <a:t>Credit Card $ Fraud Ratio</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and Fraud Risk to confirm potential for RAS metric. By 7/31, review data quality and, if remediation plan needed, establish plan and timeline for completion.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lvl="1"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Debit Card $ Fraud Ratio</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and Fraud Risk to confirm potential for RAS metric. By 7/31, review data quality and, if remediation plan needed, establish plan and timeline for completion.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tab pos="0" algn="l"/>
                        </a:tabLst>
                        <a:defRPr/>
                      </a:pPr>
                      <a:r>
                        <a:rPr lang="en-US" sz="1050" b="1" kern="1200" baseline="0" dirty="0" smtClean="0">
                          <a:solidFill>
                            <a:schemeClr val="tx1"/>
                          </a:solidFill>
                          <a:latin typeface="Arial" panose="020B0604020202020204" pitchFamily="34" charset="0"/>
                          <a:ea typeface="+mn-ea"/>
                          <a:cs typeface="Arial" panose="020B0604020202020204" pitchFamily="34" charset="0"/>
                        </a:rPr>
                        <a:t>Credit Card # Fraud Ratio</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and Fraud Risk to confirm potential for RAS metric. By 7/31, review data quality/availability and, if remediation plan needed, establish plan and timeline for completion.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lvl="1"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Debit Card # Fraud Ratio</a:t>
                      </a: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and Fraud Risk to confirm potential for RAS metric. By 7/31, review </a:t>
                      </a:r>
                      <a:r>
                        <a:rPr kumimoji="0" lang="en-US" sz="1050" b="0" i="0" u="none" strike="noStrike" cap="none" normalizeH="0" baseline="0" noProof="0" smtClean="0">
                          <a:ln>
                            <a:noFill/>
                          </a:ln>
                          <a:solidFill>
                            <a:schemeClr val="tx1"/>
                          </a:solidFill>
                          <a:effectLst/>
                          <a:latin typeface="Arial" panose="020B0604020202020204" pitchFamily="34" charset="0"/>
                          <a:cs typeface="Arial" panose="020B0604020202020204" pitchFamily="34" charset="0"/>
                        </a:rPr>
                        <a:t>data quality/availability </a:t>
                      </a: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and, if remediation plan needed, establish plan and timeline for completion.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Online Banking Fraud</a:t>
                      </a:r>
                      <a:endParaRPr lang="en-US" sz="1050" b="1" noProof="0" dirty="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Only applicable in SBNA and BSPR with immaterial fraud cases. Seven cases over last 10 months with an average of 705K users. OR to confirm with CBB and Fraud Risk whether they agree with exclusion rationale.  Any next steps to be determined by 7/31.</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IT</a:t>
                      </a:r>
                      <a:r>
                        <a:rPr lang="en-US" sz="1050" b="1" baseline="0" noProof="0" dirty="0" smtClean="0">
                          <a:solidFill>
                            <a:schemeClr val="tx1"/>
                          </a:solidFill>
                          <a:latin typeface="Arial" panose="020B0604020202020204" pitchFamily="34" charset="0"/>
                          <a:cs typeface="Arial" panose="020B0604020202020204" pitchFamily="34" charset="0"/>
                        </a:rPr>
                        <a:t> Relevant Incidents </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believes this is a good metric.  However, there is a data quality concern. By 7/31, OR and T&amp;O to assess ability to remediate data quality issues and, if plan needed, establish plan and timeline for completion. </a:t>
                      </a:r>
                      <a:endPar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050" b="1" noProof="0" dirty="0" smtClean="0">
                          <a:solidFill>
                            <a:schemeClr val="tx1"/>
                          </a:solidFill>
                          <a:latin typeface="Arial" panose="020B0604020202020204" pitchFamily="34" charset="0"/>
                          <a:cs typeface="Arial" panose="020B0604020202020204" pitchFamily="34" charset="0"/>
                        </a:rPr>
                        <a:t>IT Systems</a:t>
                      </a:r>
                      <a:r>
                        <a:rPr lang="en-US" sz="1050" b="1" baseline="0" noProof="0" dirty="0" smtClean="0">
                          <a:solidFill>
                            <a:schemeClr val="tx1"/>
                          </a:solidFill>
                          <a:latin typeface="Arial" panose="020B0604020202020204" pitchFamily="34" charset="0"/>
                          <a:cs typeface="Arial" panose="020B0604020202020204" pitchFamily="34" charset="0"/>
                        </a:rPr>
                        <a:t> Availability (%)</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OR believes this is a good metric.  However, there is a data quality concern. By 7/31, OR and T&amp;O to assess ability to remediate data quality issues and, if plan needed, establish plan and timeline for completion. </a:t>
                      </a:r>
                      <a:endPar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indent="0">
                        <a:lnSpc>
                          <a:spcPts val="1200"/>
                        </a:lnSpc>
                      </a:pPr>
                      <a:r>
                        <a:rPr lang="en-US" sz="1050" b="1" noProof="0" dirty="0" smtClean="0">
                          <a:solidFill>
                            <a:schemeClr val="tx1"/>
                          </a:solidFill>
                          <a:latin typeface="Arial" panose="020B0604020202020204" pitchFamily="34" charset="0"/>
                          <a:cs typeface="Arial" panose="020B0604020202020204" pitchFamily="34" charset="0"/>
                        </a:rPr>
                        <a:t>Systems</a:t>
                      </a:r>
                      <a:r>
                        <a:rPr lang="en-US" sz="1050" b="1" baseline="0" noProof="0" dirty="0" smtClean="0">
                          <a:solidFill>
                            <a:schemeClr val="tx1"/>
                          </a:solidFill>
                          <a:latin typeface="Arial" panose="020B0604020202020204" pitchFamily="34" charset="0"/>
                          <a:cs typeface="Arial" panose="020B0604020202020204" pitchFamily="34" charset="0"/>
                        </a:rPr>
                        <a:t> with Obsolete Operating Systems (%)</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Considered to be a good metric. However, there is a data quality concern. By 7/31, OR and T&amp;O to assess ability to remediate data quality issues and, if plan needed, establish plan and timeline for completion. </a:t>
                      </a:r>
                      <a:endPar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9693">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050" b="1" noProof="0" dirty="0" smtClean="0">
                          <a:solidFill>
                            <a:schemeClr val="tx1"/>
                          </a:solidFill>
                          <a:latin typeface="Arial" panose="020B0604020202020204" pitchFamily="34" charset="0"/>
                          <a:cs typeface="Arial" panose="020B0604020202020204" pitchFamily="34" charset="0"/>
                        </a:rPr>
                        <a:t>Ethical</a:t>
                      </a:r>
                      <a:r>
                        <a:rPr lang="en-US" sz="1050" b="1" baseline="0" noProof="0" dirty="0" smtClean="0">
                          <a:solidFill>
                            <a:schemeClr val="tx1"/>
                          </a:solidFill>
                          <a:latin typeface="Arial" panose="020B0604020202020204" pitchFamily="34" charset="0"/>
                          <a:cs typeface="Arial" panose="020B0604020202020204" pitchFamily="34" charset="0"/>
                        </a:rPr>
                        <a:t> Hacking Vulnerabilities</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Considered to be a good metric. However, the program is immature and not comprehensive enough to generate robust and reliable data  that would represent an accurate  depiction of the environment. OR to confirm potential as a RAS metric. By 7/31, OR and T&amp;O to assess testing program status and path to maturity, including remediation plan if needed. </a:t>
                      </a:r>
                      <a:endParaRPr kumimoji="0" lang="en-US" sz="105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050" b="1" noProof="0" dirty="0" smtClean="0">
                          <a:solidFill>
                            <a:schemeClr val="tx1"/>
                          </a:solidFill>
                          <a:latin typeface="Arial" panose="020B0604020202020204" pitchFamily="34" charset="0"/>
                          <a:cs typeface="Arial" panose="020B0604020202020204" pitchFamily="34" charset="0"/>
                        </a:rPr>
                        <a:t>Servers with</a:t>
                      </a:r>
                      <a:r>
                        <a:rPr lang="en-US" sz="1050" b="1" baseline="0" noProof="0" dirty="0" smtClean="0">
                          <a:solidFill>
                            <a:schemeClr val="tx1"/>
                          </a:solidFill>
                          <a:latin typeface="Arial" panose="020B0604020202020204" pitchFamily="34" charset="0"/>
                          <a:cs typeface="Arial" panose="020B0604020202020204" pitchFamily="34" charset="0"/>
                        </a:rPr>
                        <a:t> Security Complaint Operating Systems</a:t>
                      </a:r>
                      <a:endParaRPr lang="en-US" sz="1050" b="1" noProof="0" dirty="0" smtClean="0">
                        <a:solidFill>
                          <a:schemeClr val="tx1"/>
                        </a:solidFill>
                        <a:latin typeface="Arial" panose="020B0604020202020204" pitchFamily="34" charset="0"/>
                        <a:cs typeface="Arial" panose="020B0604020202020204" pitchFamily="34" charset="0"/>
                      </a:endParaRPr>
                    </a:p>
                  </a:txBody>
                  <a:tcPr marL="36000" marR="36000" marT="18288" marB="18288">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05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rPr>
                        <a:t>Needs to be clearly defined and researched. OR to perform initial assessment by 7/31, and develop action plan, if needed. </a:t>
                      </a: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0"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Tree>
    <p:extLst>
      <p:ext uri="{BB962C8B-B14F-4D97-AF65-F5344CB8AC3E}">
        <p14:creationId xmlns:p14="http://schemas.microsoft.com/office/powerpoint/2010/main" val="140185318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C – Qualitative statements</a:t>
            </a:r>
          </a:p>
        </p:txBody>
      </p:sp>
    </p:spTree>
    <p:extLst>
      <p:ext uri="{BB962C8B-B14F-4D97-AF65-F5344CB8AC3E}">
        <p14:creationId xmlns:p14="http://schemas.microsoft.com/office/powerpoint/2010/main" val="5735455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752830094"/>
              </p:ext>
            </p:extLst>
          </p:nvPr>
        </p:nvGraphicFramePr>
        <p:xfrm>
          <a:off x="350838" y="1470025"/>
          <a:ext cx="8896350" cy="4512564"/>
        </p:xfrm>
        <a:graphic>
          <a:graphicData uri="http://schemas.openxmlformats.org/drawingml/2006/table">
            <a:tbl>
              <a:tblPr>
                <a:tableStyleId>{839DD9DD-9E6C-4910-8AC0-68ADFF6A6AFC}</a:tableStyleId>
              </a:tblPr>
              <a:tblGrid>
                <a:gridCol w="1028580"/>
                <a:gridCol w="7867770"/>
              </a:tblGrid>
              <a:tr h="0">
                <a:tc>
                  <a:txBody>
                    <a:body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205677">
                <a:tc>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Capital</a:t>
                      </a:r>
                      <a:r>
                        <a:rPr lang="en-US" sz="105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SBNA </a:t>
                      </a:r>
                      <a:r>
                        <a:rPr lang="en-US" sz="1050" b="0" i="0" u="none" strike="noStrike" dirty="0">
                          <a:solidFill>
                            <a:srgbClr val="000000"/>
                          </a:solidFill>
                          <a:effectLst/>
                          <a:latin typeface="Arial" panose="020B0604020202020204" pitchFamily="34" charset="0"/>
                          <a:cs typeface="Arial" panose="020B0604020202020204" pitchFamily="34" charset="0"/>
                        </a:rPr>
                        <a:t>will hold sufficient capital to act as a source of strength, to satisfy current and future regulatory and internal capital requirements, to ensure continuous access to capital markets, </a:t>
                      </a:r>
                      <a:r>
                        <a:rPr lang="en-US" sz="1050" b="0" i="0" u="none" strike="noStrike" dirty="0" smtClean="0">
                          <a:solidFill>
                            <a:srgbClr val="000000"/>
                          </a:solidFill>
                          <a:effectLst/>
                          <a:latin typeface="Arial" panose="020B0604020202020204" pitchFamily="34" charset="0"/>
                          <a:cs typeface="Arial" panose="020B0604020202020204" pitchFamily="34" charset="0"/>
                        </a:rPr>
                        <a:t>to </a:t>
                      </a:r>
                      <a:r>
                        <a:rPr lang="en-US" sz="1050" b="0" i="0" u="none" strike="noStrike" dirty="0">
                          <a:solidFill>
                            <a:srgbClr val="000000"/>
                          </a:solidFill>
                          <a:effectLst/>
                          <a:latin typeface="Arial" panose="020B0604020202020204" pitchFamily="34" charset="0"/>
                          <a:cs typeface="Arial" panose="020B0604020202020204" pitchFamily="34" charset="0"/>
                        </a:rPr>
                        <a:t>withstand the impact of potential losses in an economic </a:t>
                      </a:r>
                      <a:r>
                        <a:rPr lang="en-US" sz="1050" b="0" i="0" u="none" strike="noStrike" dirty="0" smtClean="0">
                          <a:solidFill>
                            <a:srgbClr val="000000"/>
                          </a:solidFill>
                          <a:effectLst/>
                          <a:latin typeface="Arial" panose="020B0604020202020204" pitchFamily="34" charset="0"/>
                          <a:cs typeface="Arial" panose="020B0604020202020204" pitchFamily="34" charset="0"/>
                        </a:rPr>
                        <a:t>downturn, and to continue to provide credit</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services to the economy</a:t>
                      </a:r>
                      <a:r>
                        <a:rPr lang="en-US" sz="1050" b="0" i="0" u="none" strike="noStrike" dirty="0" smtClean="0">
                          <a:solidFill>
                            <a:srgbClr val="000000"/>
                          </a:solidFill>
                          <a:effectLst/>
                          <a:latin typeface="Arial" panose="020B0604020202020204" pitchFamily="34" charset="0"/>
                          <a:cs typeface="Arial" panose="020B0604020202020204" pitchFamily="34" charset="0"/>
                        </a:rPr>
                        <a:t>. </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79560">
                <a:tc rowSpan="4">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is willing to take credit risks that it understands and that fall within its risk appetite.</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focus on lending products for which in-house knowledge and skills exist from a risk perspective and on which credit risk can be measured and managed.</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monitor and manage portfolio quality and concentrations, including borrower and collateral quality, portfolio diversification across product, industry, geography, collateral type, and client segment.</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ensure that the volume of realized and projected loan losses under both baseline and stress does not threaten its capital position and its ability to meet its regulatory requirements.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41766">
                <a:tc rowSpan="2">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Liquidity/</a:t>
                      </a:r>
                      <a:br>
                        <a:rPr lang="en-US" sz="1050" b="1" i="0" u="none" strike="noStrike" dirty="0" smtClean="0">
                          <a:solidFill>
                            <a:schemeClr val="tx1"/>
                          </a:solidFill>
                          <a:effectLst/>
                          <a:latin typeface="Arial" panose="020B0604020202020204" pitchFamily="34" charset="0"/>
                          <a:cs typeface="Arial" panose="020B0604020202020204" pitchFamily="34" charset="0"/>
                        </a:rPr>
                      </a:br>
                      <a:r>
                        <a:rPr lang="en-US" sz="1050" b="1" i="0" u="none" strike="noStrike" dirty="0" smtClean="0">
                          <a:solidFill>
                            <a:schemeClr val="tx1"/>
                          </a:solidFill>
                          <a:effectLst/>
                          <a:latin typeface="Arial" panose="020B0604020202020204" pitchFamily="34" charset="0"/>
                          <a:cs typeface="Arial" panose="020B0604020202020204" pitchFamily="34" charset="0"/>
                        </a:rPr>
                        <a:t>Funding</a:t>
                      </a:r>
                      <a:r>
                        <a:rPr lang="en-US" sz="105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ensure that it holds sufficient High Quality Liquid Assets and has an effective Contingency Funding Plan to withstand liquidity shortfalls in a severe stress scenario.</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79560">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diversify its funding sources and minimize its dependence on capital markets.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41766">
                <a:tc rowSpan="2">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conservatively manage its Interest Rate Risk exposures, setting a maximum for the sensitivity of the net interest income and market value of equity to interest rates.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79560">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To minimize its exposure to Interest Rate Risk, SBNA will hedge via instruments that it understands.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5677">
                <a:tc>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Mark-to-Market Portfolio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SBNA </a:t>
                      </a:r>
                      <a:r>
                        <a:rPr lang="en-US" sz="1050" b="0" i="0" u="none" strike="noStrike" dirty="0">
                          <a:solidFill>
                            <a:srgbClr val="000000"/>
                          </a:solidFill>
                          <a:effectLst/>
                          <a:latin typeface="Arial" panose="020B0604020202020204" pitchFamily="34" charset="0"/>
                          <a:cs typeface="Arial" panose="020B0604020202020204" pitchFamily="34" charset="0"/>
                        </a:rPr>
                        <a:t>will only participate in trading for purposes of client facilitation and will maintain a low risk profile on all fair value activities to protect against losses due to adverse market movements.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41766">
                <a:tc rowSpan="3">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strives to deliver consistent performance through pragmatic risk-taking. SBNA will not place an undue amount of earnings or capital at risk for an entity of its size, complexity, and risk profile in any stress scenario.</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ensure that adequate governance and oversight processes and controls are in place for all business activities, products, and services.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41766">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SBNA’s strategic planning process will both consider and work with the risk appetite setting, capital planning, and recovery and resolution planning processes.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r>
              <a:rPr lang="en-GB" dirty="0"/>
              <a:t>2016 SBNA RAS – Qualitative statements (1/2</a:t>
            </a:r>
            <a:r>
              <a:rPr lang="en-GB" dirty="0" smtClean="0"/>
              <a:t>)</a:t>
            </a:r>
            <a:endParaRPr lang="en-GB" dirty="0"/>
          </a:p>
        </p:txBody>
      </p:sp>
      <p:grpSp>
        <p:nvGrpSpPr>
          <p:cNvPr id="5" name="Group 4"/>
          <p:cNvGrpSpPr/>
          <p:nvPr/>
        </p:nvGrpSpPr>
        <p:grpSpPr>
          <a:xfrm>
            <a:off x="348437" y="103538"/>
            <a:ext cx="1404090" cy="273404"/>
            <a:chOff x="7410808" y="103538"/>
            <a:chExt cx="1404090" cy="273404"/>
          </a:xfrm>
        </p:grpSpPr>
        <p:sp>
          <p:nvSpPr>
            <p:cNvPr id="6"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7"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8" name="AutoShape 156"/>
            <p:cNvSpPr>
              <a:spLocks noChangeArrowheads="1"/>
            </p:cNvSpPr>
            <p:nvPr/>
          </p:nvSpPr>
          <p:spPr bwMode="gray">
            <a:xfrm>
              <a:off x="810302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9"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7480840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p:txBody>
          <a:bodyPr/>
          <a:lstStyle/>
          <a:p>
            <a:r>
              <a:rPr lang="en-GB" dirty="0"/>
              <a:t>2016 SBNA RAS – Qualitative statements (2/2</a:t>
            </a:r>
            <a:r>
              <a:rPr lang="en-GB" dirty="0" smtClean="0"/>
              <a:t>)</a:t>
            </a:r>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3754423493"/>
              </p:ext>
            </p:extLst>
          </p:nvPr>
        </p:nvGraphicFramePr>
        <p:xfrm>
          <a:off x="350838" y="1470025"/>
          <a:ext cx="8896350" cy="3205715"/>
        </p:xfrm>
        <a:graphic>
          <a:graphicData uri="http://schemas.openxmlformats.org/drawingml/2006/table">
            <a:tbl>
              <a:tblPr>
                <a:tableStyleId>{839DD9DD-9E6C-4910-8AC0-68ADFF6A6AFC}</a:tableStyleId>
              </a:tblPr>
              <a:tblGrid>
                <a:gridCol w="1028580"/>
                <a:gridCol w="7867770"/>
              </a:tblGrid>
              <a:tr h="0">
                <a:tc>
                  <a:txBody>
                    <a:body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rowSpan="2">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05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has a risk-averse approach to operational risk but recognizes that it is inherent in all products, activities, processes, and systems and must be adequately managed to meet business objectives.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208688">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SBNA </a:t>
                      </a:r>
                      <a:r>
                        <a:rPr lang="en-US" sz="1050" b="0" i="0" u="none" strike="noStrike" dirty="0">
                          <a:solidFill>
                            <a:srgbClr val="000000"/>
                          </a:solidFill>
                          <a:effectLst/>
                          <a:latin typeface="Arial" panose="020B0604020202020204" pitchFamily="34" charset="0"/>
                          <a:cs typeface="Arial" panose="020B0604020202020204" pitchFamily="34" charset="0"/>
                        </a:rPr>
                        <a:t>has a risk-averse approach to operational risk but recognizes that it is inherent in all products, activities, processes, and systems and must be adequately managed to meet business objectives.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rowSpan="3">
                  <a:txBody>
                    <a:bodyPr/>
                    <a:lstStyle/>
                    <a:p>
                      <a:pPr algn="l" rtl="0" fontAlgn="ctr">
                        <a:spcBef>
                          <a:spcPts val="200"/>
                        </a:spcBef>
                        <a:spcAft>
                          <a:spcPts val="200"/>
                        </a:spcAft>
                      </a:pPr>
                      <a:r>
                        <a:rPr lang="en-US" sz="105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050" b="1" i="0" u="none" strike="noStrike" dirty="0">
                        <a:solidFill>
                          <a:schemeClr val="tx1"/>
                        </a:solidFill>
                        <a:effectLst/>
                        <a:latin typeface="Arial" panose="020B0604020202020204" pitchFamily="34" charset="0"/>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enforce model monitoring standards in line with industry practices and regulatory requirements.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allocate more resources to those models with the highest risk level (Tier 1).</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ensure no new models are used or put into production without the appropriate approval.</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39117">
                <a:tc rowSpan="4">
                  <a:txBody>
                    <a:bodyPr/>
                    <a:lstStyle/>
                    <a:p>
                      <a:pPr algn="l" rtl="0" fontAlgn="ctr">
                        <a:spcBef>
                          <a:spcPts val="200"/>
                        </a:spcBef>
                        <a:spcAft>
                          <a:spcPts val="200"/>
                        </a:spcAft>
                      </a:pPr>
                      <a:r>
                        <a:rPr lang="en-US" sz="1050" b="1" i="0" u="none" strike="noStrike" kern="1200" dirty="0" smtClean="0">
                          <a:solidFill>
                            <a:schemeClr val="tx1"/>
                          </a:solidFill>
                          <a:effectLst/>
                          <a:latin typeface="Arial" panose="020B0604020202020204" pitchFamily="34" charset="0"/>
                          <a:ea typeface="+mn-ea"/>
                          <a:cs typeface="Arial" panose="020B0604020202020204" pitchFamily="34" charset="0"/>
                        </a:rPr>
                        <a:t>Compliance &amp; Reputational</a:t>
                      </a:r>
                      <a:r>
                        <a:rPr lang="en-US" sz="1050" b="1" i="0" u="none" strike="noStrike" kern="1200" baseline="0" dirty="0" smtClean="0">
                          <a:solidFill>
                            <a:schemeClr val="tx1"/>
                          </a:solidFill>
                          <a:effectLst/>
                          <a:latin typeface="Arial" panose="020B0604020202020204" pitchFamily="34" charset="0"/>
                          <a:ea typeface="+mn-ea"/>
                          <a:cs typeface="Arial" panose="020B0604020202020204" pitchFamily="34" charset="0"/>
                        </a:rPr>
                        <a:t> risk</a:t>
                      </a:r>
                      <a:endParaRPr lang="en-US" sz="1050" b="1"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aims to comply fully with the letter and spirit of all applicable laws and regulatory standards that apply to its operations and it will ensure the timely remediation of any regulatory finding.</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8688">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treat its customers fairly, abide by consumer protection laws and regulations and will not pursue any business or maintain any practices that may damage its reputation with customers, employees, or other stakeholders.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39117">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will not knowingly conduct business with individuals or entities it believes to be engaged in inappropriate behavior, money laundering, terrorist financing, corruption or other illicit financial activities.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8688">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spcBef>
                          <a:spcPts val="200"/>
                        </a:spcBef>
                        <a:spcAft>
                          <a:spcPts val="200"/>
                        </a:spcAft>
                      </a:pPr>
                      <a:r>
                        <a:rPr lang="en-US" sz="1050" b="0" i="0" u="none" strike="noStrike" dirty="0">
                          <a:solidFill>
                            <a:srgbClr val="000000"/>
                          </a:solidFill>
                          <a:effectLst/>
                          <a:latin typeface="Arial" panose="020B0604020202020204" pitchFamily="34" charset="0"/>
                          <a:cs typeface="Arial" panose="020B0604020202020204" pitchFamily="34" charset="0"/>
                        </a:rPr>
                        <a:t>SBNA expects that its employees will act with the highest ethical standards at all times.</a:t>
                      </a:r>
                    </a:p>
                  </a:txBody>
                  <a:tcPr marL="18288" marR="18288" marT="18288" marB="18288">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grpSp>
        <p:nvGrpSpPr>
          <p:cNvPr id="6" name="Group 5"/>
          <p:cNvGrpSpPr/>
          <p:nvPr/>
        </p:nvGrpSpPr>
        <p:grpSpPr>
          <a:xfrm>
            <a:off x="348437" y="103538"/>
            <a:ext cx="1404090" cy="273404"/>
            <a:chOff x="7410808" y="103538"/>
            <a:chExt cx="1404090" cy="273404"/>
          </a:xfrm>
        </p:grpSpPr>
        <p:sp>
          <p:nvSpPr>
            <p:cNvPr id="7"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8" name="AutoShape 155"/>
            <p:cNvSpPr>
              <a:spLocks noChangeArrowheads="1"/>
            </p:cNvSpPr>
            <p:nvPr/>
          </p:nvSpPr>
          <p:spPr bwMode="gray">
            <a:xfrm>
              <a:off x="844913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smtClean="0">
                  <a:solidFill>
                    <a:prstClr val="white">
                      <a:lumMod val="50000"/>
                    </a:prstClr>
                  </a:solidFill>
                  <a:latin typeface="Arial" panose="020B0604020202020204" pitchFamily="34" charset="0"/>
                  <a:cs typeface="Arial" panose="020B0604020202020204" pitchFamily="34" charset="0"/>
                </a:rPr>
                <a:t>D</a:t>
              </a:r>
              <a:endParaRPr lang="en-GB" altLang="zh-CN" sz="1400" b="1" dirty="0">
                <a:solidFill>
                  <a:prstClr val="white">
                    <a:lumMod val="50000"/>
                  </a:prstClr>
                </a:solidFill>
                <a:latin typeface="Arial" panose="020B0604020202020204" pitchFamily="34" charset="0"/>
                <a:cs typeface="Arial" panose="020B0604020202020204" pitchFamily="34" charset="0"/>
              </a:endParaRPr>
            </a:p>
          </p:txBody>
        </p:sp>
        <p:sp>
          <p:nvSpPr>
            <p:cNvPr id="9" name="AutoShape 156"/>
            <p:cNvSpPr>
              <a:spLocks noChangeArrowheads="1"/>
            </p:cNvSpPr>
            <p:nvPr/>
          </p:nvSpPr>
          <p:spPr bwMode="gray">
            <a:xfrm>
              <a:off x="810302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10"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35179141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D – Glossary</a:t>
            </a:r>
          </a:p>
        </p:txBody>
      </p:sp>
    </p:spTree>
    <p:extLst>
      <p:ext uri="{BB962C8B-B14F-4D97-AF65-F5344CB8AC3E}">
        <p14:creationId xmlns:p14="http://schemas.microsoft.com/office/powerpoint/2010/main" val="192925655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981445313"/>
              </p:ext>
            </p:extLst>
          </p:nvPr>
        </p:nvGraphicFramePr>
        <p:xfrm>
          <a:off x="366713" y="1470025"/>
          <a:ext cx="8880474" cy="3291840"/>
        </p:xfrm>
        <a:graphic>
          <a:graphicData uri="http://schemas.openxmlformats.org/drawingml/2006/table">
            <a:tbl>
              <a:tblPr firstRow="1" bandRow="1"/>
              <a:tblGrid>
                <a:gridCol w="875659"/>
                <a:gridCol w="3564578"/>
                <a:gridCol w="875659"/>
                <a:gridCol w="3564578"/>
              </a:tblGrid>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smtClean="0">
                          <a:solidFill>
                            <a:srgbClr val="000000"/>
                          </a:solidFill>
                          <a:effectLst/>
                          <a:latin typeface="Arial" panose="020B0604020202020204" pitchFamily="34" charset="0"/>
                          <a:cs typeface="Arial" panose="020B0604020202020204" pitchFamily="34" charset="0"/>
                        </a:rPr>
                        <a:t>AuM</a:t>
                      </a: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smtClean="0">
                          <a:solidFill>
                            <a:srgbClr val="000000"/>
                          </a:solidFill>
                          <a:effectLst/>
                          <a:latin typeface="Arial" panose="020B0604020202020204" pitchFamily="34" charset="0"/>
                          <a:cs typeface="Arial" panose="020B0604020202020204" pitchFamily="34" charset="0"/>
                        </a:rPr>
                        <a:t>Assets under Management</a:t>
                      </a:r>
                      <a:endParaRPr lang="en-US" sz="1200" b="0"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smtClean="0">
                          <a:solidFill>
                            <a:srgbClr val="000000"/>
                          </a:solidFill>
                          <a:effectLst/>
                          <a:latin typeface="Arial" panose="020B0604020202020204" pitchFamily="34" charset="0"/>
                          <a:cs typeface="Arial" panose="020B0604020202020204" pitchFamily="34" charset="0"/>
                        </a:rPr>
                        <a:t>NPL</a:t>
                      </a: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smtClean="0">
                          <a:solidFill>
                            <a:srgbClr val="000000"/>
                          </a:solidFill>
                          <a:effectLst/>
                          <a:latin typeface="Arial" panose="020B0604020202020204" pitchFamily="34" charset="0"/>
                          <a:cs typeface="Arial" panose="020B0604020202020204" pitchFamily="34" charset="0"/>
                        </a:rPr>
                        <a:t>Non-performing</a:t>
                      </a:r>
                      <a:r>
                        <a:rPr lang="en-US" sz="1200" b="0" i="0" u="none" strike="noStrike" baseline="0" dirty="0" smtClean="0">
                          <a:solidFill>
                            <a:srgbClr val="000000"/>
                          </a:solidFill>
                          <a:effectLst/>
                          <a:latin typeface="Arial" panose="020B0604020202020204" pitchFamily="34" charset="0"/>
                          <a:cs typeface="Arial" panose="020B0604020202020204" pitchFamily="34" charset="0"/>
                        </a:rPr>
                        <a:t> Loan</a:t>
                      </a:r>
                      <a:endParaRPr lang="en-US" sz="1200" b="0"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BHC</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Bank Holding Company</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P&amp;L</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Profit and Loss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C&amp;I</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Commercial &amp; Industrial</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PBT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Profit before Tax</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CCAR</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Comprehensive Capital Analysis and Review</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PCA</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Prompt Corrective Action</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CRO</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Chief Risk Officer</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PPNR</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Pre-Provision Net Revenue</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DPD</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Days Past Due</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RWA</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Risk Weighted Assets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ERMC</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Executive Risk Management Committee</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SDART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Santander Drive Auto Receivables Trust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FRB / Fed</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Federal Reserve Bank</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TBD</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To be defined</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GBM</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Global Banking and Markets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14As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CCAR output report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ICAAP </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Internal Capital Adequacy Assessment Process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424B3</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SDART regulatory filing report</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LCR</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Liquidity Coverage Ratio</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9Q</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9 Quarters</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6404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1" i="0" u="none" strike="noStrike" dirty="0">
                          <a:solidFill>
                            <a:srgbClr val="000000"/>
                          </a:solidFill>
                          <a:effectLst/>
                          <a:latin typeface="Arial" panose="020B0604020202020204" pitchFamily="34" charset="0"/>
                          <a:cs typeface="Arial" panose="020B0604020202020204" pitchFamily="34" charset="0"/>
                        </a:rPr>
                        <a:t>NCO</a:t>
                      </a:r>
                    </a:p>
                  </a:txBody>
                  <a:tcPr marL="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200" b="0" i="0" u="none" strike="noStrike" dirty="0">
                          <a:solidFill>
                            <a:srgbClr val="000000"/>
                          </a:solidFill>
                          <a:effectLst/>
                          <a:latin typeface="Arial" panose="020B0604020202020204" pitchFamily="34" charset="0"/>
                          <a:cs typeface="Arial" panose="020B0604020202020204" pitchFamily="34" charset="0"/>
                        </a:rPr>
                        <a:t>Net Charge Off</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200" b="1"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200" b="0" i="0" u="none" strike="noStrike" dirty="0">
                        <a:solidFill>
                          <a:srgbClr val="000000"/>
                        </a:solidFill>
                        <a:effectLst/>
                        <a:latin typeface="Arial" panose="020B0604020202020204" pitchFamily="34" charset="0"/>
                        <a:cs typeface="Arial" panose="020B0604020202020204" pitchFamily="34" charset="0"/>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smtClean="0"/>
              <a:t>Glossary</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33382902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405729745"/>
              </p:ext>
            </p:extLst>
          </p:nvPr>
        </p:nvGraphicFramePr>
        <p:xfrm>
          <a:off x="350838" y="1470025"/>
          <a:ext cx="8896349" cy="2656332"/>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Capital adequacy</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Impairment to Pre-Provision Net Revenue (PPNR)</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projected 9Q cumulative increase in PPNR impairment between the CCAR BHC Stress and BHC Baseline scenarios and any available capital surplus under the CCAR BHC Stress scenario </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Loss in Stress</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impact to Profit before Tax (“PBT”) that SHUSA is willing and able to assume – expressed as the percentage of the annual PBT that would be at risk, based on an adverse stressed scenario affecting the relevant risks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Common Equity Tier 1 (CET1)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minimum ratio of CET1 to Total Risk-Weighted Assets (RWAs) required under BHC Baseline and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Tier 1 Leverage (T1L)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minimum ratio of T1L to Adjusted Average Assets under Baseline and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Tier 1 Risk-based Capital (T1RBC)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minimum ratio of T1RBC to Total Risk-Weighted Assets (RWAs) under Baseline and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Total Risk-based</a:t>
                      </a:r>
                      <a:r>
                        <a:rPr lang="en-US" sz="1050" b="0" i="0" u="none" strike="noStrike" baseline="0" dirty="0" smtClean="0">
                          <a:effectLst/>
                          <a:latin typeface="Arial" panose="020B0604020202020204" pitchFamily="34" charset="0"/>
                          <a:cs typeface="Arial" panose="020B0604020202020204" pitchFamily="34" charset="0"/>
                        </a:rPr>
                        <a:t> </a:t>
                      </a:r>
                      <a:r>
                        <a:rPr lang="en-US" sz="1050" b="0" i="0" u="none" strike="noStrike" dirty="0" smtClean="0">
                          <a:effectLst/>
                          <a:latin typeface="Arial" panose="020B0604020202020204" pitchFamily="34" charset="0"/>
                          <a:cs typeface="Arial" panose="020B0604020202020204" pitchFamily="34" charset="0"/>
                        </a:rPr>
                        <a:t>Capital (TRBC)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minimum ratio of TRBC to Total Risk-Weighted Assets (RWAs) under Baseline and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1/6)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72035225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478928690"/>
              </p:ext>
            </p:extLst>
          </p:nvPr>
        </p:nvGraphicFramePr>
        <p:xfrm>
          <a:off x="350838" y="1470025"/>
          <a:ext cx="8896349" cy="3726180"/>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Credit risk</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(losses)</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60/61+ DPD Rate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percentage of total outstanding balances 60+ / 61+ days delinquent. SBNA and BSPR track delinquencies at 60+ days; SC tracks delinquency at 61+ days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Net Charge-off Rate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12-month trailing net charge-offs (NCOs) as a percentage of 12-month trailing</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average </a:t>
                      </a:r>
                      <a:r>
                        <a:rPr lang="en-US" sz="1050" b="0" i="0" u="none" strike="noStrike" dirty="0" smtClean="0">
                          <a:solidFill>
                            <a:srgbClr val="000000"/>
                          </a:solidFill>
                          <a:effectLst/>
                          <a:latin typeface="Arial" panose="020B0604020202020204" pitchFamily="34" charset="0"/>
                          <a:cs typeface="Arial" panose="020B0604020202020204" pitchFamily="34" charset="0"/>
                        </a:rPr>
                        <a:t>outstanding balances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Total Credit Losses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9Q stressed cumulative credit losses and any available capital surplus under the CCAR BHC Stress scenario</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Credit risk</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(concentration)</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CRE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of Commercial Real Estate exposure, excluding the exposure to Multifamily real estate</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Financial &amp; Insurance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exposure for all counterparties within Financial</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and Insurance</a:t>
                      </a:r>
                      <a:r>
                        <a:rPr lang="en-US" sz="1050" b="0" i="0" u="none" strike="noStrike" dirty="0" smtClean="0">
                          <a:solidFill>
                            <a:srgbClr val="000000"/>
                          </a:solidFill>
                          <a:effectLst/>
                          <a:latin typeface="Arial" panose="020B0604020202020204" pitchFamily="34" charset="0"/>
                          <a:cs typeface="Arial" panose="020B0604020202020204" pitchFamily="34" charset="0"/>
                        </a:rPr>
                        <a:t> industries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endParaRPr lang="en-US"/>
                    </a:p>
                  </a:txBody>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Utilities </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exposure for all counterparties within Utilities industries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Industry Exposure (by OCC Group)</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exposure for all counterparties within one industry type, according to the OCC industry classification. Sectors / Industries are defined at the highest aggregation level for OCC industry codes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Large Exposures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Weight on the Bank’s equity of the aggregate exposure with customers and counterparties rated as “large exposures” (excludes public sector exposures)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Multifamily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dollar value of Multifamily real estate exposure</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2/6)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2086650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latin typeface="Arial"/>
                <a:cs typeface="Arial"/>
              </a:rPr>
              <a:t>SBNA BOARD RISK COMMITTEE</a:t>
            </a:r>
            <a:endParaRPr lang="en-US" dirty="0">
              <a:latin typeface="Arial"/>
              <a:cs typeface="Arial"/>
            </a:endParaRPr>
          </a:p>
        </p:txBody>
      </p:sp>
      <p:sp>
        <p:nvSpPr>
          <p:cNvPr id="3" name="Text Placeholder 2"/>
          <p:cNvSpPr>
            <a:spLocks noGrp="1"/>
          </p:cNvSpPr>
          <p:nvPr>
            <p:ph type="body" sz="quarter" idx="11"/>
          </p:nvPr>
        </p:nvSpPr>
        <p:spPr/>
        <p:txBody>
          <a:bodyPr/>
          <a:lstStyle/>
          <a:p>
            <a:pPr eaLnBrk="0" hangingPunct="0">
              <a:lnSpc>
                <a:spcPts val="2700"/>
              </a:lnSpc>
              <a:spcAft>
                <a:spcPts val="600"/>
              </a:spcAft>
            </a:pPr>
            <a:r>
              <a:rPr lang="en-US" dirty="0" smtClean="0">
                <a:solidFill>
                  <a:prstClr val="black"/>
                </a:solidFill>
              </a:rPr>
              <a:t>SBNA Risk Appetite Statement Proposal</a:t>
            </a:r>
            <a:endParaRPr lang="en-US" b="0" dirty="0">
              <a:solidFill>
                <a:prstClr val="black"/>
              </a:solidFill>
            </a:endParaRPr>
          </a:p>
        </p:txBody>
      </p:sp>
      <p:sp>
        <p:nvSpPr>
          <p:cNvPr id="4" name="Text Placeholder 3"/>
          <p:cNvSpPr>
            <a:spLocks noGrp="1"/>
          </p:cNvSpPr>
          <p:nvPr>
            <p:ph type="body" sz="quarter" idx="12"/>
          </p:nvPr>
        </p:nvSpPr>
        <p:spPr/>
        <p:txBody>
          <a:bodyPr/>
          <a:lstStyle/>
          <a:p>
            <a:r>
              <a:rPr lang="en-GB" dirty="0" smtClean="0"/>
              <a:t>June 29, 2016</a:t>
            </a:r>
            <a:endParaRPr lang="en-GB" dirty="0"/>
          </a:p>
        </p:txBody>
      </p:sp>
      <p:sp>
        <p:nvSpPr>
          <p:cNvPr id="5" name="Text Placeholder 4"/>
          <p:cNvSpPr>
            <a:spLocks noGrp="1"/>
          </p:cNvSpPr>
          <p:nvPr>
            <p:ph type="body" sz="quarter" idx="13"/>
          </p:nvPr>
        </p:nvSpPr>
        <p:spPr>
          <a:xfrm>
            <a:off x="321645" y="4111240"/>
            <a:ext cx="8541648" cy="430213"/>
          </a:xfrm>
        </p:spPr>
        <p:txBody>
          <a:bodyPr/>
          <a:lstStyle/>
          <a:p>
            <a:r>
              <a:rPr lang="en-US" sz="1600" dirty="0"/>
              <a:t>Sponsor: </a:t>
            </a:r>
            <a:r>
              <a:rPr lang="en-US" sz="1600" dirty="0" smtClean="0"/>
              <a:t>Brian Gunn, </a:t>
            </a:r>
            <a:r>
              <a:rPr lang="en-US" sz="1600" dirty="0"/>
              <a:t>Chief </a:t>
            </a:r>
            <a:r>
              <a:rPr lang="en-US" sz="1600" dirty="0" smtClean="0"/>
              <a:t>Risk Officer SHUSA</a:t>
            </a:r>
            <a:endParaRPr lang="en-US" sz="1600" dirty="0"/>
          </a:p>
          <a:p>
            <a:r>
              <a:rPr lang="en-US" sz="1600" dirty="0"/>
              <a:t>Presenters: </a:t>
            </a:r>
            <a:r>
              <a:rPr lang="en-US" sz="1600" dirty="0" smtClean="0"/>
              <a:t>John Hennessey, Chief Risk Officer SBNA Commercial Banking; Sarah Drwal, Chief Risk Officer SBNA Consumer and Business Banking</a:t>
            </a:r>
            <a:endParaRPr lang="en-US" sz="1600" dirty="0"/>
          </a:p>
          <a:p>
            <a:r>
              <a:rPr lang="en-US" sz="1600" dirty="0"/>
              <a:t>Author: </a:t>
            </a:r>
            <a:r>
              <a:rPr lang="en-US" sz="1600" dirty="0" smtClean="0"/>
              <a:t>Mike Carbone, Director of SBNA Enterprise Risk Management; James Vincent, Director of SBNA Risk Appetite</a:t>
            </a:r>
          </a:p>
          <a:p>
            <a:r>
              <a:rPr lang="en-US" sz="1600" dirty="0" smtClean="0"/>
              <a:t>Final Version:  June 2016</a:t>
            </a:r>
            <a:endParaRPr lang="en-US" sz="1600" dirty="0"/>
          </a:p>
        </p:txBody>
      </p:sp>
      <p:sp>
        <p:nvSpPr>
          <p:cNvPr id="8" name="5 CuadroTexto"/>
          <p:cNvSpPr txBox="1"/>
          <p:nvPr/>
        </p:nvSpPr>
        <p:spPr>
          <a:xfrm>
            <a:off x="3781964" y="174075"/>
            <a:ext cx="5606672" cy="277640"/>
          </a:xfrm>
          <a:prstGeom prst="rect">
            <a:avLst/>
          </a:prstGeom>
          <a:noFill/>
        </p:spPr>
        <p:txBody>
          <a:bodyPr wrap="square">
            <a:spAutoFit/>
          </a:bodyPr>
          <a:lstStyle/>
          <a:p>
            <a:pPr algn="r" fontAlgn="auto">
              <a:spcBef>
                <a:spcPts val="0"/>
              </a:spcBef>
              <a:spcAft>
                <a:spcPts val="0"/>
              </a:spcAft>
              <a:defRPr/>
            </a:pPr>
            <a:r>
              <a:rPr lang="en-US" sz="1400" b="1" dirty="0" smtClean="0">
                <a:solidFill>
                  <a:srgbClr val="000000"/>
                </a:solidFill>
                <a:latin typeface="Arial"/>
                <a:cs typeface="Arial"/>
              </a:rPr>
              <a:t>For Discussion</a:t>
            </a:r>
          </a:p>
        </p:txBody>
      </p:sp>
    </p:spTree>
    <p:extLst>
      <p:ext uri="{BB962C8B-B14F-4D97-AF65-F5344CB8AC3E}">
        <p14:creationId xmlns:p14="http://schemas.microsoft.com/office/powerpoint/2010/main" val="32911061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822725779"/>
              </p:ext>
            </p:extLst>
          </p:nvPr>
        </p:nvGraphicFramePr>
        <p:xfrm>
          <a:off x="350838" y="1470025"/>
          <a:ext cx="8896349" cy="2459736"/>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5">
                  <a:txBody>
                    <a:body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Credit risk</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(concentration)</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Obligor Rating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number of individual obligor counterparties of lower credit quality (defined as internal Santander Risk Rating  &lt; 5.0) with exposure &gt; $100M</a:t>
                      </a:r>
                      <a:endParaRPr lang="en-US" sz="1050" dirty="0" smtClean="0">
                        <a:solidFill>
                          <a:srgbClr val="000000"/>
                        </a:solidFill>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Project Finance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Measures the maximum exposure with specialized lending portfolios relative to CET1 plus ACL</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Single Obligor (Corp. and IFIs)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dollar value of total exposure to any individual customer (or aggregated to guarantor) in Financial Institutions, Insurers, Global Corporate Banking, Middle Market, Auto or Specialty Lending</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Top 20 </a:t>
                      </a:r>
                      <a:r>
                        <a:rPr lang="en-US" sz="1050" b="0" i="0" u="none" strike="noStrike" dirty="0" smtClean="0">
                          <a:effectLst/>
                          <a:latin typeface="Arial" panose="020B0604020202020204" pitchFamily="34" charset="0"/>
                          <a:cs typeface="Arial" panose="020B0604020202020204" pitchFamily="34" charset="0"/>
                        </a:rPr>
                        <a:t>Financial Institutions Exposure</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sum of the value of total exposure to any individual customer (or aggregated to guarantor) of a Financial Institution (excludes mortgage clearing houses) relative to equity, defined as CET1 plus ACL</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Top 20 Corporates Exposure</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sum of the dollar value of total exposure to any individual customer (or aggregated to guarantor) in Global Corporate Banking, Middle Market, Auto or Specialty Lending</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3/6)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07654669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011207435"/>
              </p:ext>
            </p:extLst>
          </p:nvPr>
        </p:nvGraphicFramePr>
        <p:xfrm>
          <a:off x="350838" y="1470025"/>
          <a:ext cx="8896349" cy="3973068"/>
        </p:xfrm>
        <a:graphic>
          <a:graphicData uri="http://schemas.openxmlformats.org/drawingml/2006/table">
            <a:tbl>
              <a:tblPr firstRow="1" bandRow="1"/>
              <a:tblGrid>
                <a:gridCol w="1465449"/>
                <a:gridCol w="2982727"/>
                <a:gridCol w="4448173"/>
              </a:tblGrid>
              <a:tr h="8662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86708">
                <a:tc row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a:t>
                      </a:r>
                      <a:br>
                        <a:rPr lang="en-US" sz="1050" b="1" i="0" u="none" strike="noStrike" baseline="0" dirty="0" smtClean="0">
                          <a:solidFill>
                            <a:srgbClr val="000000"/>
                          </a:solidFill>
                          <a:effectLst/>
                          <a:latin typeface="Arial" panose="020B0604020202020204" pitchFamily="34" charset="0"/>
                          <a:cs typeface="Arial" panose="020B0604020202020204" pitchFamily="34" charset="0"/>
                        </a:rPr>
                      </a:br>
                      <a:r>
                        <a:rPr lang="en-US" sz="1050" b="1" i="0" u="none" strike="noStrike" baseline="0" dirty="0" smtClean="0">
                          <a:solidFill>
                            <a:srgbClr val="000000"/>
                          </a:solidFill>
                          <a:effectLst/>
                          <a:latin typeface="Arial" panose="020B0604020202020204" pitchFamily="34" charset="0"/>
                          <a:cs typeface="Arial" panose="020B0604020202020204" pitchFamily="34" charset="0"/>
                        </a:rPr>
                        <a:t>risk</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Asset Encumbrance (%)</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Assets encumbered by guarantees contributed in mid- and long-term financing operations in order to finance balance sheet commercial activity (covered bonds, securitizations and TLTRO) as a percentage of total assets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96268">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Liquidity Coverage Ratio </a:t>
                      </a:r>
                      <a:r>
                        <a:rPr lang="en-US" sz="1050" b="0" i="0" u="none" strike="noStrike" dirty="0" smtClean="0">
                          <a:effectLst/>
                          <a:latin typeface="Arial" panose="020B0604020202020204" pitchFamily="34" charset="0"/>
                          <a:cs typeface="Arial" panose="020B0604020202020204" pitchFamily="34" charset="0"/>
                        </a:rPr>
                        <a:t>(%, US</a:t>
                      </a:r>
                      <a:r>
                        <a:rPr lang="en-US" sz="1050" b="0" i="0" u="none" strike="noStrike" baseline="0" dirty="0" smtClean="0">
                          <a:effectLst/>
                          <a:latin typeface="Arial" panose="020B0604020202020204" pitchFamily="34" charset="0"/>
                          <a:cs typeface="Arial" panose="020B0604020202020204" pitchFamily="34" charset="0"/>
                        </a:rPr>
                        <a:t> Modified</a:t>
                      </a:r>
                      <a:r>
                        <a:rPr lang="en-US" sz="1050" b="0" i="0" u="none" strike="noStrike" dirty="0" smtClean="0">
                          <a:effectLst/>
                          <a:latin typeface="Arial" panose="020B0604020202020204" pitchFamily="34" charset="0"/>
                          <a:cs typeface="Arial" panose="020B0604020202020204" pitchFamily="34" charset="0"/>
                        </a:rPr>
                        <a:t>)</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A measurement of the resilience of a firm to a short term (30 days) liquidity crisis, on the basis of its High Quality Liquid Assets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96268">
                <a:tc vMerge="1">
                  <a:txBody>
                    <a:bodyPr/>
                    <a:lstStyle/>
                    <a:p>
                      <a:endParaRPr lang="en-GB"/>
                    </a:p>
                  </a:txBody>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Loan to Deposit</a:t>
                      </a:r>
                      <a:r>
                        <a:rPr lang="en-US" sz="1050" b="0" i="0" u="none" strike="noStrike" baseline="0" dirty="0" smtClean="0">
                          <a:effectLst/>
                          <a:latin typeface="Arial" panose="020B0604020202020204" pitchFamily="34" charset="0"/>
                          <a:cs typeface="Arial" panose="020B0604020202020204" pitchFamily="34" charset="0"/>
                        </a:rPr>
                        <a:t> 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kern="1200" dirty="0" smtClean="0">
                          <a:solidFill>
                            <a:srgbClr val="000000"/>
                          </a:solidFill>
                          <a:effectLst/>
                          <a:latin typeface="Arial" panose="020B0604020202020204" pitchFamily="34" charset="0"/>
                          <a:ea typeface="+mn-ea"/>
                          <a:cs typeface="Arial" panose="020B0604020202020204" pitchFamily="34" charset="0"/>
                        </a:rPr>
                        <a:t>Measures the level of loans funded by total deposits to ensure that a minimum amount of the loan portfolio is funded by the deposits of the Bank. Equal to Total Loans over Total Deposits</a:t>
                      </a:r>
                      <a:endParaRPr lang="en-US" sz="1050" b="0" i="0" u="none" strike="noStrike" kern="1200" dirty="0">
                        <a:solidFill>
                          <a:srgbClr val="000000"/>
                        </a:solidFill>
                        <a:effectLst/>
                        <a:latin typeface="Arial" panose="020B0604020202020204" pitchFamily="34" charset="0"/>
                        <a:ea typeface="+mn-ea"/>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9626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Stressed Survival Period (days)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amount of days remaining until SHUSA and its subsidiaries will have a cash shortfall under stressed conditions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8073">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Structural funding ratio (%)</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US" sz="1050" b="0" dirty="0" smtClean="0">
                          <a:latin typeface="Arial" panose="020B0604020202020204" pitchFamily="34" charset="0"/>
                          <a:cs typeface="Arial" panose="020B0604020202020204" pitchFamily="34" charset="0"/>
                        </a:rPr>
                        <a:t>The percentage of structural assets that are funded with medium and long term liabilities</a:t>
                      </a:r>
                      <a:endParaRPr lang="en-GB" sz="1050" b="0" dirty="0">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40652">
                <a:tc rowSpan="2">
                  <a:txBody>
                    <a:body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Interest</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rate risk metrics</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Net Interest Income (NII)</a:t>
                      </a:r>
                      <a:r>
                        <a:rPr lang="en-US" sz="1050" b="0" i="0" u="none" strike="noStrike" baseline="0" dirty="0" smtClean="0">
                          <a:effectLst/>
                          <a:latin typeface="Arial" panose="020B0604020202020204" pitchFamily="34" charset="0"/>
                          <a:cs typeface="Arial" panose="020B0604020202020204" pitchFamily="34" charset="0"/>
                        </a:rPr>
                        <a:t> Sensitivity (+/- 100bps)</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US" sz="1050" b="0" dirty="0" smtClean="0">
                          <a:latin typeface="Arial" panose="020B0604020202020204" pitchFamily="34" charset="0"/>
                          <a:cs typeface="Arial" panose="020B0604020202020204" pitchFamily="34" charset="0"/>
                        </a:rPr>
                        <a:t>A measurement of the directional sensitivity of earnings at risk (NII) due to the repricing interaction of the existing assets and liabilities over time resulting from a particular yield curve shift</a:t>
                      </a:r>
                      <a:endParaRPr lang="en-GB" sz="1050" b="0" dirty="0">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32764">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Market Value of</a:t>
                      </a:r>
                      <a:r>
                        <a:rPr lang="en-US" sz="1050" b="0" i="0" u="none" strike="noStrike" baseline="0" dirty="0" smtClean="0">
                          <a:effectLst/>
                          <a:latin typeface="Arial" panose="020B0604020202020204" pitchFamily="34" charset="0"/>
                          <a:cs typeface="Arial" panose="020B0604020202020204" pitchFamily="34" charset="0"/>
                        </a:rPr>
                        <a:t> Equity (MVE) Sensitivity</a:t>
                      </a:r>
                      <a:br>
                        <a:rPr lang="en-US" sz="1050" b="0" i="0" u="none" strike="noStrike" baseline="0" dirty="0" smtClean="0">
                          <a:effectLst/>
                          <a:latin typeface="Arial" panose="020B0604020202020204" pitchFamily="34" charset="0"/>
                          <a:cs typeface="Arial" panose="020B0604020202020204" pitchFamily="34" charset="0"/>
                        </a:rPr>
                      </a:br>
                      <a:r>
                        <a:rPr lang="en-US" sz="1050" b="0" i="0" u="none" strike="noStrike" baseline="0" dirty="0" smtClean="0">
                          <a:effectLst/>
                          <a:latin typeface="Arial" panose="020B0604020202020204" pitchFamily="34" charset="0"/>
                          <a:cs typeface="Arial" panose="020B0604020202020204" pitchFamily="34" charset="0"/>
                        </a:rPr>
                        <a:t>(+/- 100bps)</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US" sz="1050" b="0" dirty="0" smtClean="0">
                          <a:latin typeface="Arial" panose="020B0604020202020204" pitchFamily="34" charset="0"/>
                          <a:cs typeface="Arial" panose="020B0604020202020204" pitchFamily="34" charset="0"/>
                        </a:rPr>
                        <a:t>A measurement of the directional sensitivity of the market value of equity (MVE) due to the repricing interaction of the existing assets and liabilities over time resulting from a particular yield curve shift.</a:t>
                      </a:r>
                      <a:r>
                        <a:rPr lang="en-US" sz="1050" b="0" baseline="0" dirty="0" smtClean="0">
                          <a:latin typeface="Arial" panose="020B0604020202020204" pitchFamily="34" charset="0"/>
                          <a:cs typeface="Arial" panose="020B0604020202020204" pitchFamily="34" charset="0"/>
                        </a:rPr>
                        <a:t> MVE measures the difference between the current fair value of an asset and the current fair value of liabilities; it serves as a proxy to the market value of SHUSA’s balance sheet</a:t>
                      </a:r>
                      <a:endParaRPr lang="en-GB" sz="1050" b="0" dirty="0">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4/6)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48800442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766147670"/>
              </p:ext>
            </p:extLst>
          </p:nvPr>
        </p:nvGraphicFramePr>
        <p:xfrm>
          <a:off x="350838" y="1470026"/>
          <a:ext cx="8896349" cy="4636008"/>
        </p:xfrm>
        <a:graphic>
          <a:graphicData uri="http://schemas.openxmlformats.org/drawingml/2006/table">
            <a:tbl>
              <a:tblPr firstRow="1" bandRow="1"/>
              <a:tblGrid>
                <a:gridCol w="1465449"/>
                <a:gridCol w="2982727"/>
                <a:gridCol w="4448173"/>
              </a:tblGrid>
              <a:tr h="11054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50" b="1" i="0" u="none" strike="noStrike" dirty="0">
                        <a:solidFill>
                          <a:srgbClr val="FF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9797">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050" b="1" i="0" u="none" strike="noStrike" dirty="0" smtClean="0">
                          <a:solidFill>
                            <a:srgbClr val="000000"/>
                          </a:solidFill>
                          <a:effectLst/>
                          <a:latin typeface="Arial" panose="020B0604020202020204" pitchFamily="34" charset="0"/>
                          <a:cs typeface="Arial" panose="020B0604020202020204" pitchFamily="34" charset="0"/>
                        </a:rPr>
                        <a:t>Mark-to-market</a:t>
                      </a:r>
                      <a:r>
                        <a:rPr lang="en-US" sz="1050" b="1" i="0" u="none" strike="noStrike" baseline="0" dirty="0" smtClean="0">
                          <a:solidFill>
                            <a:srgbClr val="000000"/>
                          </a:solidFill>
                          <a:effectLst/>
                          <a:latin typeface="Arial" panose="020B0604020202020204" pitchFamily="34" charset="0"/>
                          <a:cs typeface="Arial" panose="020B0604020202020204" pitchFamily="34" charset="0"/>
                        </a:rPr>
                        <a:t> portfolio risk</a:t>
                      </a:r>
                      <a:endParaRPr lang="en-US" sz="1050" b="1" i="0" u="none" strike="noStrike" dirty="0" smtClean="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MTM Value at Risk (VaR)</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MTM VaR metric covers the market risk in all material trading portfolios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rowSpan="1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panose="020B0604020202020204" pitchFamily="34" charset="0"/>
                          <a:cs typeface="Arial" panose="020B0604020202020204" pitchFamily="34" charset="0"/>
                        </a:rPr>
                        <a:t>Operational risk</a:t>
                      </a: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Credit/Debit Card # Fraud </a:t>
                      </a:r>
                      <a:r>
                        <a:rPr lang="en-US" sz="1050" b="0" i="0" u="none" strike="noStrike" dirty="0" smtClean="0">
                          <a:effectLst/>
                          <a:latin typeface="Arial" panose="020B0604020202020204" pitchFamily="34" charset="0"/>
                          <a:cs typeface="Arial" panose="020B0604020202020204" pitchFamily="34" charset="0"/>
                        </a:rPr>
                        <a:t>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number of credit/ debit card fraud cases as a percent of the total number of active credit/ debit cards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Credit/Debit Card $ Fraud </a:t>
                      </a:r>
                      <a:r>
                        <a:rPr lang="en-US" sz="1050" b="0" i="0" u="none" strike="noStrike" dirty="0" smtClean="0">
                          <a:effectLst/>
                          <a:latin typeface="Arial" panose="020B0604020202020204" pitchFamily="34" charset="0"/>
                          <a:cs typeface="Arial" panose="020B0604020202020204" pitchFamily="34" charset="0"/>
                        </a:rPr>
                        <a:t>Ratio</a:t>
                      </a:r>
                      <a:endParaRPr lang="en-US" sz="1050" b="0" i="0" u="none" strike="noStrike" dirty="0">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total amount</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t>
                      </a:r>
                      <a:r>
                        <a:rPr lang="en-US" sz="1050" b="0" i="0" u="none" strike="noStrike" dirty="0" smtClean="0">
                          <a:solidFill>
                            <a:srgbClr val="000000"/>
                          </a:solidFill>
                          <a:effectLst/>
                          <a:latin typeface="Arial" panose="020B0604020202020204" pitchFamily="34" charset="0"/>
                          <a:cs typeface="Arial" panose="020B0604020202020204" pitchFamily="34" charset="0"/>
                        </a:rPr>
                        <a:t> of credit/ debit card fraud</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as a percent of the total amount ($) of credit/ debit card sales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79486">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Ethical Hacking Vulnerabilities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number of high-risk vulnerabilities detected in the tests conducted by the Ethical Hacking service that have not been corrected for more than three months</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79486">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panose="020B0604020202020204" pitchFamily="34" charset="0"/>
                          <a:cs typeface="Arial" panose="020B0604020202020204" pitchFamily="34" charset="0"/>
                        </a:rPr>
                        <a:t>Material Operational</a:t>
                      </a:r>
                      <a:r>
                        <a:rPr lang="en-US" sz="1050" b="0" i="0" u="none" strike="noStrike" baseline="0" dirty="0" smtClean="0">
                          <a:effectLst/>
                          <a:latin typeface="Arial" panose="020B0604020202020204" pitchFamily="34" charset="0"/>
                          <a:cs typeface="Arial" panose="020B0604020202020204" pitchFamily="34" charset="0"/>
                        </a:rPr>
                        <a:t> R</a:t>
                      </a:r>
                      <a:r>
                        <a:rPr lang="en-US" sz="1050" b="0" i="0" u="none" strike="noStrike" dirty="0" smtClean="0">
                          <a:effectLst/>
                          <a:latin typeface="Arial" panose="020B0604020202020204" pitchFamily="34" charset="0"/>
                          <a:cs typeface="Arial" panose="020B0604020202020204" pitchFamily="34" charset="0"/>
                        </a:rPr>
                        <a:t>isk </a:t>
                      </a:r>
                      <a:r>
                        <a:rPr lang="en-US" sz="1050" b="0" i="0" u="none" strike="noStrike" dirty="0">
                          <a:effectLst/>
                          <a:latin typeface="Arial" panose="020B0604020202020204" pitchFamily="34" charset="0"/>
                          <a:cs typeface="Arial" panose="020B0604020202020204" pitchFamily="34" charset="0"/>
                        </a:rPr>
                        <a:t>events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050" b="0" dirty="0" smtClean="0">
                          <a:solidFill>
                            <a:schemeClr val="tx1"/>
                          </a:solidFill>
                          <a:latin typeface="Arial" panose="020B0604020202020204" pitchFamily="34" charset="0"/>
                          <a:cs typeface="Arial" panose="020B0604020202020204" pitchFamily="34" charset="0"/>
                        </a:rPr>
                        <a:t>Aligned with new SHUSA material event impact thresholds; </a:t>
                      </a:r>
                      <a:r>
                        <a:rPr lang="en-GB" sz="1050" b="0" strike="noStrike" baseline="0" dirty="0" smtClean="0">
                          <a:solidFill>
                            <a:schemeClr val="tx1"/>
                          </a:solidFill>
                          <a:latin typeface="Arial" panose="020B0604020202020204" pitchFamily="34" charset="0"/>
                          <a:cs typeface="Arial" panose="020B0604020202020204" pitchFamily="34" charset="0"/>
                        </a:rPr>
                        <a:t>Includes non financially impacting material events (i.e. customer, regulatory, reputation)</a:t>
                      </a:r>
                      <a:endParaRPr lang="en-GB" sz="1050" b="0" strike="sngStrike" dirty="0" smtClean="0">
                        <a:solidFill>
                          <a:schemeClr val="tx1"/>
                        </a:solidFill>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Gross operational risk losses / gross margin</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Gross operational risk losses as a percentage of gross margin within the same period</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IT Relevant Incidents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number of infrastructure and software incidents classified as P1 and P2 in the month</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10540">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IT Systems Availability (%)</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availability of critical systems during the month</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20713">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Online Banking Fraud</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The number of fraud cases in Online Banking as</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a percentage of</a:t>
                      </a:r>
                      <a:r>
                        <a:rPr lang="en-US" sz="1050" b="0" i="0" u="none" strike="noStrike" dirty="0" smtClean="0">
                          <a:solidFill>
                            <a:srgbClr val="000000"/>
                          </a:solidFill>
                          <a:effectLst/>
                          <a:latin typeface="Arial" panose="020B0604020202020204" pitchFamily="34" charset="0"/>
                          <a:cs typeface="Arial" panose="020B0604020202020204" pitchFamily="34" charset="0"/>
                        </a:rPr>
                        <a:t> the total users of Online Banking</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79486">
                <a:tc vMerge="1">
                  <a:txBody>
                    <a:body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Relevant OR events R1 (number)</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Measures the concentration of significant events on a trailing 12 month basis; proportion of events exceeding extreme losses (as defined by SHUSA) to events exceeding significant</a:t>
                      </a:r>
                      <a:r>
                        <a:rPr lang="en-US" sz="1050" b="0" i="0" u="none" strike="noStrike" baseline="0" dirty="0" smtClean="0">
                          <a:solidFill>
                            <a:srgbClr val="000000"/>
                          </a:solidFill>
                          <a:effectLst/>
                          <a:latin typeface="Arial" panose="020B0604020202020204" pitchFamily="34" charset="0"/>
                          <a:cs typeface="Arial" panose="020B0604020202020204" pitchFamily="34" charset="0"/>
                        </a:rPr>
                        <a:t> losses (as defined by SHUSA)</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1054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Servers with Security Compliant Operating Systems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panose="020B0604020202020204" pitchFamily="34" charset="0"/>
                          <a:cs typeface="Arial" panose="020B0604020202020204" pitchFamily="34" charset="0"/>
                        </a:rPr>
                        <a:t>Number of operating systems that are compliant with the security policy</a:t>
                      </a:r>
                      <a:endParaRPr lang="en-US" sz="105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1741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endParaRPr lang="en-US" sz="1050" b="1" i="0" u="none" strike="noStrike" dirty="0">
                        <a:solidFill>
                          <a:srgbClr val="000000"/>
                        </a:solidFill>
                        <a:effectLst/>
                        <a:latin typeface="Arial" panose="020B0604020202020204" pitchFamily="34" charset="0"/>
                        <a:cs typeface="Arial" panose="020B0604020202020204" pitchFamily="34" charset="0"/>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panose="020B0604020202020204" pitchFamily="34" charset="0"/>
                          <a:cs typeface="Arial" panose="020B0604020202020204" pitchFamily="34" charset="0"/>
                        </a:rPr>
                        <a:t>Systems with Obsolete Operating Systems (%)</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Bef>
                          <a:spcPts val="200"/>
                        </a:spcBef>
                        <a:spcAft>
                          <a:spcPts val="200"/>
                        </a:spcAft>
                      </a:pPr>
                      <a:r>
                        <a:rPr lang="en-GB" sz="1050" b="0" dirty="0" smtClean="0">
                          <a:latin typeface="Arial" panose="020B0604020202020204" pitchFamily="34" charset="0"/>
                          <a:cs typeface="Arial" panose="020B0604020202020204" pitchFamily="34" charset="0"/>
                        </a:rPr>
                        <a:t>The </a:t>
                      </a:r>
                      <a:r>
                        <a:rPr lang="en-US" sz="1050" b="0" dirty="0" smtClean="0">
                          <a:latin typeface="Arial" panose="020B0604020202020204" pitchFamily="34" charset="0"/>
                          <a:cs typeface="Arial" panose="020B0604020202020204" pitchFamily="34" charset="0"/>
                        </a:rPr>
                        <a:t>percentage of servers currently working with obsolete operating systems</a:t>
                      </a:r>
                      <a:endParaRPr lang="en-GB" sz="1050" b="0" dirty="0">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5/6)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9868206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878413016"/>
              </p:ext>
            </p:extLst>
          </p:nvPr>
        </p:nvGraphicFramePr>
        <p:xfrm>
          <a:off x="350838" y="1470025"/>
          <a:ext cx="8896349" cy="2423160"/>
        </p:xfrm>
        <a:graphic>
          <a:graphicData uri="http://schemas.openxmlformats.org/drawingml/2006/table">
            <a:tbl>
              <a:tblPr firstRow="1" bandRow="1"/>
              <a:tblGrid>
                <a:gridCol w="1465449"/>
                <a:gridCol w="2982727"/>
                <a:gridCol w="4448173"/>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a:rPr>
                        <a:t>Risk type</a:t>
                      </a:r>
                      <a:endParaRPr lang="en-US" sz="1050" b="1" i="0" u="none" strike="noStrike" dirty="0">
                        <a:solidFill>
                          <a:srgbClr val="FF0000"/>
                        </a:solidFill>
                        <a:effectLst/>
                        <a:latin typeface="Arial"/>
                      </a:endParaRPr>
                    </a:p>
                  </a:txBody>
                  <a:tcPr marL="0"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a:rPr>
                        <a:t>Metric</a:t>
                      </a:r>
                      <a:endParaRPr lang="en-US" sz="1050" b="1" i="0" u="none" strike="noStrike" dirty="0">
                        <a:solidFill>
                          <a:srgbClr val="FF0000"/>
                        </a:solidFill>
                        <a:effectLst/>
                        <a:latin typeface="Arial"/>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FF0000"/>
                          </a:solidFill>
                          <a:effectLst/>
                          <a:latin typeface="Arial"/>
                        </a:rPr>
                        <a:t>Definition</a:t>
                      </a:r>
                      <a:endParaRPr lang="en-US" sz="1050" b="1" i="0" u="none" strike="noStrike" dirty="0">
                        <a:solidFill>
                          <a:srgbClr val="FF0000"/>
                        </a:solidFill>
                        <a:effectLst/>
                        <a:latin typeface="Arial"/>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200"/>
                        </a:spcBef>
                        <a:spcAft>
                          <a:spcPts val="200"/>
                        </a:spcAft>
                        <a:buClrTx/>
                        <a:buSzTx/>
                        <a:buFontTx/>
                        <a:buNone/>
                        <a:tabLst/>
                        <a:defRPr/>
                      </a:pPr>
                      <a:r>
                        <a:rPr lang="en-US" sz="1050" b="1" i="0" u="none" strike="noStrike" dirty="0" smtClean="0">
                          <a:solidFill>
                            <a:srgbClr val="000000"/>
                          </a:solidFill>
                          <a:effectLst/>
                          <a:latin typeface="Arial"/>
                        </a:rPr>
                        <a:t>Model risk</a:t>
                      </a: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05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50" b="0" i="0" u="none" strike="noStrike" dirty="0" smtClean="0">
                        <a:solidFill>
                          <a:srgbClr val="000000"/>
                        </a:solidFill>
                        <a:effectLst/>
                        <a:latin typeface="Arial" panose="020B0604020202020204" pitchFamily="34" charset="0"/>
                        <a:cs typeface="Arial" panose="020B0604020202020204" pitchFamily="34" charset="0"/>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a:rPr>
                        <a:t>The number of legacy Tier 1 models used in production without appropriate approvals</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row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1" i="0" u="none" strike="noStrike" dirty="0" smtClean="0">
                          <a:solidFill>
                            <a:srgbClr val="000000"/>
                          </a:solidFill>
                          <a:effectLst/>
                          <a:latin typeface="Arial"/>
                        </a:rPr>
                        <a:t>Compliance  and Reputational risk</a:t>
                      </a:r>
                      <a:endParaRPr lang="en-US" sz="1050" b="1" i="0" u="none" strike="noStrike" dirty="0">
                        <a:solidFill>
                          <a:srgbClr val="000000"/>
                        </a:solidFill>
                        <a:effectLst/>
                        <a:latin typeface="Arial"/>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smtClean="0">
                          <a:effectLst/>
                          <a:latin typeface="Arial"/>
                        </a:rPr>
                        <a:t>Federal Regulator Complaints (CFPB)</a:t>
                      </a:r>
                      <a:endParaRPr lang="en-US" sz="1050" b="0" i="0" u="none" strike="noStrike" dirty="0">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spcBef>
                          <a:spcPts val="200"/>
                        </a:spcBef>
                        <a:spcAft>
                          <a:spcPts val="200"/>
                        </a:spcAft>
                      </a:pPr>
                      <a:r>
                        <a:rPr lang="en-US" sz="1050" b="0" i="0" u="none" strike="noStrike" dirty="0" smtClean="0">
                          <a:solidFill>
                            <a:srgbClr val="000000"/>
                          </a:solidFill>
                          <a:effectLst/>
                          <a:latin typeface="Arial"/>
                        </a:rPr>
                        <a:t>For</a:t>
                      </a:r>
                      <a:r>
                        <a:rPr lang="en-US" sz="1050" b="0" i="0" u="none" strike="noStrike" baseline="0" dirty="0" smtClean="0">
                          <a:solidFill>
                            <a:srgbClr val="000000"/>
                          </a:solidFill>
                          <a:effectLst/>
                          <a:latin typeface="Arial"/>
                        </a:rPr>
                        <a:t> SBNA, t</a:t>
                      </a:r>
                      <a:r>
                        <a:rPr lang="en-US" sz="1050" b="0" i="0" u="none" strike="noStrike" dirty="0" smtClean="0">
                          <a:solidFill>
                            <a:srgbClr val="000000"/>
                          </a:solidFill>
                          <a:effectLst/>
                          <a:latin typeface="Arial"/>
                        </a:rPr>
                        <a:t>he</a:t>
                      </a:r>
                      <a:r>
                        <a:rPr lang="en-US" sz="1050" b="0" i="0" u="none" strike="noStrike" baseline="0" dirty="0" smtClean="0">
                          <a:solidFill>
                            <a:srgbClr val="000000"/>
                          </a:solidFill>
                          <a:effectLst/>
                          <a:latin typeface="Arial"/>
                        </a:rPr>
                        <a:t> CFPB provides consumers the ability to share their complaints with financial companies. CFPB provides access to all complaint data on its website. Consumer complaints include bank account, credit card, credit reporting, debt collection, money transfer, and mortgage complaints</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50" b="0" i="0" u="none" strike="noStrike" dirty="0">
                          <a:effectLst/>
                          <a:latin typeface="Arial"/>
                        </a:rPr>
                        <a:t>High Risk Customers as % of Total New Customers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a:rPr>
                        <a:t>The number of customers classified as “high</a:t>
                      </a:r>
                      <a:r>
                        <a:rPr lang="en-US" sz="1050" b="0" i="0" u="none" strike="noStrike" baseline="0" dirty="0" smtClean="0">
                          <a:solidFill>
                            <a:srgbClr val="000000"/>
                          </a:solidFill>
                          <a:effectLst/>
                          <a:latin typeface="Arial"/>
                        </a:rPr>
                        <a:t> risk” (based on internal policies) as a percentage of the total number of new customers</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spcBef>
                          <a:spcPts val="200"/>
                        </a:spcBef>
                        <a:spcAft>
                          <a:spcPts val="200"/>
                        </a:spcAft>
                      </a:pPr>
                      <a:endParaRPr lang="en-US" sz="1050" b="1" i="0" u="none" strike="noStrike" dirty="0">
                        <a:solidFill>
                          <a:srgbClr val="000000"/>
                        </a:solidFill>
                        <a:effectLst/>
                        <a:latin typeface="Arial"/>
                      </a:endParaRPr>
                    </a:p>
                  </a:txBody>
                  <a:tcPr marL="0"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(OCC Enforcement Actions)</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spcBef>
                          <a:spcPts val="200"/>
                        </a:spcBef>
                        <a:spcAft>
                          <a:spcPts val="200"/>
                        </a:spcAft>
                      </a:pPr>
                      <a:r>
                        <a:rPr lang="en-US" sz="1050" b="0" i="0" u="none" strike="noStrike" dirty="0" smtClean="0">
                          <a:solidFill>
                            <a:srgbClr val="000000"/>
                          </a:solidFill>
                          <a:effectLst/>
                          <a:latin typeface="Arial"/>
                        </a:rPr>
                        <a:t>The total number of open MRIAs issued by the Federal Reserve to all Santander entities operating in the US and over which the FRB has jurisdiction or other equivalent regulatory matters requiring</a:t>
                      </a:r>
                      <a:r>
                        <a:rPr lang="en-US" sz="1050" b="0" i="0" u="none" strike="noStrike" baseline="0" dirty="0" smtClean="0">
                          <a:solidFill>
                            <a:srgbClr val="000000"/>
                          </a:solidFill>
                          <a:effectLst/>
                          <a:latin typeface="Arial"/>
                        </a:rPr>
                        <a:t> immediate attention. For SBNA, this will be largely OCC Enforcement Actions.</a:t>
                      </a:r>
                      <a:endParaRPr lang="en-US" sz="105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r>
              <a:rPr lang="en-GB" dirty="0"/>
              <a:t>Metrics Glossary (</a:t>
            </a:r>
            <a:r>
              <a:rPr lang="en-GB" dirty="0" smtClean="0"/>
              <a:t>6/6)</a:t>
            </a:r>
            <a:endParaRPr lang="en-GB" dirty="0"/>
          </a:p>
        </p:txBody>
      </p:sp>
      <p:grpSp>
        <p:nvGrpSpPr>
          <p:cNvPr id="4" name="Group 3"/>
          <p:cNvGrpSpPr/>
          <p:nvPr/>
        </p:nvGrpSpPr>
        <p:grpSpPr>
          <a:xfrm>
            <a:off x="348437" y="103538"/>
            <a:ext cx="1404090" cy="273404"/>
            <a:chOff x="7410808" y="103538"/>
            <a:chExt cx="1404090" cy="273404"/>
          </a:xfrm>
        </p:grpSpPr>
        <p:sp>
          <p:nvSpPr>
            <p:cNvPr id="5" name="AutoShape 152"/>
            <p:cNvSpPr>
              <a:spLocks noChangeArrowheads="1"/>
            </p:cNvSpPr>
            <p:nvPr/>
          </p:nvSpPr>
          <p:spPr bwMode="gray">
            <a:xfrm>
              <a:off x="775691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B</a:t>
              </a:r>
            </a:p>
          </p:txBody>
        </p:sp>
        <p:sp>
          <p:nvSpPr>
            <p:cNvPr id="6" name="AutoShape 155"/>
            <p:cNvSpPr>
              <a:spLocks noChangeArrowheads="1"/>
            </p:cNvSpPr>
            <p:nvPr/>
          </p:nvSpPr>
          <p:spPr bwMode="gray">
            <a:xfrm>
              <a:off x="8449138" y="103538"/>
              <a:ext cx="365760" cy="273404"/>
            </a:xfrm>
            <a:prstGeom prst="chevron">
              <a:avLst>
                <a:gd name="adj" fmla="val 20574"/>
              </a:avLst>
            </a:prstGeom>
            <a:solidFill>
              <a:srgbClr val="FCE0E2"/>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D</a:t>
              </a:r>
            </a:p>
          </p:txBody>
        </p:sp>
        <p:sp>
          <p:nvSpPr>
            <p:cNvPr id="7" name="AutoShape 156"/>
            <p:cNvSpPr>
              <a:spLocks noChangeArrowheads="1"/>
            </p:cNvSpPr>
            <p:nvPr/>
          </p:nvSpPr>
          <p:spPr bwMode="gray">
            <a:xfrm>
              <a:off x="8103028" y="103538"/>
              <a:ext cx="365760" cy="273404"/>
            </a:xfrm>
            <a:prstGeom prst="chevron">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C</a:t>
              </a:r>
            </a:p>
          </p:txBody>
        </p:sp>
        <p:sp>
          <p:nvSpPr>
            <p:cNvPr id="8" name="AutoShape 157"/>
            <p:cNvSpPr>
              <a:spLocks noChangeArrowheads="1"/>
            </p:cNvSpPr>
            <p:nvPr/>
          </p:nvSpPr>
          <p:spPr bwMode="gray">
            <a:xfrm>
              <a:off x="7410808" y="103538"/>
              <a:ext cx="365760" cy="273404"/>
            </a:xfrm>
            <a:prstGeom prst="homePlate">
              <a:avLst>
                <a:gd name="adj" fmla="val 20574"/>
              </a:avLst>
            </a:prstGeom>
            <a:solidFill>
              <a:schemeClr val="bg1"/>
            </a:solidFill>
            <a:ln w="9525" algn="ctr">
              <a:solidFill>
                <a:schemeClr val="bg1">
                  <a:lumMod val="50000"/>
                </a:schemeClr>
              </a:solidFill>
              <a:miter lim="800000"/>
              <a:headEnd/>
              <a:tailEnd/>
            </a:ln>
            <a:effectLst/>
            <a:extLst/>
          </p:spPr>
          <p:txBody>
            <a:bodyPr lIns="0" tIns="0" rIns="0" bIns="0" anchor="ctr" anchorCtr="1"/>
            <a:lstStyle/>
            <a:p>
              <a:pPr eaLnBrk="0" hangingPunct="0">
                <a:lnSpc>
                  <a:spcPct val="100000"/>
                </a:lnSpc>
              </a:pPr>
              <a:r>
                <a:rPr lang="en-GB" altLang="zh-CN" sz="1400" b="1" dirty="0">
                  <a:solidFill>
                    <a:prstClr val="white">
                      <a:lumMod val="50000"/>
                    </a:prstClr>
                  </a:solidFill>
                  <a:latin typeface="Arial" panose="020B0604020202020204" pitchFamily="34" charset="0"/>
                  <a:cs typeface="Arial" panose="020B0604020202020204" pitchFamily="34" charset="0"/>
                </a:rPr>
                <a:t>A</a:t>
              </a:r>
            </a:p>
          </p:txBody>
        </p:sp>
      </p:grpSp>
    </p:spTree>
    <p:extLst>
      <p:ext uri="{BB962C8B-B14F-4D97-AF65-F5344CB8AC3E}">
        <p14:creationId xmlns:p14="http://schemas.microsoft.com/office/powerpoint/2010/main" val="156259618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55944" y="2963685"/>
            <a:ext cx="8550815" cy="3462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hangingPunct="0">
              <a:lnSpc>
                <a:spcPts val="2700"/>
              </a:lnSpc>
              <a:spcAft>
                <a:spcPts val="600"/>
              </a:spcAft>
            </a:pPr>
            <a:r>
              <a:rPr lang="en-US" sz="2400" b="1" dirty="0">
                <a:solidFill>
                  <a:srgbClr val="FF0000"/>
                </a:solidFill>
                <a:latin typeface="Arial"/>
                <a:ea typeface="MS PGothic" pitchFamily="34" charset="-128"/>
                <a:cs typeface="Arial"/>
              </a:rPr>
              <a:t>SC </a:t>
            </a:r>
            <a:r>
              <a:rPr lang="en-US" sz="2400" b="1" dirty="0" smtClean="0">
                <a:solidFill>
                  <a:srgbClr val="FF0000"/>
                </a:solidFill>
                <a:latin typeface="Arial"/>
                <a:ea typeface="MS PGothic" pitchFamily="34" charset="-128"/>
                <a:cs typeface="Arial"/>
              </a:rPr>
              <a:t>Risk Committee</a:t>
            </a:r>
            <a:endParaRPr lang="en-US" sz="2400" b="1" dirty="0">
              <a:solidFill>
                <a:srgbClr val="FF0000"/>
              </a:solidFill>
              <a:latin typeface="Arial"/>
              <a:ea typeface="MS PGothic" pitchFamily="34" charset="-128"/>
              <a:cs typeface="Arial"/>
            </a:endParaRPr>
          </a:p>
        </p:txBody>
      </p:sp>
      <p:sp>
        <p:nvSpPr>
          <p:cNvPr id="8" name="Rectangle 7"/>
          <p:cNvSpPr>
            <a:spLocks noChangeArrowheads="1"/>
          </p:cNvSpPr>
          <p:nvPr/>
        </p:nvSpPr>
        <p:spPr bwMode="auto">
          <a:xfrm>
            <a:off x="355944" y="3313765"/>
            <a:ext cx="8550815"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hangingPunct="0">
              <a:lnSpc>
                <a:spcPts val="2700"/>
              </a:lnSpc>
              <a:spcAft>
                <a:spcPts val="600"/>
              </a:spcAft>
            </a:pPr>
            <a:r>
              <a:rPr lang="en-US" sz="2000" b="1" dirty="0">
                <a:solidFill>
                  <a:prstClr val="black"/>
                </a:solidFill>
                <a:latin typeface="Arial" panose="020B0604020202020204" pitchFamily="34" charset="0"/>
                <a:ea typeface="MS PGothic" pitchFamily="34" charset="-128"/>
                <a:cs typeface="Arial" panose="020B0604020202020204" pitchFamily="34" charset="0"/>
              </a:rPr>
              <a:t>Risk Appetite </a:t>
            </a:r>
            <a:r>
              <a:rPr lang="en-US" sz="2000" b="1" dirty="0" smtClean="0">
                <a:solidFill>
                  <a:prstClr val="black"/>
                </a:solidFill>
                <a:latin typeface="Arial" panose="020B0604020202020204" pitchFamily="34" charset="0"/>
                <a:ea typeface="MS PGothic" pitchFamily="34" charset="-128"/>
                <a:cs typeface="Arial" panose="020B0604020202020204" pitchFamily="34" charset="0"/>
              </a:rPr>
              <a:t>Statement Proposal</a:t>
            </a:r>
            <a:endParaRPr lang="en-US" sz="2000" b="1" dirty="0">
              <a:solidFill>
                <a:prstClr val="black"/>
              </a:solidFill>
              <a:latin typeface="Arial" panose="020B0604020202020204" pitchFamily="34" charset="0"/>
              <a:ea typeface="MS PGothic" pitchFamily="34" charset="-128"/>
              <a:cs typeface="Arial" panose="020B0604020202020204" pitchFamily="34" charset="0"/>
            </a:endParaRPr>
          </a:p>
          <a:p>
            <a:pPr algn="l" eaLnBrk="0" hangingPunct="0">
              <a:lnSpc>
                <a:spcPts val="2700"/>
              </a:lnSpc>
              <a:spcAft>
                <a:spcPts val="600"/>
              </a:spcAft>
            </a:pPr>
            <a:r>
              <a:rPr lang="en-US" sz="2000" dirty="0" smtClean="0">
                <a:solidFill>
                  <a:prstClr val="black"/>
                </a:solidFill>
                <a:latin typeface="Calibri" panose="020F0502020204030204"/>
                <a:ea typeface="MS PGothic" pitchFamily="34" charset="-128"/>
                <a:cs typeface="Arial"/>
              </a:rPr>
              <a:t>June 17, 2016</a:t>
            </a:r>
            <a:endParaRPr lang="en-US" sz="2000" dirty="0">
              <a:solidFill>
                <a:prstClr val="black"/>
              </a:solidFill>
              <a:latin typeface="Calibri" panose="020F0502020204030204"/>
              <a:ea typeface="MS PGothic" pitchFamily="34" charset="-128"/>
              <a:cs typeface="Arial"/>
            </a:endParaRPr>
          </a:p>
        </p:txBody>
      </p:sp>
      <p:sp>
        <p:nvSpPr>
          <p:cNvPr id="4" name="5 CuadroTexto"/>
          <p:cNvSpPr txBox="1"/>
          <p:nvPr/>
        </p:nvSpPr>
        <p:spPr>
          <a:xfrm>
            <a:off x="3451568" y="174082"/>
            <a:ext cx="5887979" cy="307777"/>
          </a:xfrm>
          <a:prstGeom prst="rect">
            <a:avLst/>
          </a:prstGeom>
          <a:noFill/>
        </p:spPr>
        <p:txBody>
          <a:bodyPr wrap="square">
            <a:spAutoFit/>
          </a:bodyPr>
          <a:lstStyle/>
          <a:p>
            <a:pPr algn="r" fontAlgn="auto">
              <a:lnSpc>
                <a:spcPct val="100000"/>
              </a:lnSpc>
              <a:spcBef>
                <a:spcPts val="0"/>
              </a:spcBef>
              <a:spcAft>
                <a:spcPts val="0"/>
              </a:spcAft>
              <a:defRPr/>
            </a:pPr>
            <a:r>
              <a:rPr lang="en-US" sz="1400" b="1" dirty="0" smtClean="0">
                <a:solidFill>
                  <a:srgbClr val="000000"/>
                </a:solidFill>
                <a:latin typeface="Arial"/>
                <a:cs typeface="Arial"/>
              </a:rPr>
              <a:t>For Approval</a:t>
            </a:r>
          </a:p>
        </p:txBody>
      </p:sp>
      <p:sp>
        <p:nvSpPr>
          <p:cNvPr id="5" name="Rectangle 4"/>
          <p:cNvSpPr>
            <a:spLocks noChangeArrowheads="1"/>
          </p:cNvSpPr>
          <p:nvPr/>
        </p:nvSpPr>
        <p:spPr bwMode="auto">
          <a:xfrm>
            <a:off x="348442" y="4349177"/>
            <a:ext cx="8550815" cy="332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p>
            <a:pPr algn="l" eaLnBrk="0" fontAlgn="auto" hangingPunct="0">
              <a:lnSpc>
                <a:spcPct val="120000"/>
              </a:lnSpc>
              <a:spcAft>
                <a:spcPts val="0"/>
              </a:spcAft>
            </a:pPr>
            <a:r>
              <a:rPr lang="en-US" sz="1800" dirty="0">
                <a:solidFill>
                  <a:prstClr val="white">
                    <a:lumMod val="50000"/>
                  </a:prstClr>
                </a:solidFill>
                <a:latin typeface="Arial"/>
                <a:ea typeface="MS PGothic" pitchFamily="34" charset="-128"/>
                <a:cs typeface="Arial"/>
              </a:rPr>
              <a:t>Presenter: </a:t>
            </a:r>
            <a:r>
              <a:rPr lang="en-US" sz="1800" dirty="0" smtClean="0">
                <a:solidFill>
                  <a:prstClr val="white">
                    <a:lumMod val="50000"/>
                  </a:prstClr>
                </a:solidFill>
                <a:latin typeface="Arial"/>
                <a:ea typeface="MS PGothic" pitchFamily="34" charset="-128"/>
                <a:cs typeface="Arial"/>
              </a:rPr>
              <a:t>Tali Ploetz, SVP, ERM</a:t>
            </a:r>
            <a:endParaRPr lang="en-US" sz="1200" i="1" dirty="0">
              <a:solidFill>
                <a:prstClr val="white">
                  <a:lumMod val="50000"/>
                </a:prstClr>
              </a:solidFill>
              <a:latin typeface="Arial"/>
              <a:ea typeface="MS PGothic" pitchFamily="34" charset="-128"/>
              <a:cs typeface="Arial"/>
            </a:endParaRPr>
          </a:p>
        </p:txBody>
      </p:sp>
    </p:spTree>
    <p:extLst>
      <p:ext uri="{BB962C8B-B14F-4D97-AF65-F5344CB8AC3E}">
        <p14:creationId xmlns:p14="http://schemas.microsoft.com/office/powerpoint/2010/main" val="36200702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257695" y="880874"/>
            <a:ext cx="8383276" cy="579539"/>
            <a:chOff x="606230" y="1073366"/>
            <a:chExt cx="7982752" cy="640080"/>
          </a:xfrm>
        </p:grpSpPr>
        <p:sp>
          <p:nvSpPr>
            <p:cNvPr id="48"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49" name="21 Grupo"/>
            <p:cNvGrpSpPr/>
            <p:nvPr/>
          </p:nvGrpSpPr>
          <p:grpSpPr>
            <a:xfrm>
              <a:off x="606230" y="1073366"/>
              <a:ext cx="640080" cy="640080"/>
              <a:chOff x="1554076" y="1086644"/>
              <a:chExt cx="792088" cy="792088"/>
            </a:xfrm>
            <a:solidFill>
              <a:srgbClr val="C00000"/>
            </a:solidFill>
          </p:grpSpPr>
          <p:sp>
            <p:nvSpPr>
              <p:cNvPr id="51"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52" name="20 CuadroTexto"/>
              <p:cNvSpPr txBox="1"/>
              <p:nvPr/>
            </p:nvSpPr>
            <p:spPr>
              <a:xfrm>
                <a:off x="1731566" y="1260178"/>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smtClean="0">
                    <a:solidFill>
                      <a:srgbClr val="FFFFFF"/>
                    </a:solidFill>
                    <a:latin typeface="Arial" panose="020B0604020202020204" pitchFamily="34" charset="0"/>
                    <a:ea typeface="ＭＳ Ｐゴシック" pitchFamily="1" charset="-128"/>
                    <a:cs typeface="Arial" panose="020B0604020202020204" pitchFamily="34" charset="0"/>
                  </a:rPr>
                  <a:t>1</a:t>
                </a:r>
                <a:endParaRPr lang="en-US" sz="14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50" name="22 CuadroTexto"/>
            <p:cNvSpPr txBox="1">
              <a:spLocks/>
            </p:cNvSpPr>
            <p:nvPr/>
          </p:nvSpPr>
          <p:spPr>
            <a:xfrm>
              <a:off x="1371478" y="109743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2016 RAS Metric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Breakdown</a:t>
              </a: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53" name="Rectangle 18"/>
          <p:cNvSpPr>
            <a:spLocks noChangeArrowheads="1"/>
          </p:cNvSpPr>
          <p:nvPr/>
        </p:nvSpPr>
        <p:spPr bwMode="auto">
          <a:xfrm>
            <a:off x="303681" y="275490"/>
            <a:ext cx="9299111"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p>
            <a:pPr algn="l" fontAlgn="auto">
              <a:lnSpc>
                <a:spcPct val="100000"/>
              </a:lnSpc>
              <a:spcBef>
                <a:spcPts val="0"/>
              </a:spcBef>
              <a:spcAft>
                <a:spcPts val="0"/>
              </a:spcAft>
            </a:pPr>
            <a:r>
              <a:rPr lang="en-US" sz="2400" b="1" dirty="0" smtClean="0">
                <a:solidFill>
                  <a:srgbClr val="000000"/>
                </a:solidFill>
                <a:latin typeface="Arial" panose="020B0604020202020204" pitchFamily="34" charset="0"/>
                <a:ea typeface="ＭＳ Ｐゴシック" pitchFamily="1" charset="-128"/>
                <a:cs typeface="Arial" panose="020B0604020202020204" pitchFamily="34" charset="0"/>
              </a:rPr>
              <a:t>Agenda</a:t>
            </a:r>
            <a:endParaRPr lang="en-US" sz="2400" b="1" dirty="0">
              <a:solidFill>
                <a:srgbClr val="000000"/>
              </a:solidFill>
              <a:latin typeface="Arial" panose="020B0604020202020204" pitchFamily="34" charset="0"/>
              <a:ea typeface="ＭＳ Ｐゴシック" pitchFamily="1" charset="-128"/>
              <a:cs typeface="Arial" panose="020B0604020202020204" pitchFamily="34" charset="0"/>
            </a:endParaRPr>
          </a:p>
          <a:p>
            <a:pPr algn="l" fontAlgn="auto">
              <a:lnSpc>
                <a:spcPct val="100000"/>
              </a:lnSpc>
              <a:spcBef>
                <a:spcPts val="0"/>
              </a:spcBef>
              <a:spcAft>
                <a:spcPts val="0"/>
              </a:spcAft>
            </a:pPr>
            <a:endParaRPr lang="en-US" sz="2400" b="1" dirty="0">
              <a:solidFill>
                <a:srgbClr val="000000"/>
              </a:solidFill>
              <a:latin typeface="Arial" panose="020B0604020202020204" pitchFamily="34" charset="0"/>
              <a:ea typeface="ＭＳ Ｐゴシック" pitchFamily="1" charset="-128"/>
              <a:cs typeface="Arial" panose="020B0604020202020204" pitchFamily="34" charset="0"/>
            </a:endParaRPr>
          </a:p>
        </p:txBody>
      </p:sp>
      <p:grpSp>
        <p:nvGrpSpPr>
          <p:cNvPr id="9" name="Group 8"/>
          <p:cNvGrpSpPr/>
          <p:nvPr/>
        </p:nvGrpSpPr>
        <p:grpSpPr>
          <a:xfrm>
            <a:off x="257695" y="1640988"/>
            <a:ext cx="8383276" cy="579539"/>
            <a:chOff x="606230" y="1073366"/>
            <a:chExt cx="7982752" cy="640080"/>
          </a:xfrm>
        </p:grpSpPr>
        <p:sp>
          <p:nvSpPr>
            <p:cNvPr id="10"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11" name="21 Grupo"/>
            <p:cNvGrpSpPr/>
            <p:nvPr/>
          </p:nvGrpSpPr>
          <p:grpSpPr>
            <a:xfrm>
              <a:off x="606230" y="1073366"/>
              <a:ext cx="640080" cy="640080"/>
              <a:chOff x="1554076" y="1086644"/>
              <a:chExt cx="792088" cy="792088"/>
            </a:xfrm>
            <a:solidFill>
              <a:srgbClr val="C00000"/>
            </a:solidFill>
          </p:grpSpPr>
          <p:sp>
            <p:nvSpPr>
              <p:cNvPr id="13"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14" name="20 CuadroTexto"/>
              <p:cNvSpPr txBox="1"/>
              <p:nvPr/>
            </p:nvSpPr>
            <p:spPr>
              <a:xfrm>
                <a:off x="1731566" y="1238354"/>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smtClean="0">
                    <a:solidFill>
                      <a:srgbClr val="FFFFFF"/>
                    </a:solidFill>
                    <a:latin typeface="Arial" panose="020B0604020202020204" pitchFamily="34" charset="0"/>
                    <a:ea typeface="ＭＳ Ｐゴシック" pitchFamily="1" charset="-128"/>
                    <a:cs typeface="Arial" panose="020B0604020202020204" pitchFamily="34" charset="0"/>
                  </a:rPr>
                  <a:t>2</a:t>
                </a:r>
                <a:endParaRPr lang="en-US" sz="14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12" name="22 CuadroTexto"/>
            <p:cNvSpPr txBox="1">
              <a:spLocks/>
            </p:cNvSpPr>
            <p:nvPr/>
          </p:nvSpPr>
          <p:spPr>
            <a:xfrm>
              <a:off x="1371478" y="111015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GB" sz="1400" b="1" dirty="0">
                  <a:solidFill>
                    <a:prstClr val="white"/>
                  </a:solidFill>
                  <a:latin typeface="Arial" panose="020B0604020202020204" pitchFamily="34" charset="0"/>
                  <a:cs typeface="Arial" panose="020B0604020202020204" pitchFamily="34" charset="0"/>
                </a:rPr>
                <a:t>2016 Proposed RAS Changes: </a:t>
              </a:r>
              <a:r>
                <a:rPr lang="en-GB" sz="1400" b="1" dirty="0" smtClean="0">
                  <a:solidFill>
                    <a:prstClr val="white"/>
                  </a:solidFill>
                  <a:latin typeface="Arial" panose="020B0604020202020204" pitchFamily="34" charset="0"/>
                  <a:cs typeface="Arial" panose="020B0604020202020204" pitchFamily="34" charset="0"/>
                </a:rPr>
                <a:t>Summary				</a:t>
              </a:r>
              <a:endParaRPr lang="en-GB" sz="1400" b="1" dirty="0">
                <a:solidFill>
                  <a:prstClr val="white"/>
                </a:solidFill>
                <a:latin typeface="Arial" panose="020B0604020202020204" pitchFamily="34" charset="0"/>
                <a:cs typeface="Arial" panose="020B0604020202020204" pitchFamily="34" charset="0"/>
              </a:endParaRPr>
            </a:p>
          </p:txBody>
        </p:sp>
      </p:grpSp>
      <p:grpSp>
        <p:nvGrpSpPr>
          <p:cNvPr id="27" name="Group 26"/>
          <p:cNvGrpSpPr/>
          <p:nvPr/>
        </p:nvGrpSpPr>
        <p:grpSpPr>
          <a:xfrm>
            <a:off x="257695" y="2401110"/>
            <a:ext cx="8383276" cy="579539"/>
            <a:chOff x="606230" y="1073366"/>
            <a:chExt cx="7982752" cy="640080"/>
          </a:xfrm>
        </p:grpSpPr>
        <p:sp>
          <p:nvSpPr>
            <p:cNvPr id="28"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29" name="21 Grupo"/>
            <p:cNvGrpSpPr/>
            <p:nvPr/>
          </p:nvGrpSpPr>
          <p:grpSpPr>
            <a:xfrm>
              <a:off x="606230" y="1073366"/>
              <a:ext cx="640080" cy="640080"/>
              <a:chOff x="1554076" y="1086644"/>
              <a:chExt cx="792088" cy="792088"/>
            </a:xfrm>
            <a:solidFill>
              <a:srgbClr val="C00000"/>
            </a:solidFill>
          </p:grpSpPr>
          <p:sp>
            <p:nvSpPr>
              <p:cNvPr id="31"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32" name="20 CuadroTexto"/>
              <p:cNvSpPr txBox="1"/>
              <p:nvPr/>
            </p:nvSpPr>
            <p:spPr>
              <a:xfrm>
                <a:off x="1731566" y="1238354"/>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a:solidFill>
                      <a:srgbClr val="FFFFFF"/>
                    </a:solidFill>
                    <a:latin typeface="Arial" panose="020B0604020202020204" pitchFamily="34" charset="0"/>
                    <a:ea typeface="ＭＳ Ｐゴシック" pitchFamily="1" charset="-128"/>
                    <a:cs typeface="Arial" panose="020B0604020202020204" pitchFamily="34" charset="0"/>
                  </a:rPr>
                  <a:t>3</a:t>
                </a:r>
              </a:p>
            </p:txBody>
          </p:sp>
        </p:grpSp>
        <p:sp>
          <p:nvSpPr>
            <p:cNvPr id="30"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Part 1: Proposed Metric Additions and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Removals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a:p>
              <a:pPr algn="l" fontAlgn="auto">
                <a:lnSpc>
                  <a:spcPct val="100000"/>
                </a:lnSpc>
                <a:spcBef>
                  <a:spcPts val="0"/>
                </a:spcBef>
                <a:spcAft>
                  <a:spcPts val="0"/>
                </a:spcAft>
              </a:pP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33" name="Group 32"/>
          <p:cNvGrpSpPr/>
          <p:nvPr/>
        </p:nvGrpSpPr>
        <p:grpSpPr>
          <a:xfrm>
            <a:off x="257695" y="3161215"/>
            <a:ext cx="8383276" cy="579539"/>
            <a:chOff x="606230" y="1073366"/>
            <a:chExt cx="7982752" cy="640080"/>
          </a:xfrm>
        </p:grpSpPr>
        <p:sp>
          <p:nvSpPr>
            <p:cNvPr id="34"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35" name="21 Grupo"/>
            <p:cNvGrpSpPr/>
            <p:nvPr/>
          </p:nvGrpSpPr>
          <p:grpSpPr>
            <a:xfrm>
              <a:off x="606230" y="1073366"/>
              <a:ext cx="640080" cy="640080"/>
              <a:chOff x="1554076" y="1086644"/>
              <a:chExt cx="792088" cy="792088"/>
            </a:xfrm>
            <a:solidFill>
              <a:srgbClr val="C00000"/>
            </a:solidFill>
          </p:grpSpPr>
          <p:sp>
            <p:nvSpPr>
              <p:cNvPr id="37"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38" name="20 CuadroTexto"/>
              <p:cNvSpPr txBox="1"/>
              <p:nvPr/>
            </p:nvSpPr>
            <p:spPr>
              <a:xfrm>
                <a:off x="1731566" y="1238354"/>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smtClean="0">
                    <a:solidFill>
                      <a:srgbClr val="FFFFFF"/>
                    </a:solidFill>
                    <a:latin typeface="Arial" panose="020B0604020202020204" pitchFamily="34" charset="0"/>
                    <a:ea typeface="ＭＳ Ｐゴシック" pitchFamily="1" charset="-128"/>
                    <a:cs typeface="Arial" panose="020B0604020202020204" pitchFamily="34" charset="0"/>
                  </a:rPr>
                  <a:t>4</a:t>
                </a:r>
                <a:endParaRPr lang="en-US" sz="14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36" name="22 CuadroTexto"/>
            <p:cNvSpPr txBox="1">
              <a:spLocks/>
            </p:cNvSpPr>
            <p:nvPr/>
          </p:nvSpPr>
          <p:spPr>
            <a:xfrm>
              <a:off x="1371478" y="111015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Part 2: Current CCAR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metrics - Proposed </a:t>
              </a: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Limit and calculation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changes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39" name="Group 38"/>
          <p:cNvGrpSpPr/>
          <p:nvPr/>
        </p:nvGrpSpPr>
        <p:grpSpPr>
          <a:xfrm>
            <a:off x="257695" y="3921327"/>
            <a:ext cx="8383276" cy="579540"/>
            <a:chOff x="606230" y="1073366"/>
            <a:chExt cx="7982752" cy="640081"/>
          </a:xfrm>
        </p:grpSpPr>
        <p:sp>
          <p:nvSpPr>
            <p:cNvPr id="40"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41" name="21 Grupo"/>
            <p:cNvGrpSpPr/>
            <p:nvPr/>
          </p:nvGrpSpPr>
          <p:grpSpPr>
            <a:xfrm>
              <a:off x="606230" y="1073366"/>
              <a:ext cx="640080" cy="640081"/>
              <a:chOff x="1554076" y="1086644"/>
              <a:chExt cx="792088" cy="792089"/>
            </a:xfrm>
            <a:solidFill>
              <a:srgbClr val="C00000"/>
            </a:solidFill>
          </p:grpSpPr>
          <p:sp>
            <p:nvSpPr>
              <p:cNvPr id="43" name="19 Elipse"/>
              <p:cNvSpPr/>
              <p:nvPr/>
            </p:nvSpPr>
            <p:spPr>
              <a:xfrm>
                <a:off x="1554076" y="1086644"/>
                <a:ext cx="792088" cy="792089"/>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44" name="20 CuadroTexto"/>
              <p:cNvSpPr txBox="1"/>
              <p:nvPr/>
            </p:nvSpPr>
            <p:spPr>
              <a:xfrm>
                <a:off x="1731566" y="1238354"/>
                <a:ext cx="437107" cy="435090"/>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smtClean="0">
                    <a:solidFill>
                      <a:srgbClr val="FFFFFF"/>
                    </a:solidFill>
                    <a:latin typeface="Arial" panose="020B0604020202020204" pitchFamily="34" charset="0"/>
                    <a:ea typeface="ＭＳ Ｐゴシック" pitchFamily="1" charset="-128"/>
                    <a:cs typeface="Arial" panose="020B0604020202020204" pitchFamily="34" charset="0"/>
                  </a:rPr>
                  <a:t>5</a:t>
                </a:r>
                <a:endParaRPr lang="en-US" sz="14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42" name="22 CuadroTexto"/>
            <p:cNvSpPr txBox="1">
              <a:spLocks/>
            </p:cNvSpPr>
            <p:nvPr/>
          </p:nvSpPr>
          <p:spPr>
            <a:xfrm>
              <a:off x="1371478" y="111015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Part 3: Non-CCAR metrics – Proposed Limit and calculation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changes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2" name="Footer Placeholder 1"/>
          <p:cNvSpPr>
            <a:spLocks noGrp="1"/>
          </p:cNvSpPr>
          <p:nvPr>
            <p:ph type="ftr" sz="quarter" idx="11"/>
          </p:nvPr>
        </p:nvSpPr>
        <p:spPr>
          <a:prstGeom prst="rect">
            <a:avLst/>
          </a:prstGeom>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grpSp>
        <p:nvGrpSpPr>
          <p:cNvPr id="47" name="Group 46"/>
          <p:cNvGrpSpPr/>
          <p:nvPr/>
        </p:nvGrpSpPr>
        <p:grpSpPr>
          <a:xfrm>
            <a:off x="257695" y="4681453"/>
            <a:ext cx="8383276" cy="579539"/>
            <a:chOff x="606230" y="1073366"/>
            <a:chExt cx="7982752" cy="640080"/>
          </a:xfrm>
        </p:grpSpPr>
        <p:sp>
          <p:nvSpPr>
            <p:cNvPr id="54"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grpSp>
          <p:nvGrpSpPr>
            <p:cNvPr id="55" name="21 Grupo"/>
            <p:cNvGrpSpPr/>
            <p:nvPr/>
          </p:nvGrpSpPr>
          <p:grpSpPr>
            <a:xfrm>
              <a:off x="606230" y="1073366"/>
              <a:ext cx="640080" cy="640080"/>
              <a:chOff x="1554076" y="1086644"/>
              <a:chExt cx="792088" cy="792088"/>
            </a:xfrm>
            <a:solidFill>
              <a:srgbClr val="C00000"/>
            </a:solidFill>
          </p:grpSpPr>
          <p:sp>
            <p:nvSpPr>
              <p:cNvPr id="57"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400" kern="0" dirty="0">
                  <a:solidFill>
                    <a:srgbClr val="FFFFFF"/>
                  </a:solidFill>
                  <a:latin typeface="Arial" panose="020B0604020202020204" pitchFamily="34" charset="0"/>
                  <a:cs typeface="Arial" panose="020B0604020202020204" pitchFamily="34" charset="0"/>
                </a:endParaRPr>
              </a:p>
            </p:txBody>
          </p:sp>
          <p:sp>
            <p:nvSpPr>
              <p:cNvPr id="58" name="20 CuadroTexto"/>
              <p:cNvSpPr txBox="1"/>
              <p:nvPr/>
            </p:nvSpPr>
            <p:spPr>
              <a:xfrm>
                <a:off x="1762998" y="1250575"/>
                <a:ext cx="437107" cy="420656"/>
              </a:xfrm>
              <a:prstGeom prst="rect">
                <a:avLst/>
              </a:prstGeom>
              <a:noFill/>
            </p:spPr>
            <p:txBody>
              <a:bodyPr wrap="square" rtlCol="0">
                <a:spAutoFit/>
              </a:bodyPr>
              <a:lstStyle/>
              <a:p>
                <a:pPr fontAlgn="auto">
                  <a:lnSpc>
                    <a:spcPct val="100000"/>
                  </a:lnSpc>
                  <a:spcBef>
                    <a:spcPts val="0"/>
                  </a:spcBef>
                  <a:spcAft>
                    <a:spcPts val="0"/>
                  </a:spcAft>
                  <a:defRPr/>
                </a:pPr>
                <a:r>
                  <a:rPr lang="en-US" sz="1400" b="1" kern="0" dirty="0">
                    <a:solidFill>
                      <a:srgbClr val="FFFFFF"/>
                    </a:solidFill>
                    <a:latin typeface="Arial" panose="020B0604020202020204" pitchFamily="34" charset="0"/>
                    <a:ea typeface="ＭＳ Ｐゴシック" pitchFamily="1" charset="-128"/>
                    <a:cs typeface="Arial" panose="020B0604020202020204" pitchFamily="34" charset="0"/>
                  </a:rPr>
                  <a:t>6</a:t>
                </a:r>
              </a:p>
            </p:txBody>
          </p:sp>
        </p:grpSp>
        <p:sp>
          <p:nvSpPr>
            <p:cNvPr id="56" name="22 CuadroTexto"/>
            <p:cNvSpPr txBox="1">
              <a:spLocks/>
            </p:cNvSpPr>
            <p:nvPr/>
          </p:nvSpPr>
          <p:spPr>
            <a:xfrm>
              <a:off x="1371478" y="1110150"/>
              <a:ext cx="7217504" cy="523220"/>
            </a:xfrm>
            <a:prstGeom prst="rect">
              <a:avLst/>
            </a:prstGeom>
            <a:noFill/>
          </p:spPr>
          <p:txBody>
            <a:bodyPr wrap="none" rtlCol="0" anchor="ctr">
              <a:noAutofit/>
            </a:bodyPr>
            <a:lstStyle/>
            <a:p>
              <a:pPr algn="l" fontAlgn="auto">
                <a:lnSpc>
                  <a:spcPct val="100000"/>
                </a:lnSpc>
                <a:spcBef>
                  <a:spcPts val="0"/>
                </a:spcBef>
                <a:spcAft>
                  <a:spcPts val="0"/>
                </a:spcAft>
              </a:pPr>
              <a:r>
                <a:rPr lang="en-US" sz="1400" b="1" dirty="0">
                  <a:solidFill>
                    <a:srgbClr val="FFFFFF"/>
                  </a:solidFill>
                  <a:latin typeface="Arial" panose="020B0604020202020204" pitchFamily="34" charset="0"/>
                  <a:ea typeface="ＭＳ Ｐゴシック" pitchFamily="1" charset="-128"/>
                  <a:cs typeface="Arial" panose="020B0604020202020204" pitchFamily="34" charset="0"/>
                </a:rPr>
                <a:t>Appendix	</a:t>
              </a:r>
              <a:r>
                <a:rPr lang="en-US" sz="1400" b="1" dirty="0" smtClean="0">
                  <a:solidFill>
                    <a:srgbClr val="FFFFFF"/>
                  </a:solidFill>
                  <a:latin typeface="Arial" panose="020B0604020202020204" pitchFamily="34" charset="0"/>
                  <a:ea typeface="ＭＳ Ｐゴシック" pitchFamily="1" charset="-128"/>
                  <a:cs typeface="Arial" panose="020B0604020202020204" pitchFamily="34" charset="0"/>
                </a:rPr>
                <a:t>						</a:t>
              </a:r>
              <a:endParaRPr lang="en-US" sz="14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Tree>
    <p:extLst>
      <p:ext uri="{BB962C8B-B14F-4D97-AF65-F5344CB8AC3E}">
        <p14:creationId xmlns:p14="http://schemas.microsoft.com/office/powerpoint/2010/main" val="269277406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solidFill>
                  <a:prstClr val="white">
                    <a:lumMod val="50000"/>
                  </a:prstClr>
                </a:solidFill>
              </a:rPr>
              <a:t>Proprietary and Confidential</a:t>
            </a:r>
            <a:endParaRPr lang="en-US">
              <a:solidFill>
                <a:prstClr val="white">
                  <a:lumMod val="50000"/>
                </a:prstClr>
              </a:solidFill>
            </a:endParaRPr>
          </a:p>
        </p:txBody>
      </p:sp>
      <p:sp>
        <p:nvSpPr>
          <p:cNvPr id="4" name="TextBox 3"/>
          <p:cNvSpPr txBox="1"/>
          <p:nvPr/>
        </p:nvSpPr>
        <p:spPr>
          <a:xfrm>
            <a:off x="242414" y="248489"/>
            <a:ext cx="9360377" cy="461665"/>
          </a:xfrm>
          <a:prstGeom prst="rect">
            <a:avLst/>
          </a:prstGeom>
          <a:noFill/>
        </p:spPr>
        <p:txBody>
          <a:bodyPr wrap="square" rtlCol="0">
            <a:spAutoFit/>
          </a:bodyPr>
          <a:lstStyle/>
          <a:p>
            <a:pPr algn="l" eaLnBrk="0" hangingPunct="0">
              <a:lnSpc>
                <a:spcPct val="100000"/>
              </a:lnSpc>
            </a:pPr>
            <a:r>
              <a:rPr lang="en-US" sz="2400" b="1" dirty="0">
                <a:solidFill>
                  <a:prstClr val="black"/>
                </a:solidFill>
                <a:ea typeface="MS PGothic" pitchFamily="34" charset="-128"/>
              </a:rPr>
              <a:t>Executive </a:t>
            </a:r>
            <a:r>
              <a:rPr lang="en-US" sz="2400" b="1" dirty="0" smtClean="0">
                <a:solidFill>
                  <a:prstClr val="black"/>
                </a:solidFill>
                <a:ea typeface="MS PGothic" pitchFamily="34" charset="-128"/>
              </a:rPr>
              <a:t>Summary</a:t>
            </a:r>
            <a:endParaRPr lang="en-US" sz="2400" b="1" dirty="0">
              <a:solidFill>
                <a:prstClr val="black"/>
              </a:solidFill>
              <a:ea typeface="MS PGothic" pitchFamily="34" charset="-128"/>
            </a:endParaRPr>
          </a:p>
        </p:txBody>
      </p:sp>
      <p:graphicFrame>
        <p:nvGraphicFramePr>
          <p:cNvPr id="22" name="Table 21"/>
          <p:cNvGraphicFramePr>
            <a:graphicFrameLocks noGrp="1"/>
          </p:cNvGraphicFramePr>
          <p:nvPr>
            <p:extLst>
              <p:ext uri="{D42A27DB-BD31-4B8C-83A1-F6EECF244321}">
                <p14:modId xmlns:p14="http://schemas.microsoft.com/office/powerpoint/2010/main" val="3315491115"/>
              </p:ext>
            </p:extLst>
          </p:nvPr>
        </p:nvGraphicFramePr>
        <p:xfrm>
          <a:off x="242414" y="901756"/>
          <a:ext cx="9020767" cy="4808811"/>
        </p:xfrm>
        <a:graphic>
          <a:graphicData uri="http://schemas.openxmlformats.org/drawingml/2006/table">
            <a:tbl>
              <a:tblPr>
                <a:tableStyleId>{5C22544A-7EE6-4342-B048-85BDC9FD1C3A}</a:tableStyleId>
              </a:tblPr>
              <a:tblGrid>
                <a:gridCol w="2409788"/>
                <a:gridCol w="6610979"/>
              </a:tblGrid>
              <a:tr h="448073">
                <a:tc>
                  <a:txBody>
                    <a:bodyPr/>
                    <a:lstStyle/>
                    <a:p>
                      <a:r>
                        <a:rPr lang="en-US" sz="1400" b="1" dirty="0" smtClean="0">
                          <a:solidFill>
                            <a:schemeClr val="bg1"/>
                          </a:solidFill>
                          <a:latin typeface="Arial" panose="020B0604020202020204" pitchFamily="34" charset="0"/>
                          <a:cs typeface="Arial" panose="020B0604020202020204" pitchFamily="34" charset="0"/>
                        </a:rPr>
                        <a:t>Document</a:t>
                      </a:r>
                      <a:r>
                        <a:rPr lang="en-US" sz="1400" b="1" baseline="0" dirty="0" smtClean="0">
                          <a:solidFill>
                            <a:schemeClr val="bg1"/>
                          </a:solidFill>
                          <a:latin typeface="Arial" panose="020B0604020202020204" pitchFamily="34" charset="0"/>
                          <a:cs typeface="Arial" panose="020B0604020202020204" pitchFamily="34" charset="0"/>
                        </a:rPr>
                        <a:t> Purpose</a:t>
                      </a:r>
                      <a:r>
                        <a:rPr lang="en-US" sz="1400" b="1" dirty="0" smtClean="0">
                          <a:solidFill>
                            <a:schemeClr val="bg1"/>
                          </a:solidFill>
                          <a:latin typeface="Arial" panose="020B0604020202020204" pitchFamily="34" charset="0"/>
                          <a:cs typeface="Arial" panose="020B0604020202020204" pitchFamily="34" charset="0"/>
                        </a:rPr>
                        <a:t>:</a:t>
                      </a:r>
                      <a:r>
                        <a:rPr lang="en-US" sz="1400" b="1" baseline="0" dirty="0" smtClean="0">
                          <a:solidFill>
                            <a:schemeClr val="bg1"/>
                          </a:solidFill>
                          <a:latin typeface="Arial" panose="020B0604020202020204" pitchFamily="34" charset="0"/>
                          <a:cs typeface="Arial" panose="020B0604020202020204" pitchFamily="34" charset="0"/>
                        </a:rPr>
                        <a:t>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marL="152400" indent="-150813">
                        <a:spcBef>
                          <a:spcPts val="300"/>
                        </a:spcBef>
                      </a:pPr>
                      <a:r>
                        <a:rPr lang="en-US" sz="1400" dirty="0" smtClean="0">
                          <a:latin typeface="Arial" panose="020B0604020202020204" pitchFamily="34" charset="0"/>
                          <a:ea typeface="Arial Unicode MS"/>
                          <a:cs typeface="Arial" panose="020B0604020202020204" pitchFamily="34" charset="0"/>
                        </a:rPr>
                        <a:t>Approval of the 2016 Risk Appetite Metrics.</a:t>
                      </a: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609940">
                <a:tc>
                  <a:txBody>
                    <a:bodyPr/>
                    <a:lstStyle/>
                    <a:p>
                      <a:r>
                        <a:rPr lang="en-US" sz="1400" b="1" dirty="0" smtClean="0">
                          <a:solidFill>
                            <a:schemeClr val="bg1"/>
                          </a:solidFill>
                          <a:latin typeface="Arial" panose="020B0604020202020204" pitchFamily="34" charset="0"/>
                          <a:cs typeface="Arial" panose="020B0604020202020204" pitchFamily="34" charset="0"/>
                        </a:rPr>
                        <a:t>Key Messages and Governance</a:t>
                      </a:r>
                      <a:r>
                        <a:rPr lang="en-US" sz="1400" b="1" baseline="0" dirty="0" smtClean="0">
                          <a:solidFill>
                            <a:schemeClr val="bg1"/>
                          </a:solidFill>
                          <a:latin typeface="Arial" panose="020B0604020202020204" pitchFamily="34" charset="0"/>
                          <a:cs typeface="Arial" panose="020B0604020202020204" pitchFamily="34" charset="0"/>
                        </a:rPr>
                        <a:t>: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marL="0" marR="0" indent="0" algn="l" defTabSz="457200" rtl="0" eaLnBrk="0" fontAlgn="base" latinLnBrk="0" hangingPunct="0">
                        <a:lnSpc>
                          <a:spcPct val="100000"/>
                        </a:lnSpc>
                        <a:spcBef>
                          <a:spcPct val="0"/>
                        </a:spcBef>
                        <a:spcAft>
                          <a:spcPts val="300"/>
                        </a:spcAft>
                        <a:buClrTx/>
                        <a:buSzTx/>
                        <a:buFont typeface="Wingdings" panose="05000000000000000000" pitchFamily="2" charset="2"/>
                        <a:buNone/>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Risk</a:t>
                      </a:r>
                      <a:r>
                        <a:rPr lang="en-US" sz="1400" kern="1200" baseline="0" dirty="0" smtClean="0">
                          <a:solidFill>
                            <a:schemeClr val="tx1"/>
                          </a:solidFill>
                          <a:effectLst/>
                          <a:latin typeface="Arial" panose="020B0604020202020204" pitchFamily="34" charset="0"/>
                          <a:ea typeface="+mn-ea"/>
                          <a:cs typeface="Arial" panose="020B0604020202020204" pitchFamily="34" charset="0"/>
                        </a:rPr>
                        <a:t> Appetite Statement proposal d</a:t>
                      </a:r>
                      <a:r>
                        <a:rPr lang="en-US" sz="1400" kern="1200" dirty="0" smtClean="0">
                          <a:solidFill>
                            <a:schemeClr val="tx1"/>
                          </a:solidFill>
                          <a:effectLst/>
                          <a:latin typeface="Arial" panose="020B0604020202020204" pitchFamily="34" charset="0"/>
                          <a:ea typeface="+mn-ea"/>
                          <a:cs typeface="Arial" panose="020B0604020202020204" pitchFamily="34" charset="0"/>
                        </a:rPr>
                        <a:t>efines the 2016</a:t>
                      </a:r>
                      <a:r>
                        <a:rPr lang="en-US" sz="14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400" kern="1200" dirty="0" smtClean="0">
                          <a:solidFill>
                            <a:schemeClr val="tx1"/>
                          </a:solidFill>
                          <a:effectLst/>
                          <a:latin typeface="Arial" panose="020B0604020202020204" pitchFamily="34" charset="0"/>
                          <a:ea typeface="+mn-ea"/>
                          <a:cs typeface="Arial" panose="020B0604020202020204" pitchFamily="34" charset="0"/>
                        </a:rPr>
                        <a:t>changes to the level of risk acceptable within SC. </a:t>
                      </a:r>
                      <a:endParaRPr lang="en-US" sz="1400" dirty="0" smtClean="0">
                        <a:latin typeface="Arial" panose="020B0604020202020204" pitchFamily="34" charset="0"/>
                        <a:ea typeface="Arial Unicode MS"/>
                        <a:cs typeface="Arial" panose="020B0604020202020204" pitchFamily="34" charset="0"/>
                      </a:endParaRP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617890">
                <a:tc>
                  <a:txBody>
                    <a:bodyPr/>
                    <a:lstStyle/>
                    <a:p>
                      <a:r>
                        <a:rPr lang="en-US" sz="1400" b="1" baseline="0" dirty="0" smtClean="0">
                          <a:solidFill>
                            <a:schemeClr val="bg1"/>
                          </a:solidFill>
                          <a:latin typeface="Arial" panose="020B0604020202020204" pitchFamily="34" charset="0"/>
                          <a:cs typeface="Arial" panose="020B0604020202020204" pitchFamily="34" charset="0"/>
                        </a:rPr>
                        <a:t>Major areas of significance or concern: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marL="0" marR="0" indent="0" algn="l" defTabSz="457200" rtl="0" eaLnBrk="0" fontAlgn="base" latinLnBrk="0" hangingPunct="0">
                        <a:lnSpc>
                          <a:spcPct val="100000"/>
                        </a:lnSpc>
                        <a:spcBef>
                          <a:spcPct val="0"/>
                        </a:spcBef>
                        <a:spcAft>
                          <a:spcPts val="300"/>
                        </a:spcAft>
                        <a:buClrTx/>
                        <a:buSzTx/>
                        <a:buFont typeface="Wingdings" panose="05000000000000000000" pitchFamily="2" charset="2"/>
                        <a:buNone/>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2016 Risk Appetite Statement</a:t>
                      </a:r>
                      <a:r>
                        <a:rPr lang="en-US" sz="1400" kern="1200" baseline="0" dirty="0" smtClean="0">
                          <a:solidFill>
                            <a:schemeClr val="tx1"/>
                          </a:solidFill>
                          <a:effectLst/>
                          <a:latin typeface="Arial" panose="020B0604020202020204" pitchFamily="34" charset="0"/>
                          <a:ea typeface="+mn-ea"/>
                          <a:cs typeface="Arial" panose="020B0604020202020204" pitchFamily="34" charset="0"/>
                        </a:rPr>
                        <a:t> contains the following updates from 2015.</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6 New metrics</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5 Removed metrics</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dirty="0" smtClean="0">
                          <a:solidFill>
                            <a:schemeClr val="tx1"/>
                          </a:solidFill>
                          <a:effectLst/>
                          <a:latin typeface="Arial" panose="020B0604020202020204" pitchFamily="34" charset="0"/>
                          <a:ea typeface="+mn-ea"/>
                          <a:cs typeface="Arial" panose="020B0604020202020204" pitchFamily="34" charset="0"/>
                        </a:rPr>
                        <a:t>10</a:t>
                      </a:r>
                      <a:r>
                        <a:rPr lang="en-US" sz="1400" kern="1200" baseline="0" dirty="0" smtClean="0">
                          <a:solidFill>
                            <a:schemeClr val="tx1"/>
                          </a:solidFill>
                          <a:effectLst/>
                          <a:latin typeface="Arial" panose="020B0604020202020204" pitchFamily="34" charset="0"/>
                          <a:ea typeface="+mn-ea"/>
                          <a:cs typeface="Arial" panose="020B0604020202020204" pitchFamily="34" charset="0"/>
                        </a:rPr>
                        <a:t> CCAR Metrics with limit changes</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baseline="0" dirty="0" smtClean="0">
                          <a:solidFill>
                            <a:schemeClr val="tx1"/>
                          </a:solidFill>
                          <a:effectLst/>
                          <a:latin typeface="Arial" panose="020B0604020202020204" pitchFamily="34" charset="0"/>
                          <a:ea typeface="+mn-ea"/>
                          <a:cs typeface="Arial" panose="020B0604020202020204" pitchFamily="34" charset="0"/>
                        </a:rPr>
                        <a:t>6 Non-CCAR Metrics with limit changes</a:t>
                      </a:r>
                    </a:p>
                    <a:p>
                      <a:pPr marL="742950" marR="0" lvl="1" indent="-285750" algn="l" defTabSz="457200" rtl="0" eaLnBrk="0" fontAlgn="base" latinLnBrk="0" hangingPunct="0">
                        <a:lnSpc>
                          <a:spcPct val="100000"/>
                        </a:lnSpc>
                        <a:spcBef>
                          <a:spcPct val="0"/>
                        </a:spcBef>
                        <a:spcAft>
                          <a:spcPts val="300"/>
                        </a:spcAft>
                        <a:buClrTx/>
                        <a:buSzTx/>
                        <a:buFont typeface="Arial" panose="020B0604020202020204" pitchFamily="34" charset="0"/>
                        <a:buChar char="•"/>
                        <a:tabLst/>
                        <a:defRPr/>
                      </a:pPr>
                      <a:r>
                        <a:rPr lang="en-US" sz="1400" kern="1200" baseline="0" dirty="0" smtClean="0">
                          <a:solidFill>
                            <a:schemeClr val="tx1"/>
                          </a:solidFill>
                          <a:effectLst/>
                          <a:latin typeface="Arial" panose="020B0604020202020204" pitchFamily="34" charset="0"/>
                          <a:ea typeface="+mn-ea"/>
                          <a:cs typeface="Arial" panose="020B0604020202020204" pitchFamily="34" charset="0"/>
                        </a:rPr>
                        <a:t>3 Non-CCAR Metrics calculation changes</a:t>
                      </a:r>
                      <a:endParaRPr lang="en-US" sz="1400" kern="1200" dirty="0" smtClean="0">
                        <a:solidFill>
                          <a:schemeClr val="tx1"/>
                        </a:solidFill>
                        <a:effectLst/>
                        <a:latin typeface="Arial" panose="020B0604020202020204" pitchFamily="34" charset="0"/>
                        <a:ea typeface="+mn-ea"/>
                        <a:cs typeface="Arial" panose="020B0604020202020204" pitchFamily="34" charset="0"/>
                      </a:endParaRPr>
                    </a:p>
                    <a:p>
                      <a:endParaRPr lang="en-US" sz="1400" dirty="0">
                        <a:latin typeface="Arial" panose="020B0604020202020204" pitchFamily="34" charset="0"/>
                        <a:cs typeface="Arial" panose="020B0604020202020204" pitchFamily="34" charset="0"/>
                      </a:endParaRP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084992">
                <a:tc>
                  <a:txBody>
                    <a:bodyPr/>
                    <a:lstStyle/>
                    <a:p>
                      <a:r>
                        <a:rPr lang="en-US" sz="1400" b="1" dirty="0" smtClean="0">
                          <a:solidFill>
                            <a:schemeClr val="bg1"/>
                          </a:solidFill>
                          <a:latin typeface="Arial" panose="020B0604020202020204" pitchFamily="34" charset="0"/>
                          <a:cs typeface="Arial" panose="020B0604020202020204" pitchFamily="34" charset="0"/>
                        </a:rPr>
                        <a:t>Significant Anticipated Future Changes (impact on next quarter)</a:t>
                      </a:r>
                      <a:r>
                        <a:rPr lang="en-US" sz="1400" b="1" baseline="0" dirty="0" smtClean="0">
                          <a:solidFill>
                            <a:schemeClr val="bg1"/>
                          </a:solidFill>
                          <a:latin typeface="Arial" panose="020B0604020202020204" pitchFamily="34" charset="0"/>
                          <a:cs typeface="Arial" panose="020B0604020202020204" pitchFamily="34" charset="0"/>
                        </a:rPr>
                        <a:t>: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Arial" panose="020B0604020202020204" pitchFamily="34" charset="0"/>
                          <a:ea typeface="Arial Unicode MS"/>
                          <a:cs typeface="Arial" panose="020B0604020202020204" pitchFamily="34" charset="0"/>
                        </a:rPr>
                        <a:t>Once 2016</a:t>
                      </a:r>
                      <a:r>
                        <a:rPr lang="en-US" sz="1400" baseline="0" dirty="0" smtClean="0">
                          <a:latin typeface="Arial" panose="020B0604020202020204" pitchFamily="34" charset="0"/>
                          <a:ea typeface="Arial Unicode MS"/>
                          <a:cs typeface="Arial" panose="020B0604020202020204" pitchFamily="34" charset="0"/>
                        </a:rPr>
                        <a:t> Risk Appetite Statement is approved, implementation will take effect immediately with the production of the July RAS Dashboard. </a:t>
                      </a:r>
                      <a:endParaRPr lang="en-US" sz="1400" dirty="0" smtClean="0">
                        <a:latin typeface="Arial" panose="020B0604020202020204" pitchFamily="34" charset="0"/>
                        <a:ea typeface="Arial Unicode MS"/>
                        <a:cs typeface="Arial" panose="020B0604020202020204" pitchFamily="34" charset="0"/>
                      </a:endParaRP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852246">
                <a:tc>
                  <a:txBody>
                    <a:bodyPr/>
                    <a:lstStyle/>
                    <a:p>
                      <a:r>
                        <a:rPr lang="en-US" sz="1400" b="1" dirty="0" smtClean="0">
                          <a:solidFill>
                            <a:schemeClr val="bg1"/>
                          </a:solidFill>
                          <a:latin typeface="Arial" panose="020B0604020202020204" pitchFamily="34" charset="0"/>
                          <a:cs typeface="Arial" panose="020B0604020202020204" pitchFamily="34" charset="0"/>
                        </a:rPr>
                        <a:t>Next steps for the Committee/Board:</a:t>
                      </a:r>
                      <a:r>
                        <a:rPr lang="en-US" sz="1400" b="1" baseline="0" dirty="0" smtClean="0">
                          <a:solidFill>
                            <a:schemeClr val="bg1"/>
                          </a:solidFill>
                          <a:latin typeface="Arial" panose="020B0604020202020204" pitchFamily="34" charset="0"/>
                          <a:cs typeface="Arial" panose="020B0604020202020204" pitchFamily="34" charset="0"/>
                        </a:rPr>
                        <a:t> </a:t>
                      </a:r>
                      <a:endParaRPr lang="en-US" sz="1400" b="1" dirty="0">
                        <a:solidFill>
                          <a:schemeClr val="bg1"/>
                        </a:solidFill>
                        <a:latin typeface="Arial" panose="020B0604020202020204" pitchFamily="34" charset="0"/>
                        <a:cs typeface="Arial" panose="020B0604020202020204" pitchFamily="34" charset="0"/>
                      </a:endParaRPr>
                    </a:p>
                  </a:txBody>
                  <a:tcPr marL="96028" marR="96028">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1">
                        <a:lumMod val="65000"/>
                      </a:schemeClr>
                    </a:solidFill>
                  </a:tcPr>
                </a:tc>
                <a:tc>
                  <a:txBody>
                    <a:bodyPr/>
                    <a:lstStyle/>
                    <a:p>
                      <a:pPr marL="0" indent="1588">
                        <a:spcBef>
                          <a:spcPts val="300"/>
                        </a:spcBef>
                      </a:pPr>
                      <a:r>
                        <a:rPr lang="en-US" sz="1400" dirty="0" smtClean="0">
                          <a:latin typeface="Arial" panose="020B0604020202020204" pitchFamily="34" charset="0"/>
                          <a:ea typeface="Arial Unicode MS"/>
                          <a:cs typeface="Arial" panose="020B0604020202020204" pitchFamily="34" charset="0"/>
                        </a:rPr>
                        <a:t>Approval of the 2016 Risk</a:t>
                      </a:r>
                      <a:r>
                        <a:rPr lang="en-US" sz="1400" baseline="0" dirty="0" smtClean="0">
                          <a:latin typeface="Arial" panose="020B0604020202020204" pitchFamily="34" charset="0"/>
                          <a:ea typeface="Arial Unicode MS"/>
                          <a:cs typeface="Arial" panose="020B0604020202020204" pitchFamily="34" charset="0"/>
                        </a:rPr>
                        <a:t> </a:t>
                      </a:r>
                      <a:r>
                        <a:rPr lang="en-US" sz="1400" dirty="0" smtClean="0">
                          <a:latin typeface="Arial" panose="020B0604020202020204" pitchFamily="34" charset="0"/>
                          <a:ea typeface="Arial Unicode MS"/>
                          <a:cs typeface="Arial" panose="020B0604020202020204" pitchFamily="34" charset="0"/>
                        </a:rPr>
                        <a:t>Appetite Metrics.</a:t>
                      </a:r>
                      <a:r>
                        <a:rPr lang="en-US" sz="1400" baseline="0" dirty="0" smtClean="0">
                          <a:latin typeface="Arial" panose="020B0604020202020204" pitchFamily="34" charset="0"/>
                          <a:ea typeface="Arial Unicode MS"/>
                          <a:cs typeface="Arial" panose="020B0604020202020204" pitchFamily="34" charset="0"/>
                        </a:rPr>
                        <a:t> </a:t>
                      </a:r>
                      <a:endParaRPr lang="en-US" sz="1400" dirty="0" smtClean="0">
                        <a:latin typeface="Arial" panose="020B0604020202020204" pitchFamily="34" charset="0"/>
                        <a:cs typeface="Arial" panose="020B0604020202020204" pitchFamily="34" charset="0"/>
                      </a:endParaRPr>
                    </a:p>
                  </a:txBody>
                  <a:tcPr marL="96028" marR="96028">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14343628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Freeform 43"/>
          <p:cNvSpPr/>
          <p:nvPr/>
        </p:nvSpPr>
        <p:spPr>
          <a:xfrm>
            <a:off x="5649736" y="4254165"/>
            <a:ext cx="651192" cy="1256792"/>
          </a:xfrm>
          <a:custGeom>
            <a:avLst/>
            <a:gdLst>
              <a:gd name="connsiteX0" fmla="*/ 0 w 620080"/>
              <a:gd name="connsiteY0" fmla="*/ 425643 h 425643"/>
              <a:gd name="connsiteX1" fmla="*/ 310040 w 620080"/>
              <a:gd name="connsiteY1" fmla="*/ 425643 h 425643"/>
              <a:gd name="connsiteX2" fmla="*/ 310040 w 620080"/>
              <a:gd name="connsiteY2" fmla="*/ 0 h 425643"/>
              <a:gd name="connsiteX3" fmla="*/ 620080 w 620080"/>
              <a:gd name="connsiteY3" fmla="*/ 0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425643"/>
                </a:moveTo>
                <a:lnTo>
                  <a:pt x="310040" y="425643"/>
                </a:lnTo>
                <a:lnTo>
                  <a:pt x="310040" y="0"/>
                </a:lnTo>
                <a:lnTo>
                  <a:pt x="620080"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68" name="Freeform 67"/>
          <p:cNvSpPr/>
          <p:nvPr/>
        </p:nvSpPr>
        <p:spPr>
          <a:xfrm>
            <a:off x="7538924" y="5151322"/>
            <a:ext cx="651192" cy="274664"/>
          </a:xfrm>
          <a:custGeom>
            <a:avLst/>
            <a:gdLst>
              <a:gd name="connsiteX0" fmla="*/ 0 w 620080"/>
              <a:gd name="connsiteY0" fmla="*/ 0 h 425643"/>
              <a:gd name="connsiteX1" fmla="*/ 310040 w 620080"/>
              <a:gd name="connsiteY1" fmla="*/ 0 h 425643"/>
              <a:gd name="connsiteX2" fmla="*/ 310040 w 620080"/>
              <a:gd name="connsiteY2" fmla="*/ 425643 h 425643"/>
              <a:gd name="connsiteX3" fmla="*/ 620080 w 620080"/>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0"/>
                </a:moveTo>
                <a:lnTo>
                  <a:pt x="310040" y="0"/>
                </a:lnTo>
                <a:lnTo>
                  <a:pt x="310040" y="425643"/>
                </a:lnTo>
                <a:lnTo>
                  <a:pt x="620080"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67" name="Freeform 66"/>
          <p:cNvSpPr/>
          <p:nvPr/>
        </p:nvSpPr>
        <p:spPr>
          <a:xfrm>
            <a:off x="7537933" y="4561653"/>
            <a:ext cx="651192" cy="580760"/>
          </a:xfrm>
          <a:custGeom>
            <a:avLst/>
            <a:gdLst>
              <a:gd name="connsiteX0" fmla="*/ 0 w 620080"/>
              <a:gd name="connsiteY0" fmla="*/ 425643 h 425643"/>
              <a:gd name="connsiteX1" fmla="*/ 310040 w 620080"/>
              <a:gd name="connsiteY1" fmla="*/ 425643 h 425643"/>
              <a:gd name="connsiteX2" fmla="*/ 310040 w 620080"/>
              <a:gd name="connsiteY2" fmla="*/ 0 h 425643"/>
              <a:gd name="connsiteX3" fmla="*/ 620080 w 620080"/>
              <a:gd name="connsiteY3" fmla="*/ 0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425643"/>
                </a:moveTo>
                <a:lnTo>
                  <a:pt x="310040" y="425643"/>
                </a:lnTo>
                <a:lnTo>
                  <a:pt x="310040" y="0"/>
                </a:lnTo>
                <a:lnTo>
                  <a:pt x="620080"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1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a:solidFill>
                  <a:srgbClr val="000000"/>
                </a:solidFill>
                <a:latin typeface="Arial" panose="020B0604020202020204" pitchFamily="34" charset="0"/>
                <a:cs typeface="Arial" panose="020B0604020202020204" pitchFamily="34" charset="0"/>
              </a:rPr>
              <a:t>2016 RAS Metric Breakdown</a:t>
            </a:r>
          </a:p>
        </p:txBody>
      </p:sp>
      <p:grpSp>
        <p:nvGrpSpPr>
          <p:cNvPr id="4" name="Group 3"/>
          <p:cNvGrpSpPr/>
          <p:nvPr/>
        </p:nvGrpSpPr>
        <p:grpSpPr>
          <a:xfrm>
            <a:off x="25299" y="876987"/>
            <a:ext cx="9505779" cy="4963616"/>
            <a:chOff x="26469" y="893656"/>
            <a:chExt cx="9051626" cy="4963616"/>
          </a:xfrm>
        </p:grpSpPr>
        <p:sp>
          <p:nvSpPr>
            <p:cNvPr id="6" name="Freeform 5"/>
            <p:cNvSpPr/>
            <p:nvPr/>
          </p:nvSpPr>
          <p:spPr>
            <a:xfrm>
              <a:off x="587230" y="3593572"/>
              <a:ext cx="1471709" cy="968080"/>
            </a:xfrm>
            <a:custGeom>
              <a:avLst/>
              <a:gdLst>
                <a:gd name="connsiteX0" fmla="*/ 0 w 1112393"/>
                <a:gd name="connsiteY0" fmla="*/ 0 h 968080"/>
                <a:gd name="connsiteX1" fmla="*/ 556196 w 1112393"/>
                <a:gd name="connsiteY1" fmla="*/ 0 h 968080"/>
                <a:gd name="connsiteX2" fmla="*/ 556196 w 1112393"/>
                <a:gd name="connsiteY2" fmla="*/ 968080 h 968080"/>
                <a:gd name="connsiteX3" fmla="*/ 1112393 w 1112393"/>
                <a:gd name="connsiteY3" fmla="*/ 968080 h 968080"/>
              </a:gdLst>
              <a:ahLst/>
              <a:cxnLst>
                <a:cxn ang="0">
                  <a:pos x="connsiteX0" y="connsiteY0"/>
                </a:cxn>
                <a:cxn ang="0">
                  <a:pos x="connsiteX1" y="connsiteY1"/>
                </a:cxn>
                <a:cxn ang="0">
                  <a:pos x="connsiteX2" y="connsiteY2"/>
                </a:cxn>
                <a:cxn ang="0">
                  <a:pos x="connsiteX3" y="connsiteY3"/>
                </a:cxn>
              </a:cxnLst>
              <a:rect l="l" t="t" r="r" b="b"/>
              <a:pathLst>
                <a:path w="1112393" h="968080">
                  <a:moveTo>
                    <a:pt x="0" y="0"/>
                  </a:moveTo>
                  <a:lnTo>
                    <a:pt x="556196" y="0"/>
                  </a:lnTo>
                  <a:lnTo>
                    <a:pt x="556196" y="968080"/>
                  </a:lnTo>
                  <a:lnTo>
                    <a:pt x="1112393" y="968080"/>
                  </a:lnTo>
                </a:path>
              </a:pathLst>
            </a:custGeom>
            <a:noFill/>
          </p:spPr>
          <p:style>
            <a:lnRef idx="2">
              <a:schemeClr val="accent2">
                <a:shade val="6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532030" tIns="447174" rIns="532031" bIns="447174" numCol="1" spcCol="1270" anchor="ctr" anchorCtr="0">
              <a:noAutofit/>
            </a:bodyPr>
            <a:lstStyle/>
            <a:p>
              <a:pPr defTabSz="222250" fontAlgn="auto">
                <a:lnSpc>
                  <a:spcPct val="90000"/>
                </a:lnSpc>
                <a:spcAft>
                  <a:spcPct val="35000"/>
                </a:spcAft>
              </a:pPr>
              <a:endParaRPr lang="en-US" sz="500">
                <a:solidFill>
                  <a:prstClr val="black"/>
                </a:solidFill>
              </a:endParaRPr>
            </a:p>
          </p:txBody>
        </p:sp>
        <p:sp>
          <p:nvSpPr>
            <p:cNvPr id="9" name="Freeform 8"/>
            <p:cNvSpPr/>
            <p:nvPr/>
          </p:nvSpPr>
          <p:spPr>
            <a:xfrm flipV="1">
              <a:off x="5455275" y="5247987"/>
              <a:ext cx="474521" cy="261888"/>
            </a:xfrm>
            <a:custGeom>
              <a:avLst/>
              <a:gdLst>
                <a:gd name="connsiteX0" fmla="*/ 0 w 620080"/>
                <a:gd name="connsiteY0" fmla="*/ 0 h 425643"/>
                <a:gd name="connsiteX1" fmla="*/ 310040 w 620080"/>
                <a:gd name="connsiteY1" fmla="*/ 0 h 425643"/>
                <a:gd name="connsiteX2" fmla="*/ 310040 w 620080"/>
                <a:gd name="connsiteY2" fmla="*/ 425643 h 425643"/>
                <a:gd name="connsiteX3" fmla="*/ 620080 w 620080"/>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0"/>
                  </a:moveTo>
                  <a:lnTo>
                    <a:pt x="310040" y="0"/>
                  </a:lnTo>
                  <a:lnTo>
                    <a:pt x="310040" y="425643"/>
                  </a:lnTo>
                  <a:lnTo>
                    <a:pt x="620080"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8" tIns="194019" rIns="303937"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14" name="Freeform 13"/>
            <p:cNvSpPr/>
            <p:nvPr/>
          </p:nvSpPr>
          <p:spPr>
            <a:xfrm>
              <a:off x="3471421" y="3105395"/>
              <a:ext cx="620080" cy="2415521"/>
            </a:xfrm>
            <a:custGeom>
              <a:avLst/>
              <a:gdLst>
                <a:gd name="connsiteX0" fmla="*/ 0 w 571373"/>
                <a:gd name="connsiteY0" fmla="*/ 0 h 425643"/>
                <a:gd name="connsiteX1" fmla="*/ 285686 w 571373"/>
                <a:gd name="connsiteY1" fmla="*/ 0 h 425643"/>
                <a:gd name="connsiteX2" fmla="*/ 285686 w 571373"/>
                <a:gd name="connsiteY2" fmla="*/ 425643 h 425643"/>
                <a:gd name="connsiteX3" fmla="*/ 571373 w 571373"/>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571373" h="425643">
                  <a:moveTo>
                    <a:pt x="0" y="0"/>
                  </a:moveTo>
                  <a:lnTo>
                    <a:pt x="285686" y="0"/>
                  </a:lnTo>
                  <a:lnTo>
                    <a:pt x="285686" y="425643"/>
                  </a:lnTo>
                  <a:lnTo>
                    <a:pt x="571373"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280574" tIns="195009" rIns="280575" bIns="195010" numCol="1" spcCol="1270" anchor="ctr" anchorCtr="0">
              <a:noAutofit/>
            </a:bodyPr>
            <a:lstStyle/>
            <a:p>
              <a:pPr defTabSz="222250" fontAlgn="auto">
                <a:lnSpc>
                  <a:spcPct val="90000"/>
                </a:lnSpc>
                <a:spcAft>
                  <a:spcPct val="35000"/>
                </a:spcAft>
              </a:pPr>
              <a:endParaRPr lang="en-US" sz="500">
                <a:solidFill>
                  <a:prstClr val="black"/>
                </a:solidFill>
              </a:endParaRPr>
            </a:p>
          </p:txBody>
        </p:sp>
        <p:sp>
          <p:nvSpPr>
            <p:cNvPr id="17" name="Freeform 16"/>
            <p:cNvSpPr/>
            <p:nvPr/>
          </p:nvSpPr>
          <p:spPr>
            <a:xfrm>
              <a:off x="1323083" y="3042991"/>
              <a:ext cx="735855" cy="45719"/>
            </a:xfrm>
            <a:custGeom>
              <a:avLst/>
              <a:gdLst>
                <a:gd name="connsiteX0" fmla="*/ 0 w 1112393"/>
                <a:gd name="connsiteY0" fmla="*/ 55929 h 91440"/>
                <a:gd name="connsiteX1" fmla="*/ 556196 w 1112393"/>
                <a:gd name="connsiteY1" fmla="*/ 55929 h 91440"/>
                <a:gd name="connsiteX2" fmla="*/ 556196 w 1112393"/>
                <a:gd name="connsiteY2" fmla="*/ 45720 h 91440"/>
                <a:gd name="connsiteX3" fmla="*/ 1112393 w 1112393"/>
                <a:gd name="connsiteY3" fmla="*/ 45720 h 91440"/>
              </a:gdLst>
              <a:ahLst/>
              <a:cxnLst>
                <a:cxn ang="0">
                  <a:pos x="connsiteX0" y="connsiteY0"/>
                </a:cxn>
                <a:cxn ang="0">
                  <a:pos x="connsiteX1" y="connsiteY1"/>
                </a:cxn>
                <a:cxn ang="0">
                  <a:pos x="connsiteX2" y="connsiteY2"/>
                </a:cxn>
                <a:cxn ang="0">
                  <a:pos x="connsiteX3" y="connsiteY3"/>
                </a:cxn>
              </a:cxnLst>
              <a:rect l="l" t="t" r="r" b="b"/>
              <a:pathLst>
                <a:path w="1112393" h="91440">
                  <a:moveTo>
                    <a:pt x="0" y="55929"/>
                  </a:moveTo>
                  <a:lnTo>
                    <a:pt x="556196" y="55929"/>
                  </a:lnTo>
                  <a:lnTo>
                    <a:pt x="556196" y="45720"/>
                  </a:lnTo>
                  <a:lnTo>
                    <a:pt x="1112393" y="45720"/>
                  </a:lnTo>
                </a:path>
              </a:pathLst>
            </a:custGeom>
            <a:noFill/>
          </p:spPr>
          <p:style>
            <a:lnRef idx="2">
              <a:schemeClr val="accent2">
                <a:shade val="6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541086" tIns="17909" rIns="541085" bIns="1790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18" name="Freeform 17"/>
            <p:cNvSpPr/>
            <p:nvPr/>
          </p:nvSpPr>
          <p:spPr>
            <a:xfrm>
              <a:off x="7487837" y="2478075"/>
              <a:ext cx="177776" cy="477915"/>
            </a:xfrm>
            <a:custGeom>
              <a:avLst/>
              <a:gdLst>
                <a:gd name="connsiteX0" fmla="*/ 0 w 177776"/>
                <a:gd name="connsiteY0" fmla="*/ 0 h 477915"/>
                <a:gd name="connsiteX1" fmla="*/ 88888 w 177776"/>
                <a:gd name="connsiteY1" fmla="*/ 0 h 477915"/>
                <a:gd name="connsiteX2" fmla="*/ 88888 w 177776"/>
                <a:gd name="connsiteY2" fmla="*/ 477915 h 477915"/>
                <a:gd name="connsiteX3" fmla="*/ 177776 w 177776"/>
                <a:gd name="connsiteY3" fmla="*/ 477915 h 477915"/>
              </a:gdLst>
              <a:ahLst/>
              <a:cxnLst>
                <a:cxn ang="0">
                  <a:pos x="connsiteX0" y="connsiteY0"/>
                </a:cxn>
                <a:cxn ang="0">
                  <a:pos x="connsiteX1" y="connsiteY1"/>
                </a:cxn>
                <a:cxn ang="0">
                  <a:pos x="connsiteX2" y="connsiteY2"/>
                </a:cxn>
                <a:cxn ang="0">
                  <a:pos x="connsiteX3" y="connsiteY3"/>
                </a:cxn>
              </a:cxnLst>
              <a:rect l="l" t="t" r="r" b="b"/>
              <a:pathLst>
                <a:path w="177776" h="477915">
                  <a:moveTo>
                    <a:pt x="0" y="0"/>
                  </a:moveTo>
                  <a:lnTo>
                    <a:pt x="88888" y="0"/>
                  </a:lnTo>
                  <a:lnTo>
                    <a:pt x="88888" y="477915"/>
                  </a:lnTo>
                  <a:lnTo>
                    <a:pt x="177776" y="477915"/>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88841" tIns="226210" rIns="88840" bIns="226210"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19" name="Freeform 18"/>
            <p:cNvSpPr/>
            <p:nvPr/>
          </p:nvSpPr>
          <p:spPr>
            <a:xfrm>
              <a:off x="7487837" y="2104704"/>
              <a:ext cx="177776" cy="373371"/>
            </a:xfrm>
            <a:custGeom>
              <a:avLst/>
              <a:gdLst>
                <a:gd name="connsiteX0" fmla="*/ 0 w 177776"/>
                <a:gd name="connsiteY0" fmla="*/ 373371 h 373371"/>
                <a:gd name="connsiteX1" fmla="*/ 88888 w 177776"/>
                <a:gd name="connsiteY1" fmla="*/ 373371 h 373371"/>
                <a:gd name="connsiteX2" fmla="*/ 88888 w 177776"/>
                <a:gd name="connsiteY2" fmla="*/ 0 h 373371"/>
                <a:gd name="connsiteX3" fmla="*/ 177776 w 177776"/>
                <a:gd name="connsiteY3" fmla="*/ 0 h 373371"/>
              </a:gdLst>
              <a:ahLst/>
              <a:cxnLst>
                <a:cxn ang="0">
                  <a:pos x="connsiteX0" y="connsiteY0"/>
                </a:cxn>
                <a:cxn ang="0">
                  <a:pos x="connsiteX1" y="connsiteY1"/>
                </a:cxn>
                <a:cxn ang="0">
                  <a:pos x="connsiteX2" y="connsiteY2"/>
                </a:cxn>
                <a:cxn ang="0">
                  <a:pos x="connsiteX3" y="connsiteY3"/>
                </a:cxn>
              </a:cxnLst>
              <a:rect l="l" t="t" r="r" b="b"/>
              <a:pathLst>
                <a:path w="177776" h="373371">
                  <a:moveTo>
                    <a:pt x="0" y="373371"/>
                  </a:moveTo>
                  <a:lnTo>
                    <a:pt x="88888" y="373371"/>
                  </a:lnTo>
                  <a:lnTo>
                    <a:pt x="88888" y="0"/>
                  </a:lnTo>
                  <a:lnTo>
                    <a:pt x="177776"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91250" tIns="176347" rIns="91250" bIns="176348"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0" name="Freeform 19"/>
            <p:cNvSpPr/>
            <p:nvPr/>
          </p:nvSpPr>
          <p:spPr>
            <a:xfrm>
              <a:off x="5503983" y="2052432"/>
              <a:ext cx="571373" cy="425643"/>
            </a:xfrm>
            <a:custGeom>
              <a:avLst/>
              <a:gdLst>
                <a:gd name="connsiteX0" fmla="*/ 0 w 571373"/>
                <a:gd name="connsiteY0" fmla="*/ 0 h 425643"/>
                <a:gd name="connsiteX1" fmla="*/ 285686 w 571373"/>
                <a:gd name="connsiteY1" fmla="*/ 0 h 425643"/>
                <a:gd name="connsiteX2" fmla="*/ 285686 w 571373"/>
                <a:gd name="connsiteY2" fmla="*/ 425643 h 425643"/>
                <a:gd name="connsiteX3" fmla="*/ 571373 w 571373"/>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571373" h="425643">
                  <a:moveTo>
                    <a:pt x="0" y="0"/>
                  </a:moveTo>
                  <a:lnTo>
                    <a:pt x="285686" y="0"/>
                  </a:lnTo>
                  <a:lnTo>
                    <a:pt x="285686" y="425643"/>
                  </a:lnTo>
                  <a:lnTo>
                    <a:pt x="571373"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280574" tIns="195009" rIns="280575" bIns="195010"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1" name="Freeform 20"/>
            <p:cNvSpPr/>
            <p:nvPr/>
          </p:nvSpPr>
          <p:spPr>
            <a:xfrm>
              <a:off x="5503983" y="1626788"/>
              <a:ext cx="571373" cy="425643"/>
            </a:xfrm>
            <a:custGeom>
              <a:avLst/>
              <a:gdLst>
                <a:gd name="connsiteX0" fmla="*/ 0 w 571373"/>
                <a:gd name="connsiteY0" fmla="*/ 425643 h 425643"/>
                <a:gd name="connsiteX1" fmla="*/ 285686 w 571373"/>
                <a:gd name="connsiteY1" fmla="*/ 425643 h 425643"/>
                <a:gd name="connsiteX2" fmla="*/ 285686 w 571373"/>
                <a:gd name="connsiteY2" fmla="*/ 0 h 425643"/>
                <a:gd name="connsiteX3" fmla="*/ 571373 w 571373"/>
                <a:gd name="connsiteY3" fmla="*/ 0 h 425643"/>
              </a:gdLst>
              <a:ahLst/>
              <a:cxnLst>
                <a:cxn ang="0">
                  <a:pos x="connsiteX0" y="connsiteY0"/>
                </a:cxn>
                <a:cxn ang="0">
                  <a:pos x="connsiteX1" y="connsiteY1"/>
                </a:cxn>
                <a:cxn ang="0">
                  <a:pos x="connsiteX2" y="connsiteY2"/>
                </a:cxn>
                <a:cxn ang="0">
                  <a:pos x="connsiteX3" y="connsiteY3"/>
                </a:cxn>
              </a:cxnLst>
              <a:rect l="l" t="t" r="r" b="b"/>
              <a:pathLst>
                <a:path w="571373" h="425643">
                  <a:moveTo>
                    <a:pt x="0" y="425643"/>
                  </a:moveTo>
                  <a:lnTo>
                    <a:pt x="285686" y="425643"/>
                  </a:lnTo>
                  <a:lnTo>
                    <a:pt x="285686" y="0"/>
                  </a:lnTo>
                  <a:lnTo>
                    <a:pt x="571373"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280574" tIns="195009" rIns="280575" bIns="195010"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2" name="Freeform 21"/>
            <p:cNvSpPr/>
            <p:nvPr/>
          </p:nvSpPr>
          <p:spPr>
            <a:xfrm>
              <a:off x="3422994" y="1719150"/>
              <a:ext cx="668507" cy="332727"/>
            </a:xfrm>
            <a:custGeom>
              <a:avLst/>
              <a:gdLst>
                <a:gd name="connsiteX0" fmla="*/ 0 w 620080"/>
                <a:gd name="connsiteY0" fmla="*/ 0 h 425643"/>
                <a:gd name="connsiteX1" fmla="*/ 310040 w 620080"/>
                <a:gd name="connsiteY1" fmla="*/ 0 h 425643"/>
                <a:gd name="connsiteX2" fmla="*/ 310040 w 620080"/>
                <a:gd name="connsiteY2" fmla="*/ 425643 h 425643"/>
                <a:gd name="connsiteX3" fmla="*/ 620080 w 620080"/>
                <a:gd name="connsiteY3" fmla="*/ 425643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0"/>
                  </a:moveTo>
                  <a:lnTo>
                    <a:pt x="310040" y="0"/>
                  </a:lnTo>
                  <a:lnTo>
                    <a:pt x="310040" y="425643"/>
                  </a:lnTo>
                  <a:lnTo>
                    <a:pt x="620080" y="425643"/>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3" name="Freeform 22"/>
            <p:cNvSpPr/>
            <p:nvPr/>
          </p:nvSpPr>
          <p:spPr>
            <a:xfrm>
              <a:off x="3422994" y="1198744"/>
              <a:ext cx="668507" cy="520405"/>
            </a:xfrm>
            <a:custGeom>
              <a:avLst/>
              <a:gdLst>
                <a:gd name="connsiteX0" fmla="*/ 0 w 620080"/>
                <a:gd name="connsiteY0" fmla="*/ 425643 h 425643"/>
                <a:gd name="connsiteX1" fmla="*/ 310040 w 620080"/>
                <a:gd name="connsiteY1" fmla="*/ 425643 h 425643"/>
                <a:gd name="connsiteX2" fmla="*/ 310040 w 620080"/>
                <a:gd name="connsiteY2" fmla="*/ 0 h 425643"/>
                <a:gd name="connsiteX3" fmla="*/ 620080 w 620080"/>
                <a:gd name="connsiteY3" fmla="*/ 0 h 425643"/>
              </a:gdLst>
              <a:ahLst/>
              <a:cxnLst>
                <a:cxn ang="0">
                  <a:pos x="connsiteX0" y="connsiteY0"/>
                </a:cxn>
                <a:cxn ang="0">
                  <a:pos x="connsiteX1" y="connsiteY1"/>
                </a:cxn>
                <a:cxn ang="0">
                  <a:pos x="connsiteX2" y="connsiteY2"/>
                </a:cxn>
                <a:cxn ang="0">
                  <a:pos x="connsiteX3" y="connsiteY3"/>
                </a:cxn>
              </a:cxnLst>
              <a:rect l="l" t="t" r="r" b="b"/>
              <a:pathLst>
                <a:path w="620080" h="425643">
                  <a:moveTo>
                    <a:pt x="0" y="425643"/>
                  </a:moveTo>
                  <a:lnTo>
                    <a:pt x="310040" y="425643"/>
                  </a:lnTo>
                  <a:lnTo>
                    <a:pt x="310040" y="0"/>
                  </a:lnTo>
                  <a:lnTo>
                    <a:pt x="620080" y="0"/>
                  </a:lnTo>
                </a:path>
              </a:pathLst>
            </a:cu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303937" tIns="194019" rIns="303938" bIns="194019" numCol="1" spcCol="1270" anchor="ctr" anchorCtr="0">
              <a:noAutofit/>
            </a:bodyPr>
            <a:lstStyle/>
            <a:p>
              <a:pPr defTabSz="222250" fontAlgn="auto">
                <a:lnSpc>
                  <a:spcPct val="90000"/>
                </a:lnSpc>
                <a:spcAft>
                  <a:spcPct val="35000"/>
                </a:spcAft>
              </a:pPr>
              <a:endParaRPr lang="en-US" sz="500">
                <a:solidFill>
                  <a:prstClr val="black">
                    <a:hueOff val="0"/>
                    <a:satOff val="0"/>
                    <a:lumOff val="0"/>
                    <a:alphaOff val="0"/>
                  </a:prstClr>
                </a:solidFill>
              </a:endParaRPr>
            </a:p>
          </p:txBody>
        </p:sp>
        <p:sp>
          <p:nvSpPr>
            <p:cNvPr id="24" name="Freeform 23"/>
            <p:cNvSpPr/>
            <p:nvPr/>
          </p:nvSpPr>
          <p:spPr>
            <a:xfrm>
              <a:off x="587230" y="1622939"/>
              <a:ext cx="1471709" cy="1960424"/>
            </a:xfrm>
            <a:custGeom>
              <a:avLst/>
              <a:gdLst>
                <a:gd name="connsiteX0" fmla="*/ 0 w 1112393"/>
                <a:gd name="connsiteY0" fmla="*/ 1712784 h 1712784"/>
                <a:gd name="connsiteX1" fmla="*/ 556196 w 1112393"/>
                <a:gd name="connsiteY1" fmla="*/ 1712784 h 1712784"/>
                <a:gd name="connsiteX2" fmla="*/ 556196 w 1112393"/>
                <a:gd name="connsiteY2" fmla="*/ 0 h 1712784"/>
                <a:gd name="connsiteX3" fmla="*/ 1112393 w 1112393"/>
                <a:gd name="connsiteY3" fmla="*/ 0 h 1712784"/>
              </a:gdLst>
              <a:ahLst/>
              <a:cxnLst>
                <a:cxn ang="0">
                  <a:pos x="connsiteX0" y="connsiteY0"/>
                </a:cxn>
                <a:cxn ang="0">
                  <a:pos x="connsiteX1" y="connsiteY1"/>
                </a:cxn>
                <a:cxn ang="0">
                  <a:pos x="connsiteX2" y="connsiteY2"/>
                </a:cxn>
                <a:cxn ang="0">
                  <a:pos x="connsiteX3" y="connsiteY3"/>
                </a:cxn>
              </a:cxnLst>
              <a:rect l="l" t="t" r="r" b="b"/>
              <a:pathLst>
                <a:path w="1112393" h="1712784">
                  <a:moveTo>
                    <a:pt x="0" y="1712784"/>
                  </a:moveTo>
                  <a:lnTo>
                    <a:pt x="556196" y="1712784"/>
                  </a:lnTo>
                  <a:lnTo>
                    <a:pt x="556196" y="0"/>
                  </a:lnTo>
                  <a:lnTo>
                    <a:pt x="1112393" y="0"/>
                  </a:lnTo>
                </a:path>
              </a:pathLst>
            </a:custGeom>
            <a:noFill/>
          </p:spPr>
          <p:style>
            <a:lnRef idx="2">
              <a:schemeClr val="accent2">
                <a:shade val="6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txBody>
            <a:bodyPr spcFirstLastPara="0" vert="horz" wrap="square" lIns="517839" tIns="805334" rIns="517839" bIns="805335" numCol="1" spcCol="1270" anchor="b" anchorCtr="0">
              <a:noAutofit/>
            </a:bodyPr>
            <a:lstStyle/>
            <a:p>
              <a:pPr defTabSz="311150" fontAlgn="auto">
                <a:lnSpc>
                  <a:spcPct val="90000"/>
                </a:lnSpc>
                <a:spcAft>
                  <a:spcPct val="35000"/>
                </a:spcAft>
              </a:pPr>
              <a:endParaRPr lang="en-US" sz="700">
                <a:solidFill>
                  <a:prstClr val="black">
                    <a:hueOff val="0"/>
                    <a:satOff val="0"/>
                    <a:lumOff val="0"/>
                    <a:alphaOff val="0"/>
                  </a:prstClr>
                </a:solidFill>
              </a:endParaRPr>
            </a:p>
          </p:txBody>
        </p:sp>
        <p:sp>
          <p:nvSpPr>
            <p:cNvPr id="25" name="Freeform 24"/>
            <p:cNvSpPr/>
            <p:nvPr/>
          </p:nvSpPr>
          <p:spPr>
            <a:xfrm rot="16200000">
              <a:off x="-1571703" y="3325775"/>
              <a:ext cx="3782272" cy="585927"/>
            </a:xfrm>
            <a:custGeom>
              <a:avLst/>
              <a:gdLst>
                <a:gd name="connsiteX0" fmla="*/ 0 w 3782272"/>
                <a:gd name="connsiteY0" fmla="*/ 0 h 945244"/>
                <a:gd name="connsiteX1" fmla="*/ 3782272 w 3782272"/>
                <a:gd name="connsiteY1" fmla="*/ 0 h 945244"/>
                <a:gd name="connsiteX2" fmla="*/ 3782272 w 3782272"/>
                <a:gd name="connsiteY2" fmla="*/ 945244 h 945244"/>
                <a:gd name="connsiteX3" fmla="*/ 0 w 3782272"/>
                <a:gd name="connsiteY3" fmla="*/ 945244 h 945244"/>
                <a:gd name="connsiteX4" fmla="*/ 0 w 3782272"/>
                <a:gd name="connsiteY4" fmla="*/ 0 h 94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2272" h="945244">
                  <a:moveTo>
                    <a:pt x="0" y="0"/>
                  </a:moveTo>
                  <a:lnTo>
                    <a:pt x="3782272" y="0"/>
                  </a:lnTo>
                  <a:lnTo>
                    <a:pt x="3782272" y="945244"/>
                  </a:lnTo>
                  <a:lnTo>
                    <a:pt x="0" y="945244"/>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8890" tIns="8890" rIns="8890" bIns="8890" numCol="1" spcCol="1270" anchor="ctr" anchorCtr="0">
              <a:noAutofit/>
            </a:bodyPr>
            <a:lstStyle/>
            <a:p>
              <a:pPr defTabSz="622300" fontAlgn="auto">
                <a:lnSpc>
                  <a:spcPct val="90000"/>
                </a:lnSpc>
                <a:spcAft>
                  <a:spcPct val="35000"/>
                </a:spcAft>
              </a:pPr>
              <a:r>
                <a:rPr lang="en-US" sz="1400" dirty="0" smtClean="0">
                  <a:solidFill>
                    <a:prstClr val="black"/>
                  </a:solidFill>
                </a:rPr>
                <a:t>2015 RAS Metrics</a:t>
              </a:r>
            </a:p>
            <a:p>
              <a:pPr defTabSz="622300" fontAlgn="auto">
                <a:lnSpc>
                  <a:spcPct val="90000"/>
                </a:lnSpc>
                <a:spcAft>
                  <a:spcPct val="35000"/>
                </a:spcAft>
              </a:pPr>
              <a:r>
                <a:rPr lang="en-US" sz="1400" dirty="0" smtClean="0">
                  <a:solidFill>
                    <a:prstClr val="black"/>
                  </a:solidFill>
                </a:rPr>
                <a:t>(24)</a:t>
              </a:r>
              <a:endParaRPr lang="en-US" sz="1400" dirty="0">
                <a:solidFill>
                  <a:prstClr val="black"/>
                </a:solidFill>
              </a:endParaRPr>
            </a:p>
          </p:txBody>
        </p:sp>
        <p:sp>
          <p:nvSpPr>
            <p:cNvPr id="26" name="Freeform 25"/>
            <p:cNvSpPr/>
            <p:nvPr/>
          </p:nvSpPr>
          <p:spPr>
            <a:xfrm>
              <a:off x="2058939" y="1319300"/>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CCAR Linked RAS Metrics</a:t>
              </a:r>
            </a:p>
            <a:p>
              <a:pPr defTabSz="533400" fontAlgn="auto">
                <a:lnSpc>
                  <a:spcPct val="90000"/>
                </a:lnSpc>
                <a:spcAft>
                  <a:spcPct val="35000"/>
                </a:spcAft>
              </a:pPr>
              <a:r>
                <a:rPr lang="en-US" sz="1200" dirty="0" smtClean="0">
                  <a:solidFill>
                    <a:prstClr val="black"/>
                  </a:solidFill>
                </a:rPr>
                <a:t>(10)</a:t>
              </a:r>
              <a:endParaRPr lang="en-US" sz="1200" dirty="0">
                <a:solidFill>
                  <a:prstClr val="black"/>
                </a:solidFill>
              </a:endParaRPr>
            </a:p>
          </p:txBody>
        </p:sp>
        <p:sp>
          <p:nvSpPr>
            <p:cNvPr id="27" name="Freeform 26"/>
            <p:cNvSpPr/>
            <p:nvPr/>
          </p:nvSpPr>
          <p:spPr>
            <a:xfrm>
              <a:off x="4091501" y="893656"/>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hueOff val="0"/>
                      <a:satOff val="0"/>
                      <a:lumOff val="0"/>
                      <a:alphaOff val="0"/>
                    </a:prstClr>
                  </a:solidFill>
                </a:rPr>
                <a:t>Calculation Change</a:t>
              </a:r>
            </a:p>
            <a:p>
              <a:pPr defTabSz="533400" fontAlgn="auto">
                <a:lnSpc>
                  <a:spcPct val="90000"/>
                </a:lnSpc>
                <a:spcAft>
                  <a:spcPct val="35000"/>
                </a:spcAft>
              </a:pPr>
              <a:r>
                <a:rPr lang="en-US" sz="1200" dirty="0" smtClean="0">
                  <a:solidFill>
                    <a:prstClr val="black">
                      <a:hueOff val="0"/>
                      <a:satOff val="0"/>
                      <a:lumOff val="0"/>
                      <a:alphaOff val="0"/>
                    </a:prstClr>
                  </a:solidFill>
                </a:rPr>
                <a:t>(0)</a:t>
              </a:r>
              <a:endParaRPr lang="en-US" sz="1200" dirty="0">
                <a:solidFill>
                  <a:prstClr val="black">
                    <a:hueOff val="0"/>
                    <a:satOff val="0"/>
                    <a:lumOff val="0"/>
                    <a:alphaOff val="0"/>
                  </a:prstClr>
                </a:solidFill>
              </a:endParaRPr>
            </a:p>
          </p:txBody>
        </p:sp>
        <p:sp>
          <p:nvSpPr>
            <p:cNvPr id="28" name="Freeform 27"/>
            <p:cNvSpPr/>
            <p:nvPr/>
          </p:nvSpPr>
          <p:spPr>
            <a:xfrm>
              <a:off x="4091501" y="1744943"/>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 Calculation Change</a:t>
              </a:r>
            </a:p>
            <a:p>
              <a:pPr defTabSz="533400" fontAlgn="auto">
                <a:lnSpc>
                  <a:spcPct val="90000"/>
                </a:lnSpc>
                <a:spcAft>
                  <a:spcPct val="35000"/>
                </a:spcAft>
              </a:pPr>
              <a:r>
                <a:rPr lang="en-US" sz="1200" dirty="0" smtClean="0">
                  <a:solidFill>
                    <a:prstClr val="black"/>
                  </a:solidFill>
                </a:rPr>
                <a:t>(10)</a:t>
              </a:r>
              <a:endParaRPr lang="en-US" sz="1200" dirty="0">
                <a:solidFill>
                  <a:prstClr val="black"/>
                </a:solidFill>
              </a:endParaRPr>
            </a:p>
          </p:txBody>
        </p:sp>
        <p:sp>
          <p:nvSpPr>
            <p:cNvPr id="29" name="Freeform 28"/>
            <p:cNvSpPr/>
            <p:nvPr/>
          </p:nvSpPr>
          <p:spPr>
            <a:xfrm>
              <a:off x="6075356" y="1319300"/>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 Limit Change</a:t>
              </a:r>
            </a:p>
            <a:p>
              <a:pPr defTabSz="533400" fontAlgn="auto">
                <a:lnSpc>
                  <a:spcPct val="90000"/>
                </a:lnSpc>
                <a:spcAft>
                  <a:spcPct val="35000"/>
                </a:spcAft>
              </a:pPr>
              <a:r>
                <a:rPr lang="en-US" sz="1200" dirty="0" smtClean="0">
                  <a:solidFill>
                    <a:prstClr val="black"/>
                  </a:solidFill>
                </a:rPr>
                <a:t>(0)</a:t>
              </a:r>
              <a:endParaRPr lang="en-US" sz="1200" dirty="0">
                <a:solidFill>
                  <a:prstClr val="black"/>
                </a:solidFill>
              </a:endParaRPr>
            </a:p>
          </p:txBody>
        </p:sp>
        <p:sp>
          <p:nvSpPr>
            <p:cNvPr id="30" name="Freeform 29"/>
            <p:cNvSpPr/>
            <p:nvPr/>
          </p:nvSpPr>
          <p:spPr>
            <a:xfrm>
              <a:off x="6075356" y="2170587"/>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Limit Change</a:t>
              </a:r>
            </a:p>
            <a:p>
              <a:pPr defTabSz="533400" fontAlgn="auto">
                <a:lnSpc>
                  <a:spcPct val="90000"/>
                </a:lnSpc>
                <a:spcAft>
                  <a:spcPct val="35000"/>
                </a:spcAft>
              </a:pPr>
              <a:r>
                <a:rPr lang="en-US" sz="1200" dirty="0" smtClean="0">
                  <a:solidFill>
                    <a:prstClr val="black"/>
                  </a:solidFill>
                </a:rPr>
                <a:t>(10)</a:t>
              </a:r>
            </a:p>
          </p:txBody>
        </p:sp>
        <p:sp>
          <p:nvSpPr>
            <p:cNvPr id="31" name="Freeform 30"/>
            <p:cNvSpPr/>
            <p:nvPr/>
          </p:nvSpPr>
          <p:spPr>
            <a:xfrm>
              <a:off x="7665614" y="1797215"/>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6350" tIns="6350" rIns="6350" bIns="6350" numCol="1" spcCol="1270" anchor="ctr" anchorCtr="0">
              <a:noAutofit/>
            </a:bodyPr>
            <a:lstStyle/>
            <a:p>
              <a:pPr defTabSz="444500" fontAlgn="auto">
                <a:lnSpc>
                  <a:spcPct val="90000"/>
                </a:lnSpc>
                <a:spcAft>
                  <a:spcPct val="35000"/>
                </a:spcAft>
              </a:pPr>
              <a:r>
                <a:rPr lang="en-US" dirty="0" smtClean="0">
                  <a:solidFill>
                    <a:prstClr val="black"/>
                  </a:solidFill>
                </a:rPr>
                <a:t>More Conservative</a:t>
              </a:r>
            </a:p>
            <a:p>
              <a:pPr defTabSz="444500" fontAlgn="auto">
                <a:lnSpc>
                  <a:spcPct val="90000"/>
                </a:lnSpc>
                <a:spcAft>
                  <a:spcPct val="35000"/>
                </a:spcAft>
              </a:pPr>
              <a:r>
                <a:rPr lang="en-US" dirty="0" smtClean="0">
                  <a:solidFill>
                    <a:prstClr val="black"/>
                  </a:solidFill>
                </a:rPr>
                <a:t>(5)</a:t>
              </a:r>
              <a:endParaRPr lang="en-US" dirty="0">
                <a:solidFill>
                  <a:prstClr val="black"/>
                </a:solidFill>
              </a:endParaRPr>
            </a:p>
          </p:txBody>
        </p:sp>
        <p:sp>
          <p:nvSpPr>
            <p:cNvPr id="32" name="Freeform 31"/>
            <p:cNvSpPr/>
            <p:nvPr/>
          </p:nvSpPr>
          <p:spPr>
            <a:xfrm>
              <a:off x="7665614" y="2648503"/>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6350" tIns="6350" rIns="6350" bIns="6350" numCol="1" spcCol="1270" anchor="ctr" anchorCtr="0">
              <a:noAutofit/>
            </a:bodyPr>
            <a:lstStyle/>
            <a:p>
              <a:pPr defTabSz="444500" fontAlgn="auto">
                <a:lnSpc>
                  <a:spcPct val="90000"/>
                </a:lnSpc>
                <a:spcAft>
                  <a:spcPct val="35000"/>
                </a:spcAft>
              </a:pPr>
              <a:r>
                <a:rPr lang="en-US" dirty="0" smtClean="0">
                  <a:solidFill>
                    <a:prstClr val="black">
                      <a:hueOff val="0"/>
                      <a:satOff val="0"/>
                      <a:lumOff val="0"/>
                      <a:alphaOff val="0"/>
                    </a:prstClr>
                  </a:solidFill>
                </a:rPr>
                <a:t>More Aggressive</a:t>
              </a:r>
            </a:p>
            <a:p>
              <a:pPr defTabSz="444500" fontAlgn="auto">
                <a:lnSpc>
                  <a:spcPct val="90000"/>
                </a:lnSpc>
                <a:spcAft>
                  <a:spcPct val="35000"/>
                </a:spcAft>
              </a:pPr>
              <a:r>
                <a:rPr lang="en-US" dirty="0" smtClean="0">
                  <a:solidFill>
                    <a:prstClr val="black">
                      <a:hueOff val="0"/>
                      <a:satOff val="0"/>
                      <a:lumOff val="0"/>
                      <a:alphaOff val="0"/>
                    </a:prstClr>
                  </a:solidFill>
                </a:rPr>
                <a:t>(5)</a:t>
              </a:r>
              <a:endParaRPr lang="en-US" dirty="0">
                <a:solidFill>
                  <a:prstClr val="black">
                    <a:hueOff val="0"/>
                    <a:satOff val="0"/>
                    <a:lumOff val="0"/>
                    <a:alphaOff val="0"/>
                  </a:prstClr>
                </a:solidFill>
              </a:endParaRPr>
            </a:p>
          </p:txBody>
        </p:sp>
        <p:sp>
          <p:nvSpPr>
            <p:cNvPr id="33" name="Freeform 32"/>
            <p:cNvSpPr/>
            <p:nvPr/>
          </p:nvSpPr>
          <p:spPr>
            <a:xfrm>
              <a:off x="2058939" y="2767874"/>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Non CCAR Linked RAS Metrics</a:t>
              </a:r>
            </a:p>
            <a:p>
              <a:pPr defTabSz="533400" fontAlgn="auto">
                <a:lnSpc>
                  <a:spcPct val="90000"/>
                </a:lnSpc>
                <a:spcAft>
                  <a:spcPct val="35000"/>
                </a:spcAft>
              </a:pPr>
              <a:r>
                <a:rPr lang="en-US" sz="1200" dirty="0" smtClean="0">
                  <a:solidFill>
                    <a:prstClr val="black"/>
                  </a:solidFill>
                </a:rPr>
                <a:t>(9)</a:t>
              </a:r>
              <a:endParaRPr lang="en-US" sz="1200" dirty="0">
                <a:solidFill>
                  <a:prstClr val="black"/>
                </a:solidFill>
              </a:endParaRPr>
            </a:p>
          </p:txBody>
        </p:sp>
        <p:sp>
          <p:nvSpPr>
            <p:cNvPr id="34" name="Freeform 33"/>
            <p:cNvSpPr/>
            <p:nvPr/>
          </p:nvSpPr>
          <p:spPr>
            <a:xfrm>
              <a:off x="4042794" y="3096604"/>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hueOff val="0"/>
                      <a:satOff val="0"/>
                      <a:lumOff val="0"/>
                      <a:alphaOff val="0"/>
                    </a:prstClr>
                  </a:solidFill>
                </a:rPr>
                <a:t>Calculation Change</a:t>
              </a:r>
            </a:p>
            <a:p>
              <a:pPr defTabSz="533400" fontAlgn="auto">
                <a:lnSpc>
                  <a:spcPct val="90000"/>
                </a:lnSpc>
                <a:spcAft>
                  <a:spcPct val="35000"/>
                </a:spcAft>
              </a:pPr>
              <a:r>
                <a:rPr lang="en-US" sz="1200" dirty="0" smtClean="0">
                  <a:solidFill>
                    <a:prstClr val="black">
                      <a:hueOff val="0"/>
                      <a:satOff val="0"/>
                      <a:lumOff val="0"/>
                      <a:alphaOff val="0"/>
                    </a:prstClr>
                  </a:solidFill>
                </a:rPr>
                <a:t>(3)</a:t>
              </a:r>
              <a:endParaRPr lang="en-US" sz="1200" dirty="0">
                <a:solidFill>
                  <a:prstClr val="black">
                    <a:hueOff val="0"/>
                    <a:satOff val="0"/>
                    <a:lumOff val="0"/>
                    <a:alphaOff val="0"/>
                  </a:prstClr>
                </a:solidFill>
              </a:endParaRPr>
            </a:p>
          </p:txBody>
        </p:sp>
        <p:sp>
          <p:nvSpPr>
            <p:cNvPr id="35" name="Freeform 34"/>
            <p:cNvSpPr/>
            <p:nvPr/>
          </p:nvSpPr>
          <p:spPr>
            <a:xfrm>
              <a:off x="4042794" y="5242296"/>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 Calculation Change</a:t>
              </a:r>
            </a:p>
            <a:p>
              <a:pPr defTabSz="533400" fontAlgn="auto">
                <a:lnSpc>
                  <a:spcPct val="90000"/>
                </a:lnSpc>
                <a:spcAft>
                  <a:spcPct val="35000"/>
                </a:spcAft>
              </a:pPr>
              <a:r>
                <a:rPr lang="en-US" sz="1200" dirty="0" smtClean="0">
                  <a:solidFill>
                    <a:prstClr val="black"/>
                  </a:solidFill>
                </a:rPr>
                <a:t>(6)</a:t>
              </a:r>
              <a:endParaRPr lang="en-US" sz="1200" dirty="0">
                <a:solidFill>
                  <a:prstClr val="black"/>
                </a:solidFill>
              </a:endParaRPr>
            </a:p>
          </p:txBody>
        </p:sp>
        <p:sp>
          <p:nvSpPr>
            <p:cNvPr id="36" name="Freeform 35"/>
            <p:cNvSpPr/>
            <p:nvPr/>
          </p:nvSpPr>
          <p:spPr>
            <a:xfrm>
              <a:off x="5948356" y="3927652"/>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No Limit Change</a:t>
              </a:r>
            </a:p>
            <a:p>
              <a:pPr defTabSz="533400" fontAlgn="auto">
                <a:lnSpc>
                  <a:spcPct val="90000"/>
                </a:lnSpc>
                <a:spcAft>
                  <a:spcPct val="35000"/>
                </a:spcAft>
              </a:pPr>
              <a:r>
                <a:rPr lang="en-US" sz="1200" dirty="0" smtClean="0">
                  <a:solidFill>
                    <a:prstClr val="black"/>
                  </a:solidFill>
                </a:rPr>
                <a:t>(3)</a:t>
              </a:r>
            </a:p>
          </p:txBody>
        </p:sp>
        <p:sp>
          <p:nvSpPr>
            <p:cNvPr id="37" name="Freeform 36"/>
            <p:cNvSpPr/>
            <p:nvPr/>
          </p:nvSpPr>
          <p:spPr>
            <a:xfrm>
              <a:off x="5948356" y="4905940"/>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Limit Change</a:t>
              </a:r>
            </a:p>
            <a:p>
              <a:pPr defTabSz="533400" fontAlgn="auto">
                <a:lnSpc>
                  <a:spcPct val="90000"/>
                </a:lnSpc>
                <a:spcAft>
                  <a:spcPct val="35000"/>
                </a:spcAft>
              </a:pPr>
              <a:r>
                <a:rPr lang="en-US" sz="1200" dirty="0" smtClean="0">
                  <a:solidFill>
                    <a:prstClr val="black"/>
                  </a:solidFill>
                </a:rPr>
                <a:t>(3)</a:t>
              </a:r>
              <a:endParaRPr lang="en-US" sz="1200" dirty="0">
                <a:solidFill>
                  <a:prstClr val="black"/>
                </a:solidFill>
              </a:endParaRPr>
            </a:p>
          </p:txBody>
        </p:sp>
        <p:sp>
          <p:nvSpPr>
            <p:cNvPr id="38" name="Freeform 37"/>
            <p:cNvSpPr/>
            <p:nvPr/>
          </p:nvSpPr>
          <p:spPr>
            <a:xfrm>
              <a:off x="7665614" y="4226296"/>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chemeClr val="bg2">
                <a:lumMod val="90000"/>
              </a:schemeClr>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6350" tIns="6350" rIns="6350" bIns="6350" numCol="1" spcCol="1270" anchor="ctr" anchorCtr="0">
              <a:noAutofit/>
            </a:bodyPr>
            <a:lstStyle/>
            <a:p>
              <a:pPr defTabSz="444500" fontAlgn="auto">
                <a:lnSpc>
                  <a:spcPct val="90000"/>
                </a:lnSpc>
                <a:spcAft>
                  <a:spcPct val="35000"/>
                </a:spcAft>
              </a:pPr>
              <a:r>
                <a:rPr lang="en-US" dirty="0" smtClean="0">
                  <a:solidFill>
                    <a:prstClr val="black"/>
                  </a:solidFill>
                </a:rPr>
                <a:t>More Conservative</a:t>
              </a:r>
            </a:p>
            <a:p>
              <a:pPr defTabSz="444500" fontAlgn="auto">
                <a:lnSpc>
                  <a:spcPct val="90000"/>
                </a:lnSpc>
                <a:spcAft>
                  <a:spcPct val="35000"/>
                </a:spcAft>
              </a:pPr>
              <a:r>
                <a:rPr lang="en-US" dirty="0" smtClean="0">
                  <a:solidFill>
                    <a:prstClr val="black"/>
                  </a:solidFill>
                </a:rPr>
                <a:t>(2)</a:t>
              </a:r>
              <a:endParaRPr lang="en-US" dirty="0">
                <a:solidFill>
                  <a:prstClr val="black"/>
                </a:solidFill>
              </a:endParaRPr>
            </a:p>
          </p:txBody>
        </p:sp>
        <p:sp>
          <p:nvSpPr>
            <p:cNvPr id="39" name="Freeform 38"/>
            <p:cNvSpPr/>
            <p:nvPr/>
          </p:nvSpPr>
          <p:spPr>
            <a:xfrm>
              <a:off x="7665614" y="5077584"/>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6350" tIns="6350" rIns="6350" bIns="6350" numCol="1" spcCol="1270" anchor="ctr" anchorCtr="0">
              <a:noAutofit/>
            </a:bodyPr>
            <a:lstStyle/>
            <a:p>
              <a:pPr defTabSz="444500" fontAlgn="auto">
                <a:lnSpc>
                  <a:spcPct val="90000"/>
                </a:lnSpc>
                <a:spcAft>
                  <a:spcPct val="35000"/>
                </a:spcAft>
              </a:pPr>
              <a:r>
                <a:rPr lang="en-US" dirty="0" smtClean="0">
                  <a:solidFill>
                    <a:prstClr val="black">
                      <a:hueOff val="0"/>
                      <a:satOff val="0"/>
                      <a:lumOff val="0"/>
                      <a:alphaOff val="0"/>
                    </a:prstClr>
                  </a:solidFill>
                </a:rPr>
                <a:t>More Aggressive</a:t>
              </a:r>
            </a:p>
            <a:p>
              <a:pPr defTabSz="444500" fontAlgn="auto">
                <a:lnSpc>
                  <a:spcPct val="90000"/>
                </a:lnSpc>
                <a:spcAft>
                  <a:spcPct val="35000"/>
                </a:spcAft>
              </a:pPr>
              <a:r>
                <a:rPr lang="en-US" dirty="0" smtClean="0">
                  <a:solidFill>
                    <a:prstClr val="black">
                      <a:hueOff val="0"/>
                      <a:satOff val="0"/>
                      <a:lumOff val="0"/>
                      <a:alphaOff val="0"/>
                    </a:prstClr>
                  </a:solidFill>
                </a:rPr>
                <a:t>(1)</a:t>
              </a:r>
              <a:endParaRPr lang="en-US" dirty="0">
                <a:solidFill>
                  <a:prstClr val="black">
                    <a:hueOff val="0"/>
                    <a:satOff val="0"/>
                    <a:lumOff val="0"/>
                    <a:alphaOff val="0"/>
                  </a:prstClr>
                </a:solidFill>
              </a:endParaRPr>
            </a:p>
          </p:txBody>
        </p:sp>
        <p:sp>
          <p:nvSpPr>
            <p:cNvPr id="40" name="Freeform 39"/>
            <p:cNvSpPr/>
            <p:nvPr/>
          </p:nvSpPr>
          <p:spPr>
            <a:xfrm>
              <a:off x="2058939" y="4254165"/>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8255" tIns="8255" rIns="8255" bIns="8255" numCol="1" spcCol="1270" anchor="ctr" anchorCtr="0">
              <a:noAutofit/>
            </a:bodyPr>
            <a:lstStyle/>
            <a:p>
              <a:pPr defTabSz="577850" fontAlgn="auto">
                <a:lnSpc>
                  <a:spcPct val="90000"/>
                </a:lnSpc>
                <a:spcAft>
                  <a:spcPct val="35000"/>
                </a:spcAft>
              </a:pPr>
              <a:r>
                <a:rPr lang="en-US" sz="1300" dirty="0" smtClean="0">
                  <a:solidFill>
                    <a:prstClr val="black"/>
                  </a:solidFill>
                </a:rPr>
                <a:t>Additional Metrics</a:t>
              </a:r>
            </a:p>
            <a:p>
              <a:pPr defTabSz="577850" fontAlgn="auto">
                <a:lnSpc>
                  <a:spcPct val="90000"/>
                </a:lnSpc>
                <a:spcAft>
                  <a:spcPct val="35000"/>
                </a:spcAft>
              </a:pPr>
              <a:r>
                <a:rPr lang="en-US" sz="1300" dirty="0" smtClean="0">
                  <a:solidFill>
                    <a:prstClr val="black"/>
                  </a:solidFill>
                </a:rPr>
                <a:t>(6)</a:t>
              </a:r>
              <a:endParaRPr lang="en-US" sz="1300" dirty="0">
                <a:solidFill>
                  <a:prstClr val="black"/>
                </a:solidFill>
              </a:endParaRPr>
            </a:p>
          </p:txBody>
        </p:sp>
        <p:sp>
          <p:nvSpPr>
            <p:cNvPr id="41" name="Freeform 40"/>
            <p:cNvSpPr/>
            <p:nvPr/>
          </p:nvSpPr>
          <p:spPr>
            <a:xfrm>
              <a:off x="2058939" y="5105452"/>
              <a:ext cx="1412481" cy="614976"/>
            </a:xfrm>
            <a:custGeom>
              <a:avLst/>
              <a:gdLst>
                <a:gd name="connsiteX0" fmla="*/ 0 w 1412481"/>
                <a:gd name="connsiteY0" fmla="*/ 0 h 614976"/>
                <a:gd name="connsiteX1" fmla="*/ 1412481 w 1412481"/>
                <a:gd name="connsiteY1" fmla="*/ 0 h 614976"/>
                <a:gd name="connsiteX2" fmla="*/ 1412481 w 1412481"/>
                <a:gd name="connsiteY2" fmla="*/ 614976 h 614976"/>
                <a:gd name="connsiteX3" fmla="*/ 0 w 1412481"/>
                <a:gd name="connsiteY3" fmla="*/ 614976 h 614976"/>
                <a:gd name="connsiteX4" fmla="*/ 0 w 1412481"/>
                <a:gd name="connsiteY4" fmla="*/ 0 h 61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481" h="614976">
                  <a:moveTo>
                    <a:pt x="0" y="0"/>
                  </a:moveTo>
                  <a:lnTo>
                    <a:pt x="1412481" y="0"/>
                  </a:lnTo>
                  <a:lnTo>
                    <a:pt x="1412481" y="614976"/>
                  </a:lnTo>
                  <a:lnTo>
                    <a:pt x="0" y="614976"/>
                  </a:lnTo>
                  <a:lnTo>
                    <a:pt x="0" y="0"/>
                  </a:lnTo>
                  <a:close/>
                </a:path>
              </a:pathLst>
            </a:custGeom>
            <a:solidFill>
              <a:srgbClr val="FF0000"/>
            </a:solidFill>
            <a:scene3d>
              <a:camera prst="orthographicFront"/>
              <a:lightRig rig="flat" dir="t"/>
            </a:scene3d>
            <a:sp3d prstMaterial="dkEdge">
              <a:bevelT w="8200" h="38100"/>
            </a:sp3d>
          </p:spPr>
          <p:style>
            <a:lnRef idx="0">
              <a:schemeClr val="accent2">
                <a:shade val="80000"/>
                <a:hueOff val="0"/>
                <a:satOff val="0"/>
                <a:lumOff val="0"/>
                <a:alphaOff val="0"/>
              </a:schemeClr>
            </a:lnRef>
            <a:fillRef idx="2">
              <a:scrgbClr r="0" g="0" b="0"/>
            </a:fillRef>
            <a:effectRef idx="1">
              <a:schemeClr val="lt1">
                <a:hueOff val="0"/>
                <a:satOff val="0"/>
                <a:lumOff val="0"/>
                <a:alphaOff val="0"/>
              </a:schemeClr>
            </a:effectRef>
            <a:fontRef idx="minor">
              <a:schemeClr val="dk1">
                <a:hueOff val="0"/>
                <a:satOff val="0"/>
                <a:lumOff val="0"/>
                <a:alphaOff val="0"/>
              </a:schemeClr>
            </a:fontRef>
          </p:style>
          <p:txBody>
            <a:bodyPr spcFirstLastPara="0" vert="horz" wrap="square" lIns="7620" tIns="7620" rIns="7620" bIns="7620" numCol="1" spcCol="1270" anchor="ctr" anchorCtr="0">
              <a:noAutofit/>
            </a:bodyPr>
            <a:lstStyle/>
            <a:p>
              <a:pPr defTabSz="533400" fontAlgn="auto">
                <a:lnSpc>
                  <a:spcPct val="90000"/>
                </a:lnSpc>
                <a:spcAft>
                  <a:spcPct val="35000"/>
                </a:spcAft>
              </a:pPr>
              <a:r>
                <a:rPr lang="en-US" sz="1200" dirty="0" smtClean="0">
                  <a:solidFill>
                    <a:prstClr val="black"/>
                  </a:solidFill>
                </a:rPr>
                <a:t>Removal </a:t>
              </a:r>
            </a:p>
            <a:p>
              <a:pPr defTabSz="533400" fontAlgn="auto">
                <a:lnSpc>
                  <a:spcPct val="90000"/>
                </a:lnSpc>
                <a:spcAft>
                  <a:spcPct val="35000"/>
                </a:spcAft>
              </a:pPr>
              <a:r>
                <a:rPr lang="en-US" sz="1200" dirty="0" smtClean="0">
                  <a:solidFill>
                    <a:prstClr val="black"/>
                  </a:solidFill>
                </a:rPr>
                <a:t>(5)</a:t>
              </a:r>
              <a:endParaRPr lang="en-US" sz="1200" dirty="0">
                <a:solidFill>
                  <a:prstClr val="black"/>
                </a:solidFill>
              </a:endParaRPr>
            </a:p>
          </p:txBody>
        </p:sp>
      </p:grpSp>
      <p:cxnSp>
        <p:nvCxnSpPr>
          <p:cNvPr id="53" name="Straight Connector 52"/>
          <p:cNvCxnSpPr>
            <a:stCxn id="6" idx="2"/>
          </p:cNvCxnSpPr>
          <p:nvPr/>
        </p:nvCxnSpPr>
        <p:spPr>
          <a:xfrm flipH="1">
            <a:off x="1386969" y="4544990"/>
            <a:ext cx="1" cy="86433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389468" y="5425985"/>
            <a:ext cx="772776"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979064" y="3193478"/>
            <a:ext cx="883158" cy="738664"/>
          </a:xfrm>
          <a:prstGeom prst="rect">
            <a:avLst/>
          </a:prstGeom>
          <a:solidFill>
            <a:schemeClr val="bg1"/>
          </a:solidFill>
        </p:spPr>
        <p:txBody>
          <a:bodyPr wrap="square" rtlCol="0">
            <a:spAutoFit/>
          </a:bodyPr>
          <a:lstStyle/>
          <a:p>
            <a:pPr fontAlgn="auto">
              <a:lnSpc>
                <a:spcPct val="100000"/>
              </a:lnSpc>
              <a:spcBef>
                <a:spcPts val="0"/>
              </a:spcBef>
              <a:spcAft>
                <a:spcPts val="0"/>
              </a:spcAft>
            </a:pPr>
            <a:r>
              <a:rPr lang="en-US" sz="1400" b="1" dirty="0" smtClean="0">
                <a:solidFill>
                  <a:prstClr val="black"/>
                </a:solidFill>
                <a:latin typeface="Calibri"/>
              </a:rPr>
              <a:t>2016 </a:t>
            </a:r>
          </a:p>
          <a:p>
            <a:pPr fontAlgn="auto">
              <a:lnSpc>
                <a:spcPct val="100000"/>
              </a:lnSpc>
              <a:spcBef>
                <a:spcPts val="0"/>
              </a:spcBef>
              <a:spcAft>
                <a:spcPts val="0"/>
              </a:spcAft>
            </a:pPr>
            <a:r>
              <a:rPr lang="en-US" sz="1400" b="1" dirty="0" smtClean="0">
                <a:solidFill>
                  <a:prstClr val="black"/>
                </a:solidFill>
                <a:latin typeface="Calibri"/>
              </a:rPr>
              <a:t>RAS </a:t>
            </a:r>
          </a:p>
          <a:p>
            <a:pPr fontAlgn="auto">
              <a:lnSpc>
                <a:spcPct val="100000"/>
              </a:lnSpc>
              <a:spcBef>
                <a:spcPts val="0"/>
              </a:spcBef>
              <a:spcAft>
                <a:spcPts val="0"/>
              </a:spcAft>
            </a:pPr>
            <a:r>
              <a:rPr lang="en-US" sz="1400" b="1" dirty="0" smtClean="0">
                <a:solidFill>
                  <a:prstClr val="black"/>
                </a:solidFill>
                <a:latin typeface="Calibri"/>
              </a:rPr>
              <a:t>Metrics</a:t>
            </a:r>
            <a:endParaRPr lang="en-US" sz="1400" b="1" dirty="0">
              <a:solidFill>
                <a:prstClr val="black"/>
              </a:solidFill>
              <a:latin typeface="Calibri"/>
            </a:endParaRPr>
          </a:p>
        </p:txBody>
      </p:sp>
      <p:cxnSp>
        <p:nvCxnSpPr>
          <p:cNvPr id="61" name="Straight Arrow Connector 60"/>
          <p:cNvCxnSpPr/>
          <p:nvPr/>
        </p:nvCxnSpPr>
        <p:spPr>
          <a:xfrm flipV="1">
            <a:off x="638382" y="3579588"/>
            <a:ext cx="428785" cy="1118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9" name="Rectangle 68"/>
          <p:cNvSpPr/>
          <p:nvPr/>
        </p:nvSpPr>
        <p:spPr>
          <a:xfrm>
            <a:off x="4" y="6325949"/>
            <a:ext cx="9109474" cy="338554"/>
          </a:xfrm>
          <a:prstGeom prst="rect">
            <a:avLst/>
          </a:prstGeom>
        </p:spPr>
        <p:txBody>
          <a:bodyPr wrap="square">
            <a:spAutoFit/>
          </a:bodyPr>
          <a:lstStyle/>
          <a:p>
            <a:pPr marL="796925" indent="-796925" algn="l" fontAlgn="auto">
              <a:lnSpc>
                <a:spcPct val="100000"/>
              </a:lnSpc>
              <a:spcBef>
                <a:spcPts val="0"/>
              </a:spcBef>
              <a:spcAft>
                <a:spcPts val="0"/>
              </a:spcAft>
            </a:pPr>
            <a:r>
              <a:rPr lang="en-US" sz="800" dirty="0">
                <a:solidFill>
                  <a:prstClr val="black"/>
                </a:solidFill>
                <a:latin typeface="Calibri" panose="020F0502020204030204" pitchFamily="34" charset="0"/>
                <a:ea typeface="Calibri" panose="020F0502020204030204" pitchFamily="34" charset="0"/>
              </a:rPr>
              <a:t>More Conservative: The company’s appetite for Risk has increased. (i.e. The limits for metrics with ceilings have increased and the limits for metrics with floors have decreased.)</a:t>
            </a:r>
          </a:p>
          <a:p>
            <a:pPr marL="796925" indent="-796925" algn="l" fontAlgn="auto">
              <a:lnSpc>
                <a:spcPct val="100000"/>
              </a:lnSpc>
              <a:spcBef>
                <a:spcPts val="0"/>
              </a:spcBef>
              <a:spcAft>
                <a:spcPts val="0"/>
              </a:spcAft>
            </a:pPr>
            <a:r>
              <a:rPr lang="en-US" sz="800" dirty="0" smtClean="0">
                <a:solidFill>
                  <a:prstClr val="black"/>
                </a:solidFill>
                <a:latin typeface="Calibri" panose="020F0502020204030204" pitchFamily="34" charset="0"/>
                <a:ea typeface="Calibri" panose="020F0502020204030204" pitchFamily="34" charset="0"/>
              </a:rPr>
              <a:t>More </a:t>
            </a:r>
            <a:r>
              <a:rPr lang="en-US" sz="800" dirty="0">
                <a:solidFill>
                  <a:prstClr val="black"/>
                </a:solidFill>
                <a:latin typeface="Calibri" panose="020F0502020204030204" pitchFamily="34" charset="0"/>
                <a:ea typeface="Calibri" panose="020F0502020204030204" pitchFamily="34" charset="0"/>
              </a:rPr>
              <a:t>Aggressive: The company’s appetite for Risk has decreased. (i.e. The limits for metrics with ceilings have decreased and the limits for metrics with </a:t>
            </a:r>
            <a:r>
              <a:rPr lang="en-US" sz="800" dirty="0" smtClean="0">
                <a:solidFill>
                  <a:prstClr val="black"/>
                </a:solidFill>
                <a:latin typeface="Calibri" panose="020F0502020204030204" pitchFamily="34" charset="0"/>
                <a:ea typeface="Calibri" panose="020F0502020204030204" pitchFamily="34" charset="0"/>
              </a:rPr>
              <a:t>floors </a:t>
            </a:r>
            <a:r>
              <a:rPr lang="en-US" sz="800" dirty="0">
                <a:solidFill>
                  <a:prstClr val="black"/>
                </a:solidFill>
                <a:latin typeface="Calibri" panose="020F0502020204030204" pitchFamily="34" charset="0"/>
                <a:ea typeface="Calibri" panose="020F0502020204030204" pitchFamily="34" charset="0"/>
              </a:rPr>
              <a:t>have increased.)</a:t>
            </a:r>
          </a:p>
        </p:txBody>
      </p:sp>
      <p:cxnSp>
        <p:nvCxnSpPr>
          <p:cNvPr id="46" name="Straight Connector 45"/>
          <p:cNvCxnSpPr/>
          <p:nvPr/>
        </p:nvCxnSpPr>
        <p:spPr>
          <a:xfrm flipV="1">
            <a:off x="3968693" y="3409959"/>
            <a:ext cx="274445" cy="2379"/>
          </a:xfrm>
          <a:prstGeom prst="line">
            <a:avLst/>
          </a:prstGeom>
          <a:noFill/>
        </p:spPr>
        <p:style>
          <a:lnRef idx="2">
            <a:schemeClr val="accent2">
              <a:shade val="80000"/>
              <a:hueOff val="0"/>
              <a:satOff val="0"/>
              <a:lumOff val="0"/>
              <a:alphaOff val="0"/>
            </a:schemeClr>
          </a:lnRef>
          <a:fillRef idx="0">
            <a:scrgbClr r="0" g="0" b="0"/>
          </a:fillRef>
          <a:effectRef idx="0">
            <a:schemeClr val="accent2">
              <a:hueOff val="0"/>
              <a:satOff val="0"/>
              <a:lumOff val="0"/>
              <a:alphaOff val="0"/>
            </a:schemeClr>
          </a:effectRef>
          <a:fontRef idx="minor">
            <a:schemeClr val="tx1">
              <a:hueOff val="0"/>
              <a:satOff val="0"/>
              <a:lumOff val="0"/>
              <a:alphaOff val="0"/>
            </a:schemeClr>
          </a:fontRef>
        </p:style>
      </p:cxnSp>
      <p:sp>
        <p:nvSpPr>
          <p:cNvPr id="3" name="Footer Placeholder 2"/>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3221856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447687209"/>
              </p:ext>
            </p:extLst>
          </p:nvPr>
        </p:nvGraphicFramePr>
        <p:xfrm>
          <a:off x="70078" y="750374"/>
          <a:ext cx="9420340" cy="5264723"/>
        </p:xfrm>
        <a:graphic>
          <a:graphicData uri="http://schemas.openxmlformats.org/drawingml/2006/table">
            <a:tbl>
              <a:tblPr firstRow="1" bandRow="1">
                <a:tableStyleId>{2D5ABB26-0587-4C30-8999-92F81FD0307C}</a:tableStyleId>
              </a:tblPr>
              <a:tblGrid>
                <a:gridCol w="271358"/>
                <a:gridCol w="4330772"/>
                <a:gridCol w="650055"/>
                <a:gridCol w="781824"/>
                <a:gridCol w="860884"/>
                <a:gridCol w="913591"/>
                <a:gridCol w="606133"/>
                <a:gridCol w="1005723"/>
              </a:tblGrid>
              <a:tr h="224347">
                <a:tc gridSpan="2">
                  <a:txBody>
                    <a:bodyPr/>
                    <a:lstStyle/>
                    <a:p>
                      <a:pPr algn="l"/>
                      <a:r>
                        <a:rPr lang="en-GB" sz="900" b="1" u="sng" dirty="0" smtClean="0">
                          <a:solidFill>
                            <a:srgbClr val="FF0000"/>
                          </a:solidFill>
                          <a:latin typeface="Arial" panose="020B0604020202020204" pitchFamily="34" charset="0"/>
                          <a:cs typeface="Arial" panose="020B0604020202020204" pitchFamily="34" charset="0"/>
                        </a:rPr>
                        <a:t>Monthly RAS Metrics</a:t>
                      </a:r>
                      <a:endParaRPr lang="en-GB" sz="900" b="1" u="sng" dirty="0">
                        <a:solidFill>
                          <a:srgbClr val="FF0000"/>
                        </a:solidFill>
                        <a:latin typeface="Arial" panose="020B0604020202020204" pitchFamily="34" charset="0"/>
                        <a:cs typeface="Arial" panose="020B0604020202020204" pitchFamily="34" charset="0"/>
                      </a:endParaRPr>
                    </a:p>
                  </a:txBody>
                  <a:tcPr marL="0"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l"/>
                      <a:endParaRPr lang="en-GB" sz="900" b="1" u="sng" dirty="0">
                        <a:solidFill>
                          <a:srgbClr val="FF0000"/>
                        </a:solidFill>
                        <a:latin typeface="Arial" panose="020B0604020202020204" pitchFamily="34" charset="0"/>
                        <a:cs typeface="Arial" panose="020B0604020202020204" pitchFamily="34" charset="0"/>
                      </a:endParaRPr>
                    </a:p>
                  </a:txBody>
                  <a:tcPr marL="0" marR="9144"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800" b="1" dirty="0" smtClean="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800" b="1"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800" b="1"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800" b="1"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800" b="1"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800" b="1"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27264">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New Metric</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Frequency</a:t>
                      </a: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Mar’16 </a:t>
                      </a:r>
                      <a:r>
                        <a:rPr lang="en-GB" sz="800" b="1" baseline="0" dirty="0" smtClean="0">
                          <a:solidFill>
                            <a:schemeClr val="tx1"/>
                          </a:solidFill>
                          <a:latin typeface="Arial" panose="020B0604020202020204" pitchFamily="34" charset="0"/>
                          <a:cs typeface="Arial" panose="020B0604020202020204" pitchFamily="34" charset="0"/>
                        </a:rPr>
                        <a:t>Actual</a:t>
                      </a:r>
                      <a:endParaRPr lang="en-GB" sz="800" b="1" dirty="0" smtClean="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Amber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Red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Limit</a:t>
                      </a:r>
                      <a:r>
                        <a:rPr lang="en-GB" sz="800" b="1" baseline="0" dirty="0" smtClean="0">
                          <a:solidFill>
                            <a:schemeClr val="tx1"/>
                          </a:solidFill>
                          <a:latin typeface="Arial" panose="020B0604020202020204" pitchFamily="34" charset="0"/>
                          <a:cs typeface="Arial" panose="020B0604020202020204" pitchFamily="34" charset="0"/>
                        </a:rPr>
                        <a:t> Type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Action</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14110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1</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Common Equity Tier 1 Ratio</a:t>
                      </a:r>
                      <a:r>
                        <a:rPr lang="en-GB" sz="800" b="1" baseline="0" dirty="0">
                          <a:solidFill>
                            <a:schemeClr val="tx1"/>
                          </a:solidFill>
                          <a:latin typeface="Arial" panose="020B0604020202020204" pitchFamily="34" charset="0"/>
                          <a:cs typeface="Arial" panose="020B0604020202020204" pitchFamily="34" charset="0"/>
                        </a:rPr>
                        <a:t> </a:t>
                      </a:r>
                      <a:r>
                        <a:rPr lang="en-GB" sz="800" b="1" baseline="0" dirty="0" smtClean="0">
                          <a:solidFill>
                            <a:schemeClr val="tx1"/>
                          </a:solidFill>
                          <a:latin typeface="Arial" panose="020B0604020202020204" pitchFamily="34" charset="0"/>
                          <a:cs typeface="Arial" panose="020B0604020202020204" pitchFamily="34" charset="0"/>
                        </a:rPr>
                        <a:t>- Base</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11.38%</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11.00%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9.45%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0166">
                <a:tc>
                  <a:txBody>
                    <a:bodyPr/>
                    <a:lstStyle/>
                    <a:p>
                      <a:pPr algn="ctr"/>
                      <a:r>
                        <a:rPr lang="en-GB" sz="800" b="1" dirty="0" smtClean="0">
                          <a:solidFill>
                            <a:schemeClr val="tx1"/>
                          </a:solidFill>
                          <a:latin typeface="Arial" panose="020B0604020202020204" pitchFamily="34" charset="0"/>
                          <a:cs typeface="Arial" panose="020B0604020202020204" pitchFamily="34" charset="0"/>
                        </a:rPr>
                        <a:t>2</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a:solidFill>
                            <a:schemeClr val="tx1"/>
                          </a:solidFill>
                          <a:latin typeface="Arial" panose="020B0604020202020204" pitchFamily="34" charset="0"/>
                          <a:ea typeface="+mn-ea"/>
                          <a:cs typeface="Arial" panose="020B0604020202020204" pitchFamily="34" charset="0"/>
                        </a:rPr>
                        <a:t>Tier 1 Risk Based Capital </a:t>
                      </a:r>
                      <a:r>
                        <a:rPr lang="en-US" sz="800" b="1" kern="1200" dirty="0" smtClean="0">
                          <a:solidFill>
                            <a:schemeClr val="tx1"/>
                          </a:solidFill>
                          <a:latin typeface="Arial" panose="020B0604020202020204" pitchFamily="34" charset="0"/>
                          <a:ea typeface="+mn-ea"/>
                          <a:cs typeface="Arial" panose="020B0604020202020204" pitchFamily="34" charset="0"/>
                        </a:rPr>
                        <a:t>Ratio - Base</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Monthly</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11.38%</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10.00%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8.75%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0166">
                <a:tc>
                  <a:txBody>
                    <a:bodyPr/>
                    <a:lstStyle/>
                    <a:p>
                      <a:pPr algn="ctr"/>
                      <a:r>
                        <a:rPr lang="en-GB" sz="800" b="1" dirty="0" smtClean="0">
                          <a:solidFill>
                            <a:schemeClr val="tx1"/>
                          </a:solidFill>
                          <a:latin typeface="Arial" panose="020B0604020202020204" pitchFamily="34" charset="0"/>
                          <a:cs typeface="Arial" panose="020B0604020202020204" pitchFamily="34" charset="0"/>
                        </a:rPr>
                        <a:t>3</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800" b="1" dirty="0" smtClean="0">
                          <a:solidFill>
                            <a:schemeClr val="tx1"/>
                          </a:solidFill>
                          <a:latin typeface="Arial" panose="020B0604020202020204" pitchFamily="34" charset="0"/>
                          <a:cs typeface="Arial" panose="020B0604020202020204" pitchFamily="34" charset="0"/>
                        </a:rPr>
                        <a:t>Tier</a:t>
                      </a:r>
                      <a:r>
                        <a:rPr lang="en-US" sz="800" b="1" baseline="0" dirty="0" smtClean="0">
                          <a:solidFill>
                            <a:schemeClr val="tx1"/>
                          </a:solidFill>
                          <a:latin typeface="Arial" panose="020B0604020202020204" pitchFamily="34" charset="0"/>
                          <a:cs typeface="Arial" panose="020B0604020202020204" pitchFamily="34" charset="0"/>
                        </a:rPr>
                        <a:t> 1 Leverage Ratio - Base</a:t>
                      </a:r>
                      <a:endParaRPr lang="en-US"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12.04%</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11.60%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10.35%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0166">
                <a:tc>
                  <a:txBody>
                    <a:bodyPr/>
                    <a:lstStyle/>
                    <a:p>
                      <a:pPr algn="ctr"/>
                      <a:r>
                        <a:rPr lang="en-GB" sz="800" b="1" dirty="0" smtClean="0">
                          <a:solidFill>
                            <a:schemeClr val="tx1"/>
                          </a:solidFill>
                          <a:latin typeface="Arial" panose="020B0604020202020204" pitchFamily="34" charset="0"/>
                          <a:cs typeface="Arial" panose="020B0604020202020204" pitchFamily="34" charset="0"/>
                        </a:rPr>
                        <a:t>4</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Tangible</a:t>
                      </a:r>
                      <a:r>
                        <a:rPr lang="en-GB" sz="800" b="1" baseline="0" dirty="0" smtClean="0">
                          <a:solidFill>
                            <a:schemeClr val="tx1"/>
                          </a:solidFill>
                          <a:latin typeface="Arial" panose="020B0604020202020204" pitchFamily="34" charset="0"/>
                          <a:cs typeface="Arial" panose="020B0604020202020204" pitchFamily="34" charset="0"/>
                        </a:rPr>
                        <a:t> Common Equity Ratio - Base</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11.88%</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11.50%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10.25%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62774">
                <a:tc>
                  <a:txBody>
                    <a:bodyPr/>
                    <a:lstStyle/>
                    <a:p>
                      <a:pPr algn="ctr"/>
                      <a:r>
                        <a:rPr lang="en-GB" sz="800" b="1" dirty="0" smtClean="0">
                          <a:solidFill>
                            <a:schemeClr val="tx1"/>
                          </a:solidFill>
                          <a:latin typeface="Arial" panose="020B0604020202020204" pitchFamily="34" charset="0"/>
                          <a:cs typeface="Arial" panose="020B0604020202020204" pitchFamily="34" charset="0"/>
                        </a:rPr>
                        <a:t>5</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Total Capital Ratio - Base</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12.73%</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12.50%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11.25%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1247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6</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Total</a:t>
                      </a:r>
                      <a:r>
                        <a:rPr lang="en-GB" sz="800" b="1" baseline="0" dirty="0" smtClean="0">
                          <a:solidFill>
                            <a:schemeClr val="tx1"/>
                          </a:solidFill>
                          <a:latin typeface="Arial" panose="020B0604020202020204" pitchFamily="34" charset="0"/>
                          <a:cs typeface="Arial" panose="020B0604020202020204" pitchFamily="34" charset="0"/>
                        </a:rPr>
                        <a:t> Risk Weighted Assets</a:t>
                      </a:r>
                    </a:p>
                    <a:p>
                      <a:pPr marL="0" marR="0" indent="0" algn="l" defTabSz="914400" rtl="0" eaLnBrk="1" fontAlgn="auto" latinLnBrk="0" hangingPunct="1">
                        <a:lnSpc>
                          <a:spcPct val="100000"/>
                        </a:lnSpc>
                        <a:spcBef>
                          <a:spcPts val="0"/>
                        </a:spcBef>
                        <a:spcAft>
                          <a:spcPts val="0"/>
                        </a:spcAft>
                        <a:buClrTx/>
                        <a:buSzTx/>
                        <a:buFontTx/>
                        <a:buNone/>
                        <a:tabLst/>
                        <a:defRPr/>
                      </a:pPr>
                      <a:r>
                        <a:rPr lang="en-GB" sz="800" b="1" baseline="0" dirty="0" smtClean="0">
                          <a:solidFill>
                            <a:schemeClr val="tx1"/>
                          </a:solidFill>
                          <a:latin typeface="Arial" panose="020B0604020202020204" pitchFamily="34" charset="0"/>
                          <a:cs typeface="Arial" panose="020B0604020202020204" pitchFamily="34" charset="0"/>
                        </a:rPr>
                        <a:t>Total Risk Weighted Assets without Personal Lending</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$38.9bn³</a:t>
                      </a:r>
                    </a:p>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$37.5bn³</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Red</a:t>
                      </a:r>
                      <a:r>
                        <a:rPr lang="en-US" sz="800" baseline="0" dirty="0" smtClean="0">
                          <a:latin typeface="Arial" panose="020B0604020202020204" pitchFamily="34" charset="0"/>
                          <a:cs typeface="Arial" panose="020B0604020202020204" pitchFamily="34" charset="0"/>
                        </a:rPr>
                        <a:t> Limit less $2bn</a:t>
                      </a:r>
                      <a:endParaRPr lang="en-US" sz="800" dirty="0" smtClean="0">
                        <a:latin typeface="Arial" panose="020B0604020202020204" pitchFamily="34" charset="0"/>
                        <a:cs typeface="Arial" panose="020B0604020202020204" pitchFamily="34" charset="0"/>
                      </a:endParaRPr>
                    </a:p>
                  </a:txBody>
                  <a:tcPr marL="96028" marR="96028"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Prior</a:t>
                      </a:r>
                      <a:r>
                        <a:rPr lang="en-GB" sz="800" b="0" baseline="0" dirty="0" smtClean="0">
                          <a:solidFill>
                            <a:schemeClr val="tx1"/>
                          </a:solidFill>
                          <a:latin typeface="Arial" panose="020B0604020202020204" pitchFamily="34" charset="0"/>
                          <a:cs typeface="Arial" panose="020B0604020202020204" pitchFamily="34" charset="0"/>
                        </a:rPr>
                        <a:t> Month CET1$/11%</a:t>
                      </a:r>
                      <a:endParaRPr lang="en-GB" sz="800" b="0" dirty="0" smtClean="0">
                        <a:solidFill>
                          <a:schemeClr val="tx1"/>
                        </a:solidFill>
                        <a:latin typeface="Arial" panose="020B0604020202020204" pitchFamily="34" charset="0"/>
                        <a:cs typeface="Arial" panose="020B0604020202020204" pitchFamily="34" charset="0"/>
                      </a:endParaRPr>
                    </a:p>
                  </a:txBody>
                  <a:tcPr marL="96028" marR="96028"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No action</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3896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7</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SC Subprime Assets as % SHUSA</a:t>
                      </a:r>
                      <a:r>
                        <a:rPr lang="en-GB" sz="800" b="1" baseline="0" dirty="0" smtClean="0">
                          <a:solidFill>
                            <a:schemeClr val="tx1"/>
                          </a:solidFill>
                          <a:latin typeface="Arial" panose="020B0604020202020204" pitchFamily="34" charset="0"/>
                          <a:cs typeface="Arial" panose="020B0604020202020204" pitchFamily="34" charset="0"/>
                        </a:rPr>
                        <a:t> Credit Exposure</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20%</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23.00%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25.00%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No action</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algn="ctr"/>
                      <a:r>
                        <a:rPr lang="en-GB" sz="800" b="1" dirty="0" smtClean="0">
                          <a:solidFill>
                            <a:schemeClr val="tx1"/>
                          </a:solidFill>
                          <a:latin typeface="Arial" panose="020B0604020202020204" pitchFamily="34" charset="0"/>
                          <a:cs typeface="Arial" panose="020B0604020202020204" pitchFamily="34" charset="0"/>
                        </a:rPr>
                        <a:t>8</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Net</a:t>
                      </a:r>
                      <a:r>
                        <a:rPr lang="en-GB" sz="800" b="1" baseline="0" dirty="0" smtClean="0">
                          <a:solidFill>
                            <a:schemeClr val="tx1"/>
                          </a:solidFill>
                          <a:latin typeface="Arial" panose="020B0604020202020204" pitchFamily="34" charset="0"/>
                          <a:cs typeface="Arial" panose="020B0604020202020204" pitchFamily="34" charset="0"/>
                        </a:rPr>
                        <a:t> Charge-Off – Auto – Full Portfolio</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7.67%</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9.30%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9.60%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algn="ctr"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9</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Net </a:t>
                      </a:r>
                      <a:r>
                        <a:rPr lang="en-US" sz="800" b="1" kern="1200" dirty="0">
                          <a:solidFill>
                            <a:schemeClr val="tx1"/>
                          </a:solidFill>
                          <a:latin typeface="Arial" panose="020B0604020202020204" pitchFamily="34" charset="0"/>
                          <a:ea typeface="+mn-ea"/>
                          <a:cs typeface="Arial" panose="020B0604020202020204" pitchFamily="34" charset="0"/>
                        </a:rPr>
                        <a:t>Charge - </a:t>
                      </a:r>
                      <a:r>
                        <a:rPr lang="en-US" sz="800" b="1" kern="1200" dirty="0" smtClean="0">
                          <a:solidFill>
                            <a:schemeClr val="tx1"/>
                          </a:solidFill>
                          <a:latin typeface="Arial" panose="020B0604020202020204" pitchFamily="34" charset="0"/>
                          <a:ea typeface="+mn-ea"/>
                          <a:cs typeface="Arial" panose="020B0604020202020204" pitchFamily="34" charset="0"/>
                        </a:rPr>
                        <a:t>Off Unsecured</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Monthly</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27.34%</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30.00%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35.00%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algn="ctr"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10</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61+ DPD</a:t>
                      </a:r>
                      <a:r>
                        <a:rPr lang="en-US" sz="800" b="1" kern="1200" baseline="0" dirty="0" smtClean="0">
                          <a:solidFill>
                            <a:schemeClr val="tx1"/>
                          </a:solidFill>
                          <a:latin typeface="Arial" panose="020B0604020202020204" pitchFamily="34" charset="0"/>
                          <a:ea typeface="+mn-ea"/>
                          <a:cs typeface="Arial" panose="020B0604020202020204" pitchFamily="34" charset="0"/>
                        </a:rPr>
                        <a:t> </a:t>
                      </a:r>
                      <a:r>
                        <a:rPr lang="en-US" sz="800" b="1" kern="1200" dirty="0" smtClean="0">
                          <a:solidFill>
                            <a:schemeClr val="tx1"/>
                          </a:solidFill>
                          <a:latin typeface="Arial" panose="020B0604020202020204" pitchFamily="34" charset="0"/>
                          <a:ea typeface="+mn-ea"/>
                          <a:cs typeface="Arial" panose="020B0604020202020204" pitchFamily="34" charset="0"/>
                        </a:rPr>
                        <a:t>Auto</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4.02%</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5.10%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5.30%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08254">
                <a:tc>
                  <a:txBody>
                    <a:bodyPr/>
                    <a:lstStyle/>
                    <a:p>
                      <a:pPr marL="0" algn="ctr"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11</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61</a:t>
                      </a:r>
                      <a:r>
                        <a:rPr lang="en-US" sz="800" b="1" kern="1200" dirty="0">
                          <a:solidFill>
                            <a:schemeClr val="tx1"/>
                          </a:solidFill>
                          <a:latin typeface="Arial" panose="020B0604020202020204" pitchFamily="34" charset="0"/>
                          <a:ea typeface="+mn-ea"/>
                          <a:cs typeface="Arial" panose="020B0604020202020204" pitchFamily="34" charset="0"/>
                        </a:rPr>
                        <a:t>+ </a:t>
                      </a:r>
                      <a:r>
                        <a:rPr lang="en-US" sz="800" b="1" kern="1200" dirty="0" smtClean="0">
                          <a:solidFill>
                            <a:schemeClr val="tx1"/>
                          </a:solidFill>
                          <a:latin typeface="Arial" panose="020B0604020202020204" pitchFamily="34" charset="0"/>
                          <a:ea typeface="+mn-ea"/>
                          <a:cs typeface="Arial" panose="020B0604020202020204" pitchFamily="34" charset="0"/>
                        </a:rPr>
                        <a:t>DPD Unsecured</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Monthly</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10.74%</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12.50%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13.50%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12</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SC Services for Others Monthly Net Charge-Off Rate</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0.84%</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No action</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algn="ctr"/>
                      <a:r>
                        <a:rPr lang="en-GB" sz="800" b="1" dirty="0" smtClean="0">
                          <a:solidFill>
                            <a:schemeClr val="tx1"/>
                          </a:solidFill>
                          <a:latin typeface="Arial" panose="020B0604020202020204" pitchFamily="34" charset="0"/>
                          <a:cs typeface="Arial" panose="020B0604020202020204" pitchFamily="34" charset="0"/>
                        </a:rPr>
                        <a:t>13</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Net Residual Risk / CRLIT</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2.26%</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(5.00)%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967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14</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Available Committed Liquidity</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4.4 months²</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4</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3</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&amp; calc.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6349">
                <a:tc>
                  <a:txBody>
                    <a:bodyPr/>
                    <a:lstStyle/>
                    <a:p>
                      <a:pPr marL="0" algn="ctr"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15</a:t>
                      </a:r>
                      <a:endParaRPr lang="en-US" sz="800" b="1" kern="120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800" b="1" kern="1200" dirty="0" smtClean="0">
                          <a:solidFill>
                            <a:schemeClr val="tx1"/>
                          </a:solidFill>
                          <a:latin typeface="Arial" panose="020B0604020202020204" pitchFamily="34" charset="0"/>
                          <a:ea typeface="+mn-ea"/>
                          <a:cs typeface="Arial" panose="020B0604020202020204" pitchFamily="34" charset="0"/>
                        </a:rPr>
                        <a:t>Structural </a:t>
                      </a:r>
                      <a:r>
                        <a:rPr lang="en-US" sz="800" b="1" kern="1200" dirty="0">
                          <a:solidFill>
                            <a:schemeClr val="tx1"/>
                          </a:solidFill>
                          <a:latin typeface="Arial" panose="020B0604020202020204" pitchFamily="34" charset="0"/>
                          <a:ea typeface="+mn-ea"/>
                          <a:cs typeface="Arial" panose="020B0604020202020204" pitchFamily="34" charset="0"/>
                        </a:rPr>
                        <a:t>Funding Ratio</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Monthly</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86.32%</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75.00%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70.00%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07092">
                <a:tc>
                  <a:txBody>
                    <a:bodyPr/>
                    <a:lstStyle/>
                    <a:p>
                      <a:pPr algn="ctr"/>
                      <a:r>
                        <a:rPr lang="en-US" sz="800" b="1" dirty="0" smtClean="0">
                          <a:latin typeface="Arial" panose="020B0604020202020204" pitchFamily="34" charset="0"/>
                          <a:cs typeface="Arial" panose="020B0604020202020204" pitchFamily="34" charset="0"/>
                        </a:rPr>
                        <a:t>16</a:t>
                      </a:r>
                      <a:endParaRPr lang="en-US" sz="800" b="1" dirty="0">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800" b="1" dirty="0" smtClean="0">
                          <a:latin typeface="Arial" panose="020B0604020202020204" pitchFamily="34" charset="0"/>
                          <a:cs typeface="Arial" panose="020B0604020202020204" pitchFamily="34" charset="0"/>
                        </a:rPr>
                        <a:t>NII Sensitivity</a:t>
                      </a:r>
                      <a:r>
                        <a:rPr lang="en-US" sz="800" b="1" baseline="0" dirty="0" smtClean="0">
                          <a:latin typeface="Arial" panose="020B0604020202020204" pitchFamily="34" charset="0"/>
                          <a:cs typeface="Arial" panose="020B0604020202020204" pitchFamily="34" charset="0"/>
                        </a:rPr>
                        <a:t> (+/- 100 bps)</a:t>
                      </a:r>
                      <a:endParaRPr lang="en-US" sz="800" b="1" dirty="0">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(1.40)%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7689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17</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MVE Sensitivity (+/-100 bps)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(2.38)%</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(3.00)%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(4.00)%</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116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18</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Open Matters Requiring Immediate Attention (MRIAs)</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5</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N/A</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19359">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u="sng" dirty="0" smtClean="0">
                          <a:solidFill>
                            <a:srgbClr val="FF0000"/>
                          </a:solidFill>
                          <a:latin typeface="Arial" panose="020B0604020202020204" pitchFamily="34" charset="0"/>
                          <a:cs typeface="Arial" panose="020B0604020202020204" pitchFamily="34" charset="0"/>
                        </a:rPr>
                        <a:t>Quarterly</a:t>
                      </a:r>
                      <a:r>
                        <a:rPr lang="en-GB" sz="900" b="1" u="sng" baseline="0" dirty="0" smtClean="0">
                          <a:solidFill>
                            <a:srgbClr val="FF0000"/>
                          </a:solidFill>
                          <a:latin typeface="Arial" panose="020B0604020202020204" pitchFamily="34" charset="0"/>
                          <a:cs typeface="Arial" panose="020B0604020202020204" pitchFamily="34" charset="0"/>
                        </a:rPr>
                        <a:t> </a:t>
                      </a:r>
                      <a:r>
                        <a:rPr lang="en-GB" sz="900" b="1" u="sng" dirty="0" smtClean="0">
                          <a:solidFill>
                            <a:srgbClr val="FF0000"/>
                          </a:solidFill>
                          <a:latin typeface="Arial" panose="020B0604020202020204" pitchFamily="34" charset="0"/>
                          <a:cs typeface="Arial" panose="020B0604020202020204" pitchFamily="34" charset="0"/>
                        </a:rPr>
                        <a:t>RAS Metrics</a:t>
                      </a:r>
                    </a:p>
                    <a:p>
                      <a:pPr algn="ctr"/>
                      <a:endParaRPr lang="en-GB" sz="100" b="1" dirty="0">
                        <a:solidFill>
                          <a:schemeClr val="tx1"/>
                        </a:solidFill>
                        <a:latin typeface="Arial" panose="020B0604020202020204" pitchFamily="34" charset="0"/>
                        <a:cs typeface="Arial" panose="020B0604020202020204" pitchFamily="34" charset="0"/>
                      </a:endParaRPr>
                    </a:p>
                  </a:txBody>
                  <a:tcPr marL="0"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0" marR="9144"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100" b="1" dirty="0" smtClean="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100" b="1"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1"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04371">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New Metric</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Frequency</a:t>
                      </a: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Mar’16 </a:t>
                      </a:r>
                      <a:r>
                        <a:rPr lang="en-GB" sz="800" b="1" baseline="0" dirty="0" smtClean="0">
                          <a:solidFill>
                            <a:schemeClr val="tx1"/>
                          </a:solidFill>
                          <a:latin typeface="Arial" panose="020B0604020202020204" pitchFamily="34" charset="0"/>
                          <a:cs typeface="Arial" panose="020B0604020202020204" pitchFamily="34" charset="0"/>
                        </a:rPr>
                        <a:t>Actual</a:t>
                      </a:r>
                      <a:endParaRPr lang="en-GB" sz="800" b="1" dirty="0" smtClean="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Amber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Red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Limit</a:t>
                      </a:r>
                      <a:r>
                        <a:rPr lang="en-GB" sz="800" b="1" baseline="0" dirty="0" smtClean="0">
                          <a:solidFill>
                            <a:schemeClr val="tx1"/>
                          </a:solidFill>
                          <a:latin typeface="Arial" panose="020B0604020202020204" pitchFamily="34" charset="0"/>
                          <a:cs typeface="Arial" panose="020B0604020202020204" pitchFamily="34" charset="0"/>
                        </a:rPr>
                        <a:t> Type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Action</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13821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19</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Gross Operational Risk Losses / Gross Margin</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Quarterly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0.53%</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220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20</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Material Operational Events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Quarterly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6</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5</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7</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&amp; calc.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99800">
                <a:tc>
                  <a:txBody>
                    <a:bodyPr/>
                    <a:lstStyle/>
                    <a:p>
                      <a:pPr algn="ctr"/>
                      <a:r>
                        <a:rPr lang="en-GB" sz="800" b="1" dirty="0" smtClean="0">
                          <a:solidFill>
                            <a:schemeClr val="tx1"/>
                          </a:solidFill>
                          <a:latin typeface="Arial" panose="020B0604020202020204" pitchFamily="34" charset="0"/>
                          <a:cs typeface="Arial" panose="020B0604020202020204" pitchFamily="34" charset="0"/>
                        </a:rPr>
                        <a:t>21</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a:r>
                        <a:rPr lang="en-US" sz="800" b="1" kern="1200" baseline="0" dirty="0" smtClean="0">
                          <a:solidFill>
                            <a:schemeClr val="tx1"/>
                          </a:solidFill>
                          <a:latin typeface="Arial" panose="020B0604020202020204" pitchFamily="34" charset="0"/>
                          <a:ea typeface="+mn-ea"/>
                          <a:cs typeface="Arial" panose="020B0604020202020204" pitchFamily="34" charset="0"/>
                        </a:rPr>
                        <a:t>Validation of Legacy Tier 1 Models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lvl="0" algn="ctr" defTabSz="914400" rtl="0" eaLnBrk="1" latinLnBrk="0" hangingPunct="1"/>
                      <a:r>
                        <a:rPr lang="en-GB" sz="800" b="0" kern="1200" dirty="0" smtClean="0">
                          <a:solidFill>
                            <a:schemeClr val="tx1"/>
                          </a:solidFill>
                          <a:latin typeface="Arial" panose="020B0604020202020204" pitchFamily="34" charset="0"/>
                          <a:ea typeface="+mn-ea"/>
                          <a:cs typeface="Arial" panose="020B0604020202020204" pitchFamily="34" charset="0"/>
                        </a:rPr>
                        <a:t>Quarterly</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lvl="0" algn="ctr" defTabSz="914400" rtl="0" eaLnBrk="1" latinLnBrk="0" hangingPunct="1"/>
                      <a:r>
                        <a:rPr lang="en-GB" sz="800" b="0" kern="1200" dirty="0" smtClean="0">
                          <a:solidFill>
                            <a:schemeClr val="tx1"/>
                          </a:solidFill>
                          <a:latin typeface="Arial" panose="020B0604020202020204" pitchFamily="34" charset="0"/>
                          <a:ea typeface="+mn-ea"/>
                          <a:cs typeface="Arial" panose="020B0604020202020204" pitchFamily="34" charset="0"/>
                        </a:rPr>
                        <a:t>21</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marL="0" lvl="0" algn="ctr" defTabSz="914400" rtl="0" eaLnBrk="1" latinLnBrk="0" hangingPunct="1"/>
                      <a:r>
                        <a:rPr lang="en-GB" sz="800" b="0" kern="1200" dirty="0" smtClean="0">
                          <a:solidFill>
                            <a:schemeClr val="tx1"/>
                          </a:solidFill>
                          <a:latin typeface="Arial" panose="020B0604020202020204" pitchFamily="34" charset="0"/>
                          <a:ea typeface="+mn-ea"/>
                          <a:cs typeface="Arial" panose="020B0604020202020204" pitchFamily="34" charset="0"/>
                        </a:rPr>
                        <a:t>N/A</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solidFill>
                  </a:tcPr>
                </a:tc>
                <a:tc>
                  <a:txBody>
                    <a:bodyPr/>
                    <a:lstStyle/>
                    <a:p>
                      <a:pPr lvl="0" algn="ctr"/>
                      <a:r>
                        <a:rPr lang="en-GB" sz="800" b="0" u="sng" dirty="0" smtClean="0">
                          <a:solidFill>
                            <a:schemeClr val="tx1"/>
                          </a:solidFill>
                          <a:latin typeface="Arial" panose="020B0604020202020204" pitchFamily="34" charset="0"/>
                          <a:cs typeface="Arial" panose="020B0604020202020204" pitchFamily="34" charset="0"/>
                        </a:rPr>
                        <a:t> 2016</a:t>
                      </a:r>
                    </a:p>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Q1: &gt;25  Q2:</a:t>
                      </a:r>
                      <a:r>
                        <a:rPr lang="en-GB" sz="800" b="0" baseline="0" dirty="0" smtClean="0">
                          <a:solidFill>
                            <a:schemeClr val="tx1"/>
                          </a:solidFill>
                          <a:latin typeface="Arial" panose="020B0604020202020204" pitchFamily="34" charset="0"/>
                          <a:cs typeface="Arial" panose="020B0604020202020204" pitchFamily="34" charset="0"/>
                        </a:rPr>
                        <a:t> </a:t>
                      </a:r>
                      <a:r>
                        <a:rPr lang="en-GB" sz="800" b="0" dirty="0" smtClean="0">
                          <a:solidFill>
                            <a:schemeClr val="tx1"/>
                          </a:solidFill>
                          <a:latin typeface="Arial" panose="020B0604020202020204" pitchFamily="34" charset="0"/>
                          <a:cs typeface="Arial" panose="020B0604020202020204" pitchFamily="34" charset="0"/>
                        </a:rPr>
                        <a:t>&gt;18</a:t>
                      </a:r>
                    </a:p>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Q3:</a:t>
                      </a:r>
                      <a:r>
                        <a:rPr lang="en-GB" sz="800" b="0" baseline="0" dirty="0" smtClean="0">
                          <a:solidFill>
                            <a:schemeClr val="tx1"/>
                          </a:solidFill>
                          <a:latin typeface="Arial" panose="020B0604020202020204" pitchFamily="34" charset="0"/>
                          <a:cs typeface="Arial" panose="020B0604020202020204" pitchFamily="34" charset="0"/>
                        </a:rPr>
                        <a:t> </a:t>
                      </a:r>
                      <a:r>
                        <a:rPr lang="en-GB" sz="800" b="0" dirty="0" smtClean="0">
                          <a:solidFill>
                            <a:schemeClr val="tx1"/>
                          </a:solidFill>
                          <a:latin typeface="Arial" panose="020B0604020202020204" pitchFamily="34" charset="0"/>
                          <a:cs typeface="Arial" panose="020B0604020202020204" pitchFamily="34" charset="0"/>
                        </a:rPr>
                        <a:t>&gt;13  Q4: &gt;  8</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r h="178649">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u="sng" dirty="0" smtClean="0">
                          <a:solidFill>
                            <a:srgbClr val="FF0000"/>
                          </a:solidFill>
                          <a:latin typeface="Arial" panose="020B0604020202020204" pitchFamily="34" charset="0"/>
                          <a:cs typeface="Arial" panose="020B0604020202020204" pitchFamily="34" charset="0"/>
                        </a:rPr>
                        <a:t>Annual</a:t>
                      </a:r>
                      <a:r>
                        <a:rPr lang="en-GB" sz="900" b="1" u="sng" baseline="0" dirty="0" smtClean="0">
                          <a:solidFill>
                            <a:srgbClr val="FF0000"/>
                          </a:solidFill>
                          <a:latin typeface="Arial" panose="020B0604020202020204" pitchFamily="34" charset="0"/>
                          <a:cs typeface="Arial" panose="020B0604020202020204" pitchFamily="34" charset="0"/>
                        </a:rPr>
                        <a:t> </a:t>
                      </a:r>
                      <a:r>
                        <a:rPr lang="en-GB" sz="900" b="1" u="sng" dirty="0" smtClean="0">
                          <a:solidFill>
                            <a:srgbClr val="FF0000"/>
                          </a:solidFill>
                          <a:latin typeface="Arial" panose="020B0604020202020204" pitchFamily="34" charset="0"/>
                          <a:cs typeface="Arial" panose="020B0604020202020204" pitchFamily="34" charset="0"/>
                        </a:rPr>
                        <a:t>RAS Metrics</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00" b="1" dirty="0" smtClean="0">
                        <a:solidFill>
                          <a:schemeClr val="tx1"/>
                        </a:solidFill>
                        <a:latin typeface="Arial" panose="020B0604020202020204" pitchFamily="34" charset="0"/>
                        <a:cs typeface="Arial" panose="020B0604020202020204" pitchFamily="34" charset="0"/>
                      </a:endParaRPr>
                    </a:p>
                  </a:txBody>
                  <a:tcPr marL="0"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100" b="1" dirty="0" smtClean="0">
                        <a:solidFill>
                          <a:schemeClr val="tx1"/>
                        </a:solidFill>
                        <a:latin typeface="Arial" panose="020B0604020202020204" pitchFamily="34" charset="0"/>
                        <a:cs typeface="Arial" panose="020B0604020202020204" pitchFamily="34" charset="0"/>
                      </a:endParaRPr>
                    </a:p>
                  </a:txBody>
                  <a:tcPr marL="0" marR="9144"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 dirty="0" smtClean="0">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 dirty="0" smtClean="0">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GB" sz="100" b="0"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 b="0" baseline="0" dirty="0" smtClean="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GB" sz="100" b="0"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00" b="0" baseline="0" dirty="0" smtClean="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28847">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New Metric</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Frequency</a:t>
                      </a: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Mar’16 </a:t>
                      </a:r>
                      <a:r>
                        <a:rPr lang="en-GB" sz="800" b="1" baseline="0" dirty="0" smtClean="0">
                          <a:solidFill>
                            <a:schemeClr val="tx1"/>
                          </a:solidFill>
                          <a:latin typeface="Arial" panose="020B0604020202020204" pitchFamily="34" charset="0"/>
                          <a:cs typeface="Arial" panose="020B0604020202020204" pitchFamily="34" charset="0"/>
                        </a:rPr>
                        <a:t>Actual</a:t>
                      </a:r>
                      <a:endParaRPr lang="en-GB" sz="800" b="1" dirty="0" smtClean="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Amber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Red Limit</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Limit</a:t>
                      </a:r>
                      <a:r>
                        <a:rPr lang="en-GB" sz="800" b="1" baseline="0" dirty="0" smtClean="0">
                          <a:solidFill>
                            <a:schemeClr val="tx1"/>
                          </a:solidFill>
                          <a:latin typeface="Arial" panose="020B0604020202020204" pitchFamily="34" charset="0"/>
                          <a:cs typeface="Arial" panose="020B0604020202020204" pitchFamily="34" charset="0"/>
                        </a:rPr>
                        <a:t> Type</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Action</a:t>
                      </a:r>
                      <a:endParaRPr lang="en-GB" sz="800" b="1" dirty="0">
                        <a:solidFill>
                          <a:schemeClr val="tx1"/>
                        </a:solidFill>
                        <a:latin typeface="Arial" panose="020B0604020202020204" pitchFamily="34" charset="0"/>
                        <a:cs typeface="Arial" panose="020B0604020202020204" pitchFamily="34" charset="0"/>
                      </a:endParaRPr>
                    </a:p>
                  </a:txBody>
                  <a:tcPr marL="9603" marR="9603"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149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22</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Common Equity Tier 1 Ratio - Stressed</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8.37%¹</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7.80%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6.25%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9604">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800" b="1" kern="1200" dirty="0" smtClean="0">
                          <a:solidFill>
                            <a:schemeClr val="tx1"/>
                          </a:solidFill>
                          <a:latin typeface="Arial" panose="020B0604020202020204" pitchFamily="34" charset="0"/>
                          <a:ea typeface="+mn-ea"/>
                          <a:cs typeface="Arial" panose="020B0604020202020204" pitchFamily="34" charset="0"/>
                        </a:rPr>
                        <a:t>23</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800" b="1" kern="1200" dirty="0" smtClean="0">
                          <a:solidFill>
                            <a:schemeClr val="tx1"/>
                          </a:solidFill>
                          <a:latin typeface="Arial" panose="020B0604020202020204" pitchFamily="34" charset="0"/>
                          <a:ea typeface="+mn-ea"/>
                          <a:cs typeface="Arial" panose="020B0604020202020204" pitchFamily="34" charset="0"/>
                        </a:rPr>
                        <a:t>Tier 1 Risk Based Capital Ratio – Stressed</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Annual</a:t>
                      </a:r>
                      <a:endParaRPr lang="en-US" sz="800" dirty="0">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800" dirty="0" smtClean="0">
                          <a:latin typeface="Arial" panose="020B0604020202020204" pitchFamily="34" charset="0"/>
                          <a:cs typeface="Arial" panose="020B0604020202020204" pitchFamily="34" charset="0"/>
                        </a:rPr>
                        <a:t>8.37%¹</a:t>
                      </a:r>
                      <a:endParaRPr lang="en-US" sz="800" dirty="0">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6.25%</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5.25%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Removed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1881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24</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800" b="1" dirty="0" smtClean="0">
                          <a:solidFill>
                            <a:schemeClr val="tx1"/>
                          </a:solidFill>
                          <a:latin typeface="Arial" panose="020B0604020202020204" pitchFamily="34" charset="0"/>
                          <a:cs typeface="Arial" panose="020B0604020202020204" pitchFamily="34" charset="0"/>
                        </a:rPr>
                        <a:t>Tier</a:t>
                      </a:r>
                      <a:r>
                        <a:rPr lang="en-US" sz="800" b="1" baseline="0" dirty="0" smtClean="0">
                          <a:solidFill>
                            <a:schemeClr val="tx1"/>
                          </a:solidFill>
                          <a:latin typeface="Arial" panose="020B0604020202020204" pitchFamily="34" charset="0"/>
                          <a:cs typeface="Arial" panose="020B0604020202020204" pitchFamily="34" charset="0"/>
                        </a:rPr>
                        <a:t> 1 Leverage Ratio - Stressed</a:t>
                      </a:r>
                      <a:endParaRPr lang="en-US"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8.53%</a:t>
                      </a:r>
                      <a:r>
                        <a:rPr lang="en-US" sz="800" dirty="0" smtClean="0">
                          <a:latin typeface="Arial" panose="020B0604020202020204" pitchFamily="34" charset="0"/>
                          <a:cs typeface="Arial" panose="020B0604020202020204" pitchFamily="34" charset="0"/>
                        </a:rPr>
                        <a:t>¹</a:t>
                      </a:r>
                      <a:endParaRPr lang="en-GB" sz="800" b="0"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6.75%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1881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25</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Tangible</a:t>
                      </a:r>
                      <a:r>
                        <a:rPr lang="en-GB" sz="800" b="1" baseline="0" dirty="0" smtClean="0">
                          <a:solidFill>
                            <a:schemeClr val="tx1"/>
                          </a:solidFill>
                          <a:latin typeface="Arial" panose="020B0604020202020204" pitchFamily="34" charset="0"/>
                          <a:cs typeface="Arial" panose="020B0604020202020204" pitchFamily="34" charset="0"/>
                        </a:rPr>
                        <a:t> Common Equity Ratio - Stressed</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8.97%¹</a:t>
                      </a: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6.75%</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1881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26</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Total Capital Ratio -</a:t>
                      </a:r>
                      <a:r>
                        <a:rPr lang="en-GB" sz="800" b="1" baseline="0" dirty="0" smtClean="0">
                          <a:solidFill>
                            <a:schemeClr val="tx1"/>
                          </a:solidFill>
                          <a:latin typeface="Arial" panose="020B0604020202020204" pitchFamily="34" charset="0"/>
                          <a:cs typeface="Arial" panose="020B0604020202020204" pitchFamily="34" charset="0"/>
                        </a:rPr>
                        <a:t> Stressed</a:t>
                      </a:r>
                      <a:endParaRPr lang="en-GB" sz="800" b="1" dirty="0" smtClean="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9.73%</a:t>
                      </a:r>
                      <a:r>
                        <a:rPr lang="en-US" sz="800" dirty="0" smtClean="0">
                          <a:latin typeface="Arial" panose="020B0604020202020204" pitchFamily="34" charset="0"/>
                          <a:cs typeface="Arial" panose="020B0604020202020204" pitchFamily="34" charset="0"/>
                        </a:rPr>
                        <a:t>¹</a:t>
                      </a:r>
                      <a:endParaRPr lang="en-GB" sz="800" b="0" dirty="0" smtClean="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9.00%</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7.75%</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Floor</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Added</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7687">
                <a:tc>
                  <a:txBody>
                    <a:bodyPr/>
                    <a:lstStyle/>
                    <a:p>
                      <a:pPr algn="ctr"/>
                      <a:r>
                        <a:rPr lang="en-US" sz="800" b="1" dirty="0" smtClean="0">
                          <a:solidFill>
                            <a:schemeClr val="tx1"/>
                          </a:solidFill>
                          <a:latin typeface="Arial" panose="020B0604020202020204" pitchFamily="34" charset="0"/>
                          <a:cs typeface="Arial" panose="020B0604020202020204" pitchFamily="34" charset="0"/>
                        </a:rPr>
                        <a:t>27</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800" b="1" dirty="0" smtClean="0">
                          <a:solidFill>
                            <a:schemeClr val="tx1"/>
                          </a:solidFill>
                          <a:latin typeface="Arial" panose="020B0604020202020204" pitchFamily="34" charset="0"/>
                          <a:cs typeface="Arial" panose="020B0604020202020204" pitchFamily="34" charset="0"/>
                        </a:rPr>
                        <a:t>Total Credit Losses - Auto</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$8,439MM</a:t>
                      </a:r>
                      <a:r>
                        <a:rPr lang="en-US" sz="800" dirty="0" smtClean="0">
                          <a:latin typeface="Arial" panose="020B0604020202020204" pitchFamily="34" charset="0"/>
                          <a:cs typeface="Arial" panose="020B0604020202020204" pitchFamily="34" charset="0"/>
                        </a:rPr>
                        <a:t>¹</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$8,790MM</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$9,038MM</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22342">
                <a:tc>
                  <a:txBody>
                    <a:bodyPr/>
                    <a:lstStyle/>
                    <a:p>
                      <a:pPr algn="ctr"/>
                      <a:r>
                        <a:rPr lang="en-GB" sz="800" b="1" dirty="0" smtClean="0">
                          <a:solidFill>
                            <a:schemeClr val="tx1"/>
                          </a:solidFill>
                          <a:latin typeface="Arial" panose="020B0604020202020204" pitchFamily="34" charset="0"/>
                          <a:cs typeface="Arial" panose="020B0604020202020204" pitchFamily="34" charset="0"/>
                        </a:rPr>
                        <a:t>28</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Total Credit Losses - Unsecured</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$849MM</a:t>
                      </a:r>
                      <a:r>
                        <a:rPr lang="en-US" sz="800" dirty="0" smtClean="0">
                          <a:latin typeface="Arial" panose="020B0604020202020204" pitchFamily="34" charset="0"/>
                          <a:cs typeface="Arial" panose="020B0604020202020204" pitchFamily="34" charset="0"/>
                        </a:rPr>
                        <a:t>¹</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lvl="0" algn="ctr"/>
                      <a:r>
                        <a:rPr lang="en-GB" sz="800" b="0" dirty="0" smtClean="0">
                          <a:solidFill>
                            <a:schemeClr val="tx1"/>
                          </a:solidFill>
                          <a:latin typeface="Arial" panose="020B0604020202020204" pitchFamily="34" charset="0"/>
                          <a:cs typeface="Arial" panose="020B0604020202020204" pitchFamily="34" charset="0"/>
                        </a:rPr>
                        <a:t>$859MM</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$883MM</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97540">
                <a:tc>
                  <a:txBody>
                    <a:bodyPr/>
                    <a:lstStyle/>
                    <a:p>
                      <a:pPr algn="ctr"/>
                      <a:r>
                        <a:rPr lang="en-GB" sz="800" b="1" dirty="0" smtClean="0">
                          <a:solidFill>
                            <a:schemeClr val="tx1"/>
                          </a:solidFill>
                          <a:latin typeface="Arial" panose="020B0604020202020204" pitchFamily="34" charset="0"/>
                          <a:cs typeface="Arial" panose="020B0604020202020204" pitchFamily="34" charset="0"/>
                        </a:rPr>
                        <a:t>29</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Residual Value Deterioration</a:t>
                      </a:r>
                      <a:endParaRPr lang="en-GB" sz="800" b="1" dirty="0">
                        <a:solidFill>
                          <a:schemeClr val="tx1"/>
                        </a:solidFill>
                        <a:latin typeface="Arial" panose="020B0604020202020204" pitchFamily="34" charset="0"/>
                        <a:cs typeface="Arial" panose="020B0604020202020204" pitchFamily="34" charset="0"/>
                      </a:endParaRP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$219MM</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lvl="0" algn="ctr"/>
                      <a:r>
                        <a:rPr lang="en-GB" sz="800" b="0" dirty="0" smtClean="0">
                          <a:solidFill>
                            <a:schemeClr val="tx1"/>
                          </a:solidFill>
                          <a:latin typeface="Arial" panose="020B0604020202020204" pitchFamily="34" charset="0"/>
                          <a:cs typeface="Arial" panose="020B0604020202020204" pitchFamily="34" charset="0"/>
                        </a:rPr>
                        <a:t>$222MM</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$228MM</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58943">
                <a:tc>
                  <a:txBody>
                    <a:bodyPr/>
                    <a:lstStyle/>
                    <a:p>
                      <a:pPr algn="ctr"/>
                      <a:r>
                        <a:rPr lang="en-US" sz="800" b="1" dirty="0" smtClean="0">
                          <a:solidFill>
                            <a:schemeClr val="tx1"/>
                          </a:solidFill>
                          <a:latin typeface="Arial" panose="020B0604020202020204" pitchFamily="34" charset="0"/>
                          <a:cs typeface="Arial" panose="020B0604020202020204" pitchFamily="34" charset="0"/>
                        </a:rPr>
                        <a:t>30</a:t>
                      </a:r>
                    </a:p>
                  </a:txBody>
                  <a:tcPr marL="48014"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a:r>
                        <a:rPr lang="en-US" sz="800" b="1" dirty="0" smtClean="0">
                          <a:solidFill>
                            <a:schemeClr val="tx1"/>
                          </a:solidFill>
                          <a:latin typeface="Arial" panose="020B0604020202020204" pitchFamily="34" charset="0"/>
                          <a:cs typeface="Arial" panose="020B0604020202020204" pitchFamily="34" charset="0"/>
                        </a:rPr>
                        <a:t>Impairment to Pre-Provision Net Revenue (PPNR)</a:t>
                      </a:r>
                    </a:p>
                  </a:txBody>
                  <a:tcPr marL="48014" marR="9603"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Annual</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$3,603MM</a:t>
                      </a:r>
                      <a:r>
                        <a:rPr lang="en-US" sz="800" dirty="0" smtClean="0">
                          <a:latin typeface="Arial" panose="020B0604020202020204" pitchFamily="34" charset="0"/>
                          <a:cs typeface="Arial" panose="020B0604020202020204" pitchFamily="34" charset="0"/>
                        </a:rPr>
                        <a:t>¹</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$3,646MM</a:t>
                      </a:r>
                      <a:endParaRPr lang="en-GB" sz="800" b="0" dirty="0">
                        <a:solidFill>
                          <a:schemeClr val="tx1"/>
                        </a:solidFill>
                        <a:latin typeface="Arial" panose="020B0604020202020204" pitchFamily="34" charset="0"/>
                        <a:cs typeface="Arial" panose="020B0604020202020204" pitchFamily="34" charset="0"/>
                      </a:endParaRP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$3,749MM</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Ceiling</a:t>
                      </a:r>
                    </a:p>
                  </a:txBody>
                  <a:tcPr marL="9603" marR="9603" marT="0"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Limit change</a:t>
                      </a:r>
                    </a:p>
                  </a:txBody>
                  <a:tcPr marL="9603" marR="9603" marT="0"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bl>
          </a:graphicData>
        </a:graphic>
      </p:graphicFrame>
      <p:sp>
        <p:nvSpPr>
          <p:cNvPr id="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a:solidFill>
                  <a:srgbClr val="000000"/>
                </a:solidFill>
                <a:latin typeface="Arial" panose="020B0604020202020204" pitchFamily="34" charset="0"/>
                <a:cs typeface="Arial" panose="020B0604020202020204" pitchFamily="34" charset="0"/>
              </a:rPr>
              <a:t>2016 </a:t>
            </a:r>
            <a:r>
              <a:rPr lang="en-GB" sz="2400" b="1" dirty="0" smtClean="0">
                <a:solidFill>
                  <a:srgbClr val="000000"/>
                </a:solidFill>
                <a:latin typeface="Arial" panose="020B0604020202020204" pitchFamily="34" charset="0"/>
                <a:cs typeface="Arial" panose="020B0604020202020204" pitchFamily="34" charset="0"/>
              </a:rPr>
              <a:t>Proposed RAS Changes: Summary</a:t>
            </a:r>
            <a:endParaRPr lang="en-GB" sz="2400" b="1" dirty="0">
              <a:solidFill>
                <a:srgbClr val="000000"/>
              </a:solidFill>
              <a:latin typeface="Arial" panose="020B0604020202020204" pitchFamily="34" charset="0"/>
              <a:cs typeface="Arial" panose="020B0604020202020204" pitchFamily="34" charset="0"/>
            </a:endParaRPr>
          </a:p>
        </p:txBody>
      </p:sp>
      <p:sp>
        <p:nvSpPr>
          <p:cNvPr id="5" name="TextBox 4"/>
          <p:cNvSpPr txBox="1"/>
          <p:nvPr/>
        </p:nvSpPr>
        <p:spPr>
          <a:xfrm>
            <a:off x="96111" y="6306119"/>
            <a:ext cx="8025396" cy="584775"/>
          </a:xfrm>
          <a:prstGeom prst="rect">
            <a:avLst/>
          </a:prstGeom>
          <a:noFill/>
        </p:spPr>
        <p:txBody>
          <a:bodyPr wrap="square" lIns="0" rtlCol="0">
            <a:spAutoFit/>
          </a:bodyPr>
          <a:lstStyle/>
          <a:p>
            <a:pPr algn="l" fontAlgn="auto">
              <a:lnSpc>
                <a:spcPct val="100000"/>
              </a:lnSpc>
              <a:spcBef>
                <a:spcPts val="0"/>
              </a:spcBef>
              <a:spcAft>
                <a:spcPts val="0"/>
              </a:spcAft>
            </a:pPr>
            <a:r>
              <a:rPr lang="en-US" sz="800" dirty="0">
                <a:solidFill>
                  <a:prstClr val="black"/>
                </a:solidFill>
                <a:latin typeface="Arial" panose="020B0604020202020204" pitchFamily="34" charset="0"/>
                <a:cs typeface="Arial" panose="020B0604020202020204" pitchFamily="34" charset="0"/>
              </a:rPr>
              <a:t>¹</a:t>
            </a:r>
            <a:r>
              <a:rPr lang="en-US" sz="800" dirty="0" smtClean="0">
                <a:solidFill>
                  <a:prstClr val="black"/>
                </a:solidFill>
                <a:latin typeface="Arial" panose="020B0604020202020204" pitchFamily="34" charset="0"/>
                <a:cs typeface="Arial" panose="020B0604020202020204" pitchFamily="34" charset="0"/>
              </a:rPr>
              <a:t>For CCAR Annual metrics, the actuals are from the 2016 CCAR results.</a:t>
            </a:r>
          </a:p>
          <a:p>
            <a:pPr algn="l" fontAlgn="auto">
              <a:lnSpc>
                <a:spcPct val="100000"/>
              </a:lnSpc>
              <a:spcBef>
                <a:spcPts val="0"/>
              </a:spcBef>
              <a:spcAft>
                <a:spcPts val="0"/>
              </a:spcAft>
            </a:pPr>
            <a:r>
              <a:rPr lang="en-US" sz="800" dirty="0" smtClean="0">
                <a:solidFill>
                  <a:prstClr val="black"/>
                </a:solidFill>
                <a:latin typeface="Arial" panose="020B0604020202020204" pitchFamily="34" charset="0"/>
                <a:cs typeface="Arial" panose="020B0604020202020204" pitchFamily="34" charset="0"/>
              </a:rPr>
              <a:t>²For Available Committed Liquidity, the actual is from the 2016 RAS proposed calculation.</a:t>
            </a:r>
          </a:p>
          <a:p>
            <a:pPr marL="0" lvl="1" algn="l" fontAlgn="auto">
              <a:lnSpc>
                <a:spcPct val="100000"/>
              </a:lnSpc>
              <a:spcBef>
                <a:spcPts val="0"/>
              </a:spcBef>
              <a:spcAft>
                <a:spcPts val="0"/>
              </a:spcAft>
            </a:pPr>
            <a:r>
              <a:rPr lang="en-US" sz="800" dirty="0" smtClean="0">
                <a:solidFill>
                  <a:prstClr val="black"/>
                </a:solidFill>
                <a:latin typeface="Arial" panose="020B0604020202020204" pitchFamily="34" charset="0"/>
                <a:cs typeface="Arial" panose="020B0604020202020204" pitchFamily="34" charset="0"/>
              </a:rPr>
              <a:t>³</a:t>
            </a:r>
            <a:r>
              <a:rPr lang="en-US" sz="800" dirty="0" smtClean="0">
                <a:solidFill>
                  <a:srgbClr val="000000"/>
                </a:solidFill>
                <a:latin typeface="Arial" panose="020B0604020202020204" pitchFamily="34" charset="0"/>
                <a:ea typeface="MS PGothic" pitchFamily="34" charset="-128"/>
                <a:cs typeface="Arial" panose="020B0604020202020204" pitchFamily="34" charset="0"/>
              </a:rPr>
              <a:t>RWA </a:t>
            </a:r>
            <a:r>
              <a:rPr lang="en-US" sz="800" dirty="0">
                <a:solidFill>
                  <a:srgbClr val="000000"/>
                </a:solidFill>
                <a:latin typeface="Arial" panose="020B0604020202020204" pitchFamily="34" charset="0"/>
                <a:ea typeface="MS PGothic" pitchFamily="34" charset="-128"/>
                <a:cs typeface="Arial" panose="020B0604020202020204" pitchFamily="34" charset="0"/>
              </a:rPr>
              <a:t>received ERMC and Capital Committee approval to use a risk weighting of 20% for restricted cash. The revised risk weighting will be used on a go forward basis, starting </a:t>
            </a:r>
            <a:r>
              <a:rPr lang="en-US" sz="800" dirty="0" smtClean="0">
                <a:solidFill>
                  <a:srgbClr val="000000"/>
                </a:solidFill>
                <a:latin typeface="Arial" panose="020B0604020202020204" pitchFamily="34" charset="0"/>
                <a:ea typeface="MS PGothic" pitchFamily="34" charset="-128"/>
                <a:cs typeface="Arial" panose="020B0604020202020204" pitchFamily="34" charset="0"/>
              </a:rPr>
              <a:t>in Apr’16.</a:t>
            </a:r>
            <a:endParaRPr lang="en-US" sz="800" dirty="0">
              <a:solidFill>
                <a:srgbClr val="000000"/>
              </a:solidFill>
              <a:latin typeface="Arial" panose="020B0604020202020204" pitchFamily="34" charset="0"/>
              <a:ea typeface="MS PGothic" pitchFamily="34" charset="-128"/>
              <a:cs typeface="Arial" panose="020B0604020202020204" pitchFamily="34" charset="0"/>
            </a:endParaRPr>
          </a:p>
        </p:txBody>
      </p:sp>
      <p:sp>
        <p:nvSpPr>
          <p:cNvPr id="6" name="Footer Placeholder 5"/>
          <p:cNvSpPr>
            <a:spLocks noGrp="1"/>
          </p:cNvSpPr>
          <p:nvPr>
            <p:ph type="ftr" sz="quarter" idx="11"/>
          </p:nvPr>
        </p:nvSpPr>
        <p:spPr>
          <a:xfrm>
            <a:off x="7081058" y="6306119"/>
            <a:ext cx="3240941" cy="365125"/>
          </a:xfrm>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2357654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Part 1: Proposed Metric Additions and Removals</a:t>
            </a:r>
            <a:endParaRPr lang="en-GB" sz="2400" b="1" dirty="0">
              <a:solidFill>
                <a:srgbClr val="000000"/>
              </a:solidFill>
              <a:latin typeface="Arial" panose="020B0604020202020204" pitchFamily="34" charset="0"/>
              <a:cs typeface="Arial" panose="020B0604020202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643255428"/>
              </p:ext>
            </p:extLst>
          </p:nvPr>
        </p:nvGraphicFramePr>
        <p:xfrm>
          <a:off x="39972" y="975323"/>
          <a:ext cx="9522851" cy="2578608"/>
        </p:xfrm>
        <a:graphic>
          <a:graphicData uri="http://schemas.openxmlformats.org/drawingml/2006/table">
            <a:tbl>
              <a:tblPr firstRow="1" bandRow="1">
                <a:tableStyleId>{2D5ABB26-0587-4C30-8999-92F81FD0307C}</a:tableStyleId>
              </a:tblPr>
              <a:tblGrid>
                <a:gridCol w="450387"/>
                <a:gridCol w="1501713"/>
                <a:gridCol w="2216814"/>
                <a:gridCol w="1777538"/>
                <a:gridCol w="602727"/>
                <a:gridCol w="612944"/>
                <a:gridCol w="1001142"/>
                <a:gridCol w="1359586"/>
              </a:tblGrid>
              <a:tr h="179831">
                <a:tc>
                  <a:txBody>
                    <a:bodyPr/>
                    <a:lstStyle/>
                    <a:p>
                      <a:pPr algn="ctr"/>
                      <a:r>
                        <a:rPr lang="en-GB" sz="900" b="1" dirty="0" smtClean="0">
                          <a:solidFill>
                            <a:schemeClr val="tx1"/>
                          </a:solidFill>
                          <a:latin typeface="Arial" panose="020B0604020202020204" pitchFamily="34" charset="0"/>
                          <a:cs typeface="Arial" panose="020B0604020202020204" pitchFamily="34" charset="0"/>
                        </a:rPr>
                        <a:t>Line</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New Metric</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Rationale for Inclusion</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Definition/Calculation</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Mar’16 </a:t>
                      </a:r>
                      <a:r>
                        <a:rPr lang="en-GB" sz="900" b="1" baseline="0" dirty="0" smtClean="0">
                          <a:solidFill>
                            <a:schemeClr val="tx1"/>
                          </a:solidFill>
                          <a:latin typeface="Arial" panose="020B0604020202020204" pitchFamily="34" charset="0"/>
                          <a:cs typeface="Arial" panose="020B0604020202020204" pitchFamily="34" charset="0"/>
                        </a:rPr>
                        <a:t>Actual</a:t>
                      </a:r>
                      <a:endParaRPr lang="en-GB"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Amber Limit</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Red Limit</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Rationale for Limit</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0">
                <a:tc>
                  <a:txBody>
                    <a:bodyPr/>
                    <a:lstStyle/>
                    <a:p>
                      <a:pPr algn="ctr"/>
                      <a:r>
                        <a:rPr lang="en-GB" sz="900" b="1" dirty="0" smtClean="0">
                          <a:solidFill>
                            <a:schemeClr val="tx1"/>
                          </a:solidFill>
                          <a:latin typeface="Arial" panose="020B0604020202020204" pitchFamily="34" charset="0"/>
                          <a:cs typeface="Arial" panose="020B0604020202020204" pitchFamily="34" charset="0"/>
                        </a:rPr>
                        <a:t>1</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Total Capital Ratio - Base</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Regulatory</a:t>
                      </a:r>
                      <a:r>
                        <a:rPr lang="en-US" sz="900" baseline="0" dirty="0" smtClean="0">
                          <a:latin typeface="Arial" panose="020B0604020202020204" pitchFamily="34" charset="0"/>
                          <a:cs typeface="Arial" panose="020B0604020202020204" pitchFamily="34" charset="0"/>
                        </a:rPr>
                        <a:t> ratio proposed by group.</a:t>
                      </a:r>
                      <a:endParaRPr lang="en-US" sz="900" dirty="0" smtClean="0">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u="sng" dirty="0" smtClean="0">
                          <a:latin typeface="Arial" panose="020B0604020202020204" pitchFamily="34" charset="0"/>
                          <a:cs typeface="Arial" panose="020B0604020202020204" pitchFamily="34" charset="0"/>
                        </a:rPr>
                        <a:t>Tier 1 Capital + Tier 2 Capital</a:t>
                      </a:r>
                    </a:p>
                    <a:p>
                      <a:pPr marL="0" marR="0" indent="0" algn="ctr" defTabSz="914400" rtl="0" eaLnBrk="1" fontAlgn="auto" latinLnBrk="0" hangingPunct="1">
                        <a:lnSpc>
                          <a:spcPct val="100000"/>
                        </a:lnSpc>
                        <a:spcBef>
                          <a:spcPts val="0"/>
                        </a:spcBef>
                        <a:spcAft>
                          <a:spcPts val="0"/>
                        </a:spcAft>
                        <a:buClrTx/>
                        <a:buSzTx/>
                        <a:buFontTx/>
                        <a:buNone/>
                        <a:tabLst/>
                        <a:defRPr/>
                      </a:pPr>
                      <a:r>
                        <a:rPr lang="en-US" sz="900" u="none" dirty="0" smtClean="0">
                          <a:latin typeface="Arial" panose="020B0604020202020204" pitchFamily="34" charset="0"/>
                          <a:cs typeface="Arial" panose="020B0604020202020204" pitchFamily="34" charset="0"/>
                        </a:rPr>
                        <a:t>Total Risk Weighted Assets</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12.73%</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12.50%</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11.25%</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To align with SC Capital</a:t>
                      </a:r>
                      <a:r>
                        <a:rPr lang="en-US" sz="900" b="0" baseline="0" dirty="0" smtClean="0">
                          <a:solidFill>
                            <a:schemeClr val="tx1"/>
                          </a:solidFill>
                          <a:latin typeface="Arial" panose="020B0604020202020204" pitchFamily="34" charset="0"/>
                          <a:cs typeface="Arial" panose="020B0604020202020204" pitchFamily="34" charset="0"/>
                        </a:rPr>
                        <a:t> Policy.</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2</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Total Capital Ratio -</a:t>
                      </a:r>
                      <a:r>
                        <a:rPr lang="en-GB" sz="900" b="1" baseline="0" dirty="0" smtClean="0">
                          <a:solidFill>
                            <a:schemeClr val="tx1"/>
                          </a:solidFill>
                          <a:latin typeface="Arial" panose="020B0604020202020204" pitchFamily="34" charset="0"/>
                          <a:cs typeface="Arial" panose="020B0604020202020204" pitchFamily="34" charset="0"/>
                        </a:rPr>
                        <a:t> Stressed</a:t>
                      </a:r>
                      <a:endParaRPr lang="en-GB"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Regulatory</a:t>
                      </a:r>
                      <a:r>
                        <a:rPr lang="en-US" sz="900" baseline="0" dirty="0" smtClean="0">
                          <a:latin typeface="Arial" panose="020B0604020202020204" pitchFamily="34" charset="0"/>
                          <a:cs typeface="Arial" panose="020B0604020202020204" pitchFamily="34" charset="0"/>
                        </a:rPr>
                        <a:t> ratio proposed by group.</a:t>
                      </a:r>
                      <a:endParaRPr lang="en-US" sz="900" dirty="0" smtClean="0">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u="sng" dirty="0" smtClean="0">
                          <a:latin typeface="Arial" panose="020B0604020202020204" pitchFamily="34" charset="0"/>
                          <a:cs typeface="Arial" panose="020B0604020202020204" pitchFamily="34" charset="0"/>
                        </a:rPr>
                        <a:t>Tier 1 Capital + Tier 2 Capital</a:t>
                      </a:r>
                    </a:p>
                    <a:p>
                      <a:pPr marL="0" marR="0" indent="0" algn="ctr" defTabSz="914400" rtl="0" eaLnBrk="1" fontAlgn="auto" latinLnBrk="0" hangingPunct="1">
                        <a:lnSpc>
                          <a:spcPct val="100000"/>
                        </a:lnSpc>
                        <a:spcBef>
                          <a:spcPts val="0"/>
                        </a:spcBef>
                        <a:spcAft>
                          <a:spcPts val="0"/>
                        </a:spcAft>
                        <a:buClrTx/>
                        <a:buSzTx/>
                        <a:buFontTx/>
                        <a:buNone/>
                        <a:tabLst/>
                        <a:defRPr/>
                      </a:pPr>
                      <a:r>
                        <a:rPr lang="en-US" sz="900" u="none" dirty="0" smtClean="0">
                          <a:latin typeface="Arial" panose="020B0604020202020204" pitchFamily="34" charset="0"/>
                          <a:cs typeface="Arial" panose="020B0604020202020204" pitchFamily="34" charset="0"/>
                        </a:rPr>
                        <a:t>Total Risk Weighted Assets</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9.73%¹</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9.00%</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7.75%</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To align with SC Capital</a:t>
                      </a:r>
                      <a:r>
                        <a:rPr lang="en-US" sz="900" b="0" baseline="0" dirty="0" smtClean="0">
                          <a:solidFill>
                            <a:schemeClr val="tx1"/>
                          </a:solidFill>
                          <a:latin typeface="Arial" panose="020B0604020202020204" pitchFamily="34" charset="0"/>
                          <a:cs typeface="Arial" panose="020B0604020202020204" pitchFamily="34" charset="0"/>
                        </a:rPr>
                        <a:t> Policy.</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algn="ctr"/>
                      <a:r>
                        <a:rPr lang="en-US" sz="900" b="1" dirty="0" smtClean="0">
                          <a:solidFill>
                            <a:schemeClr val="tx1"/>
                          </a:solidFill>
                          <a:latin typeface="Arial" panose="020B0604020202020204" pitchFamily="34" charset="0"/>
                          <a:cs typeface="Arial" panose="020B0604020202020204" pitchFamily="34" charset="0"/>
                        </a:rPr>
                        <a:t>3</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dirty="0" smtClean="0">
                          <a:solidFill>
                            <a:schemeClr val="tx1"/>
                          </a:solidFill>
                          <a:latin typeface="Arial" panose="020B0604020202020204" pitchFamily="34" charset="0"/>
                          <a:cs typeface="Arial" panose="020B0604020202020204" pitchFamily="34" charset="0"/>
                        </a:rPr>
                        <a:t>Tier</a:t>
                      </a:r>
                      <a:r>
                        <a:rPr lang="en-US" sz="900" b="1" baseline="0" dirty="0" smtClean="0">
                          <a:solidFill>
                            <a:schemeClr val="tx1"/>
                          </a:solidFill>
                          <a:latin typeface="Arial" panose="020B0604020202020204" pitchFamily="34" charset="0"/>
                          <a:cs typeface="Arial" panose="020B0604020202020204" pitchFamily="34" charset="0"/>
                        </a:rPr>
                        <a:t> 1 Leverage Ratio - Base</a:t>
                      </a:r>
                      <a:endParaRPr lang="en-US"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Regulatory</a:t>
                      </a:r>
                      <a:r>
                        <a:rPr lang="en-US" sz="900" baseline="0" dirty="0" smtClean="0">
                          <a:latin typeface="Arial" panose="020B0604020202020204" pitchFamily="34" charset="0"/>
                          <a:cs typeface="Arial" panose="020B0604020202020204" pitchFamily="34" charset="0"/>
                        </a:rPr>
                        <a:t> ratio proposed by group.</a:t>
                      </a:r>
                      <a:endParaRPr lang="en-US" sz="900" dirty="0" smtClean="0">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u="sng" dirty="0" smtClean="0">
                          <a:solidFill>
                            <a:schemeClr val="tx1"/>
                          </a:solidFill>
                          <a:latin typeface="Arial" panose="020B0604020202020204" pitchFamily="34" charset="0"/>
                          <a:cs typeface="Arial" panose="020B0604020202020204" pitchFamily="34" charset="0"/>
                        </a:rPr>
                        <a:t>Tier 1 Risk Based</a:t>
                      </a:r>
                      <a:r>
                        <a:rPr lang="en-GB" sz="900" b="0" u="sng" baseline="0" dirty="0" smtClean="0">
                          <a:solidFill>
                            <a:schemeClr val="tx1"/>
                          </a:solidFill>
                          <a:latin typeface="Arial" panose="020B0604020202020204" pitchFamily="34" charset="0"/>
                          <a:cs typeface="Arial" panose="020B0604020202020204" pitchFamily="34" charset="0"/>
                        </a:rPr>
                        <a:t> Capital</a:t>
                      </a:r>
                    </a:p>
                    <a:p>
                      <a:pPr algn="ctr"/>
                      <a:r>
                        <a:rPr lang="en-GB" sz="900" b="0" baseline="0" dirty="0" smtClean="0">
                          <a:solidFill>
                            <a:schemeClr val="tx1"/>
                          </a:solidFill>
                          <a:latin typeface="Arial" panose="020B0604020202020204" pitchFamily="34" charset="0"/>
                          <a:cs typeface="Arial" panose="020B0604020202020204" pitchFamily="34" charset="0"/>
                        </a:rPr>
                        <a:t>Average Adjusted Assets</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12.04%</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11.60%</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10.35%</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To align with SC Capital</a:t>
                      </a:r>
                      <a:r>
                        <a:rPr lang="en-US" sz="900" b="0" baseline="0" dirty="0" smtClean="0">
                          <a:solidFill>
                            <a:schemeClr val="tx1"/>
                          </a:solidFill>
                          <a:latin typeface="Arial" panose="020B0604020202020204" pitchFamily="34" charset="0"/>
                          <a:cs typeface="Arial" panose="020B0604020202020204" pitchFamily="34" charset="0"/>
                        </a:rPr>
                        <a:t> Policy.</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algn="ctr"/>
                      <a:r>
                        <a:rPr lang="en-US" sz="900" b="1" dirty="0" smtClean="0">
                          <a:solidFill>
                            <a:schemeClr val="tx1"/>
                          </a:solidFill>
                          <a:latin typeface="Arial" panose="020B0604020202020204" pitchFamily="34" charset="0"/>
                          <a:cs typeface="Arial" panose="020B0604020202020204" pitchFamily="34" charset="0"/>
                        </a:rPr>
                        <a:t>4</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dirty="0" smtClean="0">
                          <a:solidFill>
                            <a:schemeClr val="tx1"/>
                          </a:solidFill>
                          <a:latin typeface="Arial" panose="020B0604020202020204" pitchFamily="34" charset="0"/>
                          <a:cs typeface="Arial" panose="020B0604020202020204" pitchFamily="34" charset="0"/>
                        </a:rPr>
                        <a:t>Tier</a:t>
                      </a:r>
                      <a:r>
                        <a:rPr lang="en-US" sz="900" b="1" baseline="0" dirty="0" smtClean="0">
                          <a:solidFill>
                            <a:schemeClr val="tx1"/>
                          </a:solidFill>
                          <a:latin typeface="Arial" panose="020B0604020202020204" pitchFamily="34" charset="0"/>
                          <a:cs typeface="Arial" panose="020B0604020202020204" pitchFamily="34" charset="0"/>
                        </a:rPr>
                        <a:t> 1 Leverage Ratio - Stressed</a:t>
                      </a:r>
                      <a:endParaRPr lang="en-US"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Regulatory</a:t>
                      </a:r>
                      <a:r>
                        <a:rPr lang="en-US" sz="900" baseline="0" dirty="0" smtClean="0">
                          <a:latin typeface="Arial" panose="020B0604020202020204" pitchFamily="34" charset="0"/>
                          <a:cs typeface="Arial" panose="020B0604020202020204" pitchFamily="34" charset="0"/>
                        </a:rPr>
                        <a:t> ratio proposed by group.</a:t>
                      </a:r>
                      <a:endParaRPr lang="en-US" sz="900" dirty="0" smtClean="0">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u="sng" dirty="0" smtClean="0">
                          <a:solidFill>
                            <a:schemeClr val="tx1"/>
                          </a:solidFill>
                          <a:latin typeface="Arial" panose="020B0604020202020204" pitchFamily="34" charset="0"/>
                          <a:cs typeface="Arial" panose="020B0604020202020204" pitchFamily="34" charset="0"/>
                        </a:rPr>
                        <a:t>Tier 1 Risk Based</a:t>
                      </a:r>
                      <a:r>
                        <a:rPr lang="en-GB" sz="900" b="0" u="sng" baseline="0" dirty="0" smtClean="0">
                          <a:solidFill>
                            <a:schemeClr val="tx1"/>
                          </a:solidFill>
                          <a:latin typeface="Arial" panose="020B0604020202020204" pitchFamily="34" charset="0"/>
                          <a:cs typeface="Arial" panose="020B0604020202020204" pitchFamily="34" charset="0"/>
                        </a:rPr>
                        <a:t> Capital</a:t>
                      </a:r>
                    </a:p>
                    <a:p>
                      <a:pPr algn="ctr"/>
                      <a:r>
                        <a:rPr lang="en-GB" sz="900" b="0" baseline="0" dirty="0" smtClean="0">
                          <a:solidFill>
                            <a:schemeClr val="tx1"/>
                          </a:solidFill>
                          <a:latin typeface="Arial" panose="020B0604020202020204" pitchFamily="34" charset="0"/>
                          <a:cs typeface="Arial" panose="020B0604020202020204" pitchFamily="34" charset="0"/>
                        </a:rPr>
                        <a:t>Average Adjusted Assets</a:t>
                      </a:r>
                      <a:endParaRPr lang="en-GB" sz="900" b="0"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8.53%¹</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8.00%</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6.75%</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To align with SC Capital</a:t>
                      </a:r>
                      <a:r>
                        <a:rPr lang="en-US" sz="900" b="0" baseline="0" dirty="0" smtClean="0">
                          <a:solidFill>
                            <a:schemeClr val="tx1"/>
                          </a:solidFill>
                          <a:latin typeface="Arial" panose="020B0604020202020204" pitchFamily="34" charset="0"/>
                          <a:cs typeface="Arial" panose="020B0604020202020204" pitchFamily="34" charset="0"/>
                        </a:rPr>
                        <a:t> Policy.</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88998">
                <a:tc>
                  <a:txBody>
                    <a:bodyPr/>
                    <a:lstStyle/>
                    <a:p>
                      <a:pPr algn="ctr"/>
                      <a:r>
                        <a:rPr lang="en-GB" sz="900" b="1" dirty="0" smtClean="0">
                          <a:solidFill>
                            <a:schemeClr val="tx1"/>
                          </a:solidFill>
                          <a:latin typeface="Arial" panose="020B0604020202020204" pitchFamily="34" charset="0"/>
                          <a:cs typeface="Arial" panose="020B0604020202020204" pitchFamily="34" charset="0"/>
                        </a:rPr>
                        <a:t>5</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kern="1200" baseline="0" dirty="0" smtClean="0">
                          <a:solidFill>
                            <a:schemeClr val="tx1"/>
                          </a:solidFill>
                          <a:latin typeface="Arial" panose="020B0604020202020204" pitchFamily="34" charset="0"/>
                          <a:ea typeface="+mn-ea"/>
                          <a:cs typeface="Arial" panose="020B0604020202020204" pitchFamily="34" charset="0"/>
                        </a:rPr>
                        <a:t>Validation of Legacy Tier 1 Models</a:t>
                      </a:r>
                      <a:endParaRPr lang="en-GB" sz="9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dirty="0" smtClean="0">
                          <a:solidFill>
                            <a:schemeClr val="tx1"/>
                          </a:solidFill>
                          <a:latin typeface="Arial" panose="020B0604020202020204" pitchFamily="34" charset="0"/>
                          <a:cs typeface="Arial" panose="020B0604020202020204" pitchFamily="34" charset="0"/>
                        </a:rPr>
                        <a:t>Regulatory requirement. Aligns with SHUSA RAS.  Also in response to SHUSA MRA.</a:t>
                      </a:r>
                      <a:endParaRPr lang="en-GB" sz="900" b="1"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900" b="0" dirty="0" smtClean="0">
                          <a:solidFill>
                            <a:schemeClr val="tx1"/>
                          </a:solidFill>
                          <a:latin typeface="Arial" panose="020B0604020202020204" pitchFamily="34" charset="0"/>
                          <a:cs typeface="Arial" panose="020B0604020202020204" pitchFamily="34" charset="0"/>
                        </a:rPr>
                        <a:t>Number of SC Tier 1 Legacy models in production without validation less than or equal to threshold at the end of Quarter.</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21</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N/A</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lvl="0" algn="ctr"/>
                      <a:r>
                        <a:rPr lang="en-GB" sz="900" b="0" u="sng" dirty="0" smtClean="0">
                          <a:solidFill>
                            <a:schemeClr val="tx1"/>
                          </a:solidFill>
                          <a:latin typeface="Arial" panose="020B0604020202020204" pitchFamily="34" charset="0"/>
                          <a:cs typeface="Arial" panose="020B0604020202020204" pitchFamily="34" charset="0"/>
                        </a:rPr>
                        <a:t>2016</a:t>
                      </a:r>
                    </a:p>
                    <a:p>
                      <a:pPr lvl="0" algn="l"/>
                      <a:r>
                        <a:rPr lang="en-GB" sz="900" b="0" dirty="0" smtClean="0">
                          <a:solidFill>
                            <a:schemeClr val="tx1"/>
                          </a:solidFill>
                          <a:latin typeface="Arial" panose="020B0604020202020204" pitchFamily="34" charset="0"/>
                          <a:cs typeface="Arial" panose="020B0604020202020204" pitchFamily="34" charset="0"/>
                        </a:rPr>
                        <a:t>Q1: &gt;25</a:t>
                      </a:r>
                      <a:r>
                        <a:rPr lang="en-GB" sz="900" b="0" baseline="0" dirty="0" smtClean="0">
                          <a:solidFill>
                            <a:schemeClr val="tx1"/>
                          </a:solidFill>
                          <a:latin typeface="Arial" panose="020B0604020202020204" pitchFamily="34" charset="0"/>
                          <a:cs typeface="Arial" panose="020B0604020202020204" pitchFamily="34" charset="0"/>
                        </a:rPr>
                        <a:t> </a:t>
                      </a:r>
                      <a:r>
                        <a:rPr lang="en-GB" sz="900" b="0" dirty="0" smtClean="0">
                          <a:solidFill>
                            <a:schemeClr val="tx1"/>
                          </a:solidFill>
                          <a:latin typeface="Arial" panose="020B0604020202020204" pitchFamily="34" charset="0"/>
                          <a:cs typeface="Arial" panose="020B0604020202020204" pitchFamily="34" charset="0"/>
                        </a:rPr>
                        <a:t>Q2: &gt;18</a:t>
                      </a:r>
                    </a:p>
                    <a:p>
                      <a:pPr lvl="0" algn="l"/>
                      <a:r>
                        <a:rPr lang="en-GB" sz="900" b="0" dirty="0" smtClean="0">
                          <a:solidFill>
                            <a:schemeClr val="tx1"/>
                          </a:solidFill>
                          <a:latin typeface="Arial" panose="020B0604020202020204" pitchFamily="34" charset="0"/>
                          <a:cs typeface="Arial" panose="020B0604020202020204" pitchFamily="34" charset="0"/>
                        </a:rPr>
                        <a:t>Q3:</a:t>
                      </a:r>
                      <a:r>
                        <a:rPr lang="en-GB" sz="900" b="0" baseline="0" dirty="0" smtClean="0">
                          <a:solidFill>
                            <a:schemeClr val="tx1"/>
                          </a:solidFill>
                          <a:latin typeface="Arial" panose="020B0604020202020204" pitchFamily="34" charset="0"/>
                          <a:cs typeface="Arial" panose="020B0604020202020204" pitchFamily="34" charset="0"/>
                        </a:rPr>
                        <a:t> </a:t>
                      </a:r>
                      <a:r>
                        <a:rPr lang="en-GB" sz="900" b="0" dirty="0" smtClean="0">
                          <a:solidFill>
                            <a:schemeClr val="tx1"/>
                          </a:solidFill>
                          <a:latin typeface="Arial" panose="020B0604020202020204" pitchFamily="34" charset="0"/>
                          <a:cs typeface="Arial" panose="020B0604020202020204" pitchFamily="34" charset="0"/>
                        </a:rPr>
                        <a:t>&gt;13</a:t>
                      </a:r>
                      <a:r>
                        <a:rPr lang="en-GB" sz="900" b="0" baseline="0" dirty="0" smtClean="0">
                          <a:solidFill>
                            <a:schemeClr val="tx1"/>
                          </a:solidFill>
                          <a:latin typeface="Arial" panose="020B0604020202020204" pitchFamily="34" charset="0"/>
                          <a:cs typeface="Arial" panose="020B0604020202020204" pitchFamily="34" charset="0"/>
                        </a:rPr>
                        <a:t> </a:t>
                      </a:r>
                      <a:r>
                        <a:rPr lang="en-GB" sz="900" b="0" dirty="0" smtClean="0">
                          <a:solidFill>
                            <a:schemeClr val="tx1"/>
                          </a:solidFill>
                          <a:latin typeface="Arial" panose="020B0604020202020204" pitchFamily="34" charset="0"/>
                          <a:cs typeface="Arial" panose="020B0604020202020204" pitchFamily="34" charset="0"/>
                        </a:rPr>
                        <a:t>Q4: &gt;  8</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Current approved</a:t>
                      </a:r>
                      <a:r>
                        <a:rPr lang="en-GB" sz="900" b="0" baseline="0" dirty="0" smtClean="0">
                          <a:solidFill>
                            <a:schemeClr val="tx1"/>
                          </a:solidFill>
                          <a:latin typeface="Arial" panose="020B0604020202020204" pitchFamily="34" charset="0"/>
                          <a:cs typeface="Arial" panose="020B0604020202020204" pitchFamily="34" charset="0"/>
                        </a:rPr>
                        <a:t> model validation timeline.</a:t>
                      </a:r>
                      <a:endParaRPr lang="en-GB" sz="900" b="0"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167141">
                <a:tc>
                  <a:txBody>
                    <a:bodyPr/>
                    <a:lstStyle/>
                    <a:p>
                      <a:pPr algn="ctr"/>
                      <a:r>
                        <a:rPr lang="en-GB" sz="900" b="1" dirty="0" smtClean="0">
                          <a:solidFill>
                            <a:schemeClr val="tx1"/>
                          </a:solidFill>
                          <a:latin typeface="Arial" panose="020B0604020202020204" pitchFamily="34" charset="0"/>
                          <a:cs typeface="Arial" panose="020B0604020202020204" pitchFamily="34" charset="0"/>
                        </a:rPr>
                        <a:t>6</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Open MRIAs</a:t>
                      </a:r>
                      <a:endParaRPr lang="en-GB" sz="900" b="1"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Progress against policy</a:t>
                      </a:r>
                      <a:r>
                        <a:rPr lang="en-GB" sz="900" b="0" baseline="0" dirty="0" smtClean="0">
                          <a:solidFill>
                            <a:schemeClr val="tx1"/>
                          </a:solidFill>
                          <a:latin typeface="Arial" panose="020B0604020202020204" pitchFamily="34" charset="0"/>
                          <a:cs typeface="Arial" panose="020B0604020202020204" pitchFamily="34" charset="0"/>
                        </a:rPr>
                        <a:t> </a:t>
                      </a:r>
                      <a:r>
                        <a:rPr lang="en-GB" sz="900" b="0" dirty="0" smtClean="0">
                          <a:solidFill>
                            <a:schemeClr val="tx1"/>
                          </a:solidFill>
                          <a:latin typeface="Arial" panose="020B0604020202020204" pitchFamily="34" charset="0"/>
                          <a:cs typeface="Arial" panose="020B0604020202020204" pitchFamily="34" charset="0"/>
                        </a:rPr>
                        <a:t>reported</a:t>
                      </a:r>
                      <a:r>
                        <a:rPr lang="en-GB" sz="900" b="0" baseline="0" dirty="0" smtClean="0">
                          <a:solidFill>
                            <a:schemeClr val="tx1"/>
                          </a:solidFill>
                          <a:latin typeface="Arial" panose="020B0604020202020204" pitchFamily="34" charset="0"/>
                          <a:cs typeface="Arial" panose="020B0604020202020204" pitchFamily="34" charset="0"/>
                        </a:rPr>
                        <a:t> monthly in SHUSA RAS</a:t>
                      </a:r>
                      <a:endParaRPr lang="en-GB" sz="900" b="0"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r>
                        <a:rPr lang="en-GB" sz="900" b="0" dirty="0" smtClean="0">
                          <a:solidFill>
                            <a:schemeClr val="tx1"/>
                          </a:solidFill>
                          <a:latin typeface="Arial" panose="020B0604020202020204" pitchFamily="34" charset="0"/>
                          <a:cs typeface="Arial" panose="020B0604020202020204" pitchFamily="34" charset="0"/>
                        </a:rPr>
                        <a:t>Open FRB</a:t>
                      </a:r>
                      <a:r>
                        <a:rPr lang="en-GB" sz="900" b="0" baseline="0" dirty="0" smtClean="0">
                          <a:solidFill>
                            <a:schemeClr val="tx1"/>
                          </a:solidFill>
                          <a:latin typeface="Arial" panose="020B0604020202020204" pitchFamily="34" charset="0"/>
                          <a:cs typeface="Arial" panose="020B0604020202020204" pitchFamily="34" charset="0"/>
                        </a:rPr>
                        <a:t> MRIAs.</a:t>
                      </a:r>
                      <a:endParaRPr lang="en-GB" sz="900" b="0" dirty="0">
                        <a:solidFill>
                          <a:schemeClr val="tx1"/>
                        </a:solidFill>
                        <a:latin typeface="Arial" panose="020B0604020202020204" pitchFamily="34" charset="0"/>
                        <a:cs typeface="Arial" panose="020B0604020202020204" pitchFamily="34" charset="0"/>
                      </a:endParaRP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5</a:t>
                      </a: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N/A</a:t>
                      </a:r>
                    </a:p>
                  </a:txBody>
                  <a:tcPr marL="28808" marR="28808" marT="27432" marB="27432"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solidFill>
                  </a:tcPr>
                </a:tc>
                <a:tc>
                  <a:txBody>
                    <a:bodyPr/>
                    <a:lstStyle/>
                    <a:p>
                      <a:pPr lvl="0" algn="ctr"/>
                      <a:r>
                        <a:rPr lang="en-GB" sz="900" b="0" dirty="0" smtClean="0">
                          <a:solidFill>
                            <a:schemeClr val="tx1"/>
                          </a:solidFill>
                          <a:latin typeface="Arial" panose="020B0604020202020204" pitchFamily="34" charset="0"/>
                          <a:cs typeface="Arial" panose="020B0604020202020204" pitchFamily="34" charset="0"/>
                        </a:rPr>
                        <a:t>0</a:t>
                      </a:r>
                    </a:p>
                  </a:txBody>
                  <a:tcPr marL="28808" marR="28808" marT="27432" marB="27432"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SHUSA zero-tolerance</a:t>
                      </a:r>
                      <a:r>
                        <a:rPr lang="en-GB" sz="900" b="0" baseline="0" dirty="0" smtClean="0">
                          <a:solidFill>
                            <a:schemeClr val="tx1"/>
                          </a:solidFill>
                          <a:latin typeface="Arial" panose="020B0604020202020204" pitchFamily="34" charset="0"/>
                          <a:cs typeface="Arial" panose="020B0604020202020204" pitchFamily="34" charset="0"/>
                        </a:rPr>
                        <a:t> policy.</a:t>
                      </a:r>
                      <a:endParaRPr lang="en-GB" sz="900" b="0" dirty="0" smtClean="0">
                        <a:solidFill>
                          <a:schemeClr val="tx1"/>
                        </a:solidFill>
                        <a:latin typeface="Arial" panose="020B0604020202020204" pitchFamily="34" charset="0"/>
                        <a:cs typeface="Arial" panose="020B0604020202020204" pitchFamily="34" charset="0"/>
                      </a:endParaRPr>
                    </a:p>
                  </a:txBody>
                  <a:tcPr marL="28808" marR="28808" marT="27432" marB="27432"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269622137"/>
              </p:ext>
            </p:extLst>
          </p:nvPr>
        </p:nvGraphicFramePr>
        <p:xfrm>
          <a:off x="1" y="3911282"/>
          <a:ext cx="9522851" cy="1624314"/>
        </p:xfrm>
        <a:graphic>
          <a:graphicData uri="http://schemas.openxmlformats.org/drawingml/2006/table">
            <a:tbl>
              <a:tblPr firstRow="1" bandRow="1">
                <a:tableStyleId>{2D5ABB26-0587-4C30-8999-92F81FD0307C}</a:tableStyleId>
              </a:tblPr>
              <a:tblGrid>
                <a:gridCol w="444497"/>
                <a:gridCol w="3653573"/>
                <a:gridCol w="3881588"/>
                <a:gridCol w="804558"/>
                <a:gridCol w="738635"/>
              </a:tblGrid>
              <a:tr h="206994">
                <a:tc>
                  <a:txBody>
                    <a:bodyPr/>
                    <a:lstStyle/>
                    <a:p>
                      <a:pPr algn="ctr"/>
                      <a:r>
                        <a:rPr lang="en-GB" sz="900" b="1" dirty="0" smtClean="0">
                          <a:solidFill>
                            <a:schemeClr val="tx1"/>
                          </a:solidFill>
                          <a:latin typeface="Arial" panose="020B0604020202020204" pitchFamily="34" charset="0"/>
                          <a:cs typeface="Arial" panose="020B0604020202020204" pitchFamily="34" charset="0"/>
                        </a:rPr>
                        <a:t>Line</a:t>
                      </a:r>
                      <a:endParaRPr lang="en-GB" sz="900" b="1" dirty="0">
                        <a:solidFill>
                          <a:schemeClr val="tx1"/>
                        </a:solidFill>
                        <a:latin typeface="Arial" panose="020B0604020202020204" pitchFamily="34" charset="0"/>
                        <a:cs typeface="Arial" panose="020B0604020202020204" pitchFamily="34" charset="0"/>
                      </a:endParaRPr>
                    </a:p>
                  </a:txBody>
                  <a:tcPr marL="48014" marR="48014" marT="9144" marB="914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Removed</a:t>
                      </a:r>
                      <a:r>
                        <a:rPr lang="en-GB" sz="900" b="1" baseline="0" dirty="0" smtClean="0">
                          <a:solidFill>
                            <a:schemeClr val="tx1"/>
                          </a:solidFill>
                          <a:latin typeface="Arial" panose="020B0604020202020204" pitchFamily="34" charset="0"/>
                          <a:cs typeface="Arial" panose="020B0604020202020204" pitchFamily="34" charset="0"/>
                        </a:rPr>
                        <a:t> Metric</a:t>
                      </a:r>
                      <a:endParaRPr lang="en-GB" sz="900" b="1" dirty="0">
                        <a:solidFill>
                          <a:schemeClr val="tx1"/>
                        </a:solidFill>
                        <a:latin typeface="Arial" panose="020B0604020202020204" pitchFamily="34" charset="0"/>
                        <a:cs typeface="Arial" panose="020B0604020202020204" pitchFamily="34" charset="0"/>
                      </a:endParaRPr>
                    </a:p>
                  </a:txBody>
                  <a:tcPr marL="48014" marR="48014" marT="9144" marB="9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Rationale for Removal</a:t>
                      </a:r>
                    </a:p>
                  </a:txBody>
                  <a:tcPr marL="48014" marR="48014" marT="9144" marB="914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Amber Limit</a:t>
                      </a:r>
                      <a:endParaRPr lang="en-GB" sz="900" b="1" dirty="0">
                        <a:solidFill>
                          <a:schemeClr val="tx1"/>
                        </a:solidFill>
                        <a:latin typeface="Arial" panose="020B0604020202020204" pitchFamily="34" charset="0"/>
                        <a:cs typeface="Arial" panose="020B0604020202020204" pitchFamily="34" charset="0"/>
                      </a:endParaRPr>
                    </a:p>
                  </a:txBody>
                  <a:tcPr marL="48014" marR="48014" marT="9144" marB="914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Red Limit</a:t>
                      </a:r>
                      <a:endParaRPr lang="en-GB" sz="900" b="1" dirty="0">
                        <a:solidFill>
                          <a:schemeClr val="tx1"/>
                        </a:solidFill>
                        <a:latin typeface="Arial" panose="020B0604020202020204" pitchFamily="34" charset="0"/>
                        <a:cs typeface="Arial" panose="020B0604020202020204" pitchFamily="34" charset="0"/>
                      </a:endParaRPr>
                    </a:p>
                  </a:txBody>
                  <a:tcPr marL="48014" marR="48014" marT="9144" marB="914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r>
              <a:tr h="348109">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7</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a:solidFill>
                            <a:schemeClr val="tx1"/>
                          </a:solidFill>
                          <a:latin typeface="Arial" panose="020B0604020202020204" pitchFamily="34" charset="0"/>
                          <a:ea typeface="+mn-ea"/>
                          <a:cs typeface="Arial" panose="020B0604020202020204" pitchFamily="34" charset="0"/>
                        </a:rPr>
                        <a:t>Tier 1 Risk Based Capital </a:t>
                      </a:r>
                      <a:r>
                        <a:rPr lang="en-US" sz="900" b="1" kern="1200" dirty="0" smtClean="0">
                          <a:solidFill>
                            <a:schemeClr val="tx1"/>
                          </a:solidFill>
                          <a:latin typeface="Arial" panose="020B0604020202020204" pitchFamily="34" charset="0"/>
                          <a:ea typeface="+mn-ea"/>
                          <a:cs typeface="Arial" panose="020B0604020202020204" pitchFamily="34" charset="0"/>
                        </a:rPr>
                        <a:t>Ratio - Base</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t" latinLnBrk="0" hangingPunct="1"/>
                      <a:r>
                        <a:rPr lang="en-US" sz="900" b="0" kern="1200" dirty="0">
                          <a:solidFill>
                            <a:schemeClr val="tx1"/>
                          </a:solidFill>
                          <a:latin typeface="Arial" panose="020B0604020202020204" pitchFamily="34" charset="0"/>
                          <a:ea typeface="+mn-ea"/>
                          <a:cs typeface="Arial" panose="020B0604020202020204" pitchFamily="34" charset="0"/>
                        </a:rPr>
                        <a:t>SC's T1RBC and CET1 ratio results are the same as SC doesn't have noncumulative perpetual </a:t>
                      </a:r>
                      <a:r>
                        <a:rPr lang="en-US" sz="900" b="0" kern="1200" dirty="0" smtClean="0">
                          <a:solidFill>
                            <a:schemeClr val="tx1"/>
                          </a:solidFill>
                          <a:latin typeface="Arial" panose="020B0604020202020204" pitchFamily="34" charset="0"/>
                          <a:ea typeface="+mn-ea"/>
                          <a:cs typeface="Arial" panose="020B0604020202020204" pitchFamily="34" charset="0"/>
                        </a:rPr>
                        <a:t>preferred </a:t>
                      </a:r>
                      <a:r>
                        <a:rPr lang="en-US" sz="900" b="0" kern="1200" dirty="0">
                          <a:solidFill>
                            <a:schemeClr val="tx1"/>
                          </a:solidFill>
                          <a:latin typeface="Arial" panose="020B0604020202020204" pitchFamily="34" charset="0"/>
                          <a:ea typeface="+mn-ea"/>
                          <a:cs typeface="Arial" panose="020B0604020202020204" pitchFamily="34" charset="0"/>
                        </a:rPr>
                        <a:t>stock.</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10.00%</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8.75%</a:t>
                      </a:r>
                      <a:endParaRPr lang="en-GB" sz="900" b="0" dirty="0">
                        <a:solidFill>
                          <a:schemeClr val="tx1"/>
                        </a:solidFill>
                        <a:latin typeface="Arial" panose="020B0604020202020204" pitchFamily="34" charset="0"/>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r>
              <a:tr h="0">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900" b="1" kern="1200" dirty="0" smtClean="0">
                          <a:solidFill>
                            <a:schemeClr val="tx1"/>
                          </a:solidFill>
                          <a:latin typeface="Arial" panose="020B0604020202020204" pitchFamily="34" charset="0"/>
                          <a:ea typeface="+mn-ea"/>
                          <a:cs typeface="Arial" panose="020B0604020202020204" pitchFamily="34" charset="0"/>
                        </a:rPr>
                        <a:t>8</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900" b="1" kern="1200" dirty="0" smtClean="0">
                          <a:solidFill>
                            <a:schemeClr val="tx1"/>
                          </a:solidFill>
                          <a:latin typeface="Arial" panose="020B0604020202020204" pitchFamily="34" charset="0"/>
                          <a:ea typeface="+mn-ea"/>
                          <a:cs typeface="Arial" panose="020B0604020202020204" pitchFamily="34" charset="0"/>
                        </a:rPr>
                        <a:t>Tier 1 Risk Based Capital Ratio - Stressed</a:t>
                      </a: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US" sz="900" b="0" kern="1200" dirty="0" smtClean="0">
                          <a:solidFill>
                            <a:schemeClr val="tx1"/>
                          </a:solidFill>
                          <a:latin typeface="Arial" panose="020B0604020202020204" pitchFamily="34" charset="0"/>
                          <a:ea typeface="+mn-ea"/>
                          <a:cs typeface="Arial" panose="020B0604020202020204" pitchFamily="34" charset="0"/>
                        </a:rPr>
                        <a:t>SC's T1RBC and CET1 ratio results are the same as SC doesn't have noncumulative perpetual preferred stock.</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6.25%</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5.25%</a:t>
                      </a:r>
                      <a:endParaRPr lang="en-GB" sz="900" b="0" dirty="0">
                        <a:solidFill>
                          <a:schemeClr val="tx1"/>
                        </a:solidFill>
                        <a:latin typeface="Arial" panose="020B0604020202020204" pitchFamily="34" charset="0"/>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r>
              <a:tr h="0">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9</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Net </a:t>
                      </a:r>
                      <a:r>
                        <a:rPr lang="en-US" sz="900" b="1" kern="1200" dirty="0">
                          <a:solidFill>
                            <a:schemeClr val="tx1"/>
                          </a:solidFill>
                          <a:latin typeface="Arial" panose="020B0604020202020204" pitchFamily="34" charset="0"/>
                          <a:ea typeface="+mn-ea"/>
                          <a:cs typeface="Arial" panose="020B0604020202020204" pitchFamily="34" charset="0"/>
                        </a:rPr>
                        <a:t>Charge - </a:t>
                      </a:r>
                      <a:r>
                        <a:rPr lang="en-US" sz="900" b="1" kern="1200" dirty="0" smtClean="0">
                          <a:solidFill>
                            <a:schemeClr val="tx1"/>
                          </a:solidFill>
                          <a:latin typeface="Arial" panose="020B0604020202020204" pitchFamily="34" charset="0"/>
                          <a:ea typeface="+mn-ea"/>
                          <a:cs typeface="Arial" panose="020B0604020202020204" pitchFamily="34" charset="0"/>
                        </a:rPr>
                        <a:t>Off Unsecured</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900" b="0" i="0" u="none" strike="noStrike" dirty="0">
                          <a:solidFill>
                            <a:srgbClr val="000000"/>
                          </a:solidFill>
                          <a:effectLst/>
                          <a:latin typeface="Arial" panose="020B0604020202020204" pitchFamily="34" charset="0"/>
                        </a:rPr>
                        <a:t>Unsecured portfolio is HFS. Will be sold in July.</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30.00%</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35.00%</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r>
              <a:tr h="0">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10</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61</a:t>
                      </a:r>
                      <a:r>
                        <a:rPr lang="en-US" sz="900" b="1" kern="1200" dirty="0">
                          <a:solidFill>
                            <a:schemeClr val="tx1"/>
                          </a:solidFill>
                          <a:latin typeface="Arial" panose="020B0604020202020204" pitchFamily="34" charset="0"/>
                          <a:ea typeface="+mn-ea"/>
                          <a:cs typeface="Arial" panose="020B0604020202020204" pitchFamily="34" charset="0"/>
                        </a:rPr>
                        <a:t>+ </a:t>
                      </a:r>
                      <a:r>
                        <a:rPr lang="en-US" sz="900" b="1" kern="1200" dirty="0" smtClean="0">
                          <a:solidFill>
                            <a:schemeClr val="tx1"/>
                          </a:solidFill>
                          <a:latin typeface="Arial" panose="020B0604020202020204" pitchFamily="34" charset="0"/>
                          <a:ea typeface="+mn-ea"/>
                          <a:cs typeface="Arial" panose="020B0604020202020204" pitchFamily="34" charset="0"/>
                        </a:rPr>
                        <a:t>DPD Unsecured</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900" b="0" i="0" u="none" strike="noStrike" dirty="0">
                          <a:solidFill>
                            <a:srgbClr val="000000"/>
                          </a:solidFill>
                          <a:effectLst/>
                          <a:latin typeface="Arial" panose="020B0604020202020204" pitchFamily="34" charset="0"/>
                        </a:rPr>
                        <a:t>Unsecured portfolio is HFS. Will be sold in July.</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12.50%</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13.50%</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solidFill>
                  </a:tcPr>
                </a:tc>
              </a:tr>
              <a:tr h="0">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11</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Structural </a:t>
                      </a:r>
                      <a:r>
                        <a:rPr lang="en-US" sz="900" b="1" kern="1200" dirty="0">
                          <a:solidFill>
                            <a:schemeClr val="tx1"/>
                          </a:solidFill>
                          <a:latin typeface="Arial" panose="020B0604020202020204" pitchFamily="34" charset="0"/>
                          <a:ea typeface="+mn-ea"/>
                          <a:cs typeface="Arial" panose="020B0604020202020204" pitchFamily="34" charset="0"/>
                        </a:rPr>
                        <a:t>Funding Ratio</a:t>
                      </a:r>
                    </a:p>
                  </a:txBody>
                  <a:tcPr marL="48014" marR="480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rtl="0" fontAlgn="ctr"/>
                      <a:r>
                        <a:rPr lang="en-US" sz="900" b="0" i="0" u="none" strike="noStrike" dirty="0" smtClean="0">
                          <a:solidFill>
                            <a:srgbClr val="000000"/>
                          </a:solidFill>
                          <a:effectLst/>
                          <a:latin typeface="Arial" panose="020B0604020202020204" pitchFamily="34" charset="0"/>
                        </a:rPr>
                        <a:t>SC does not rely on Deposit funding or non-contractual liabilities.</a:t>
                      </a:r>
                      <a:endParaRPr lang="en-US" sz="900" b="0" i="0" u="none" strike="noStrike" dirty="0">
                        <a:solidFill>
                          <a:srgbClr val="000000"/>
                        </a:solidFill>
                        <a:effectLst/>
                        <a:latin typeface="Arial" panose="020B0604020202020204" pitchFamily="34" charset="0"/>
                      </a:endParaRP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75.00%</a:t>
                      </a:r>
                    </a:p>
                  </a:txBody>
                  <a:tcPr marL="48014" marR="48014"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70.00%</a:t>
                      </a:r>
                    </a:p>
                  </a:txBody>
                  <a:tcPr marL="48014" marR="48014"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r>
            </a:tbl>
          </a:graphicData>
        </a:graphic>
      </p:graphicFrame>
      <p:sp>
        <p:nvSpPr>
          <p:cNvPr id="2" name="TextBox 1"/>
          <p:cNvSpPr txBox="1"/>
          <p:nvPr/>
        </p:nvSpPr>
        <p:spPr>
          <a:xfrm>
            <a:off x="39969" y="683788"/>
            <a:ext cx="1453792" cy="307777"/>
          </a:xfrm>
          <a:prstGeom prst="rect">
            <a:avLst/>
          </a:prstGeom>
          <a:noFill/>
        </p:spPr>
        <p:txBody>
          <a:bodyPr wrap="square" lIns="0" rtlCol="0">
            <a:spAutoFit/>
          </a:bodyPr>
          <a:lstStyle/>
          <a:p>
            <a:pPr algn="l" fontAlgn="auto">
              <a:lnSpc>
                <a:spcPct val="100000"/>
              </a:lnSpc>
              <a:spcBef>
                <a:spcPts val="0"/>
              </a:spcBef>
              <a:spcAft>
                <a:spcPts val="0"/>
              </a:spcAft>
            </a:pPr>
            <a:r>
              <a:rPr lang="en-US" sz="1400" b="1" u="sng" dirty="0" smtClean="0">
                <a:solidFill>
                  <a:srgbClr val="FF0000"/>
                </a:solidFill>
                <a:latin typeface="Calibri"/>
              </a:rPr>
              <a:t>New Metrics</a:t>
            </a:r>
            <a:endParaRPr lang="en-US" sz="1400" b="1" u="sng" dirty="0">
              <a:solidFill>
                <a:srgbClr val="FF0000"/>
              </a:solidFill>
              <a:latin typeface="Calibri"/>
            </a:endParaRPr>
          </a:p>
        </p:txBody>
      </p:sp>
      <p:sp>
        <p:nvSpPr>
          <p:cNvPr id="7" name="TextBox 6"/>
          <p:cNvSpPr txBox="1"/>
          <p:nvPr/>
        </p:nvSpPr>
        <p:spPr>
          <a:xfrm>
            <a:off x="3" y="3606684"/>
            <a:ext cx="2430789" cy="307777"/>
          </a:xfrm>
          <a:prstGeom prst="rect">
            <a:avLst/>
          </a:prstGeom>
          <a:noFill/>
        </p:spPr>
        <p:txBody>
          <a:bodyPr wrap="square" lIns="0" rtlCol="0">
            <a:spAutoFit/>
          </a:bodyPr>
          <a:lstStyle/>
          <a:p>
            <a:pPr algn="l" fontAlgn="auto">
              <a:lnSpc>
                <a:spcPct val="100000"/>
              </a:lnSpc>
              <a:spcBef>
                <a:spcPts val="0"/>
              </a:spcBef>
              <a:spcAft>
                <a:spcPts val="0"/>
              </a:spcAft>
            </a:pPr>
            <a:r>
              <a:rPr lang="en-US" sz="1400" b="1" u="sng" dirty="0" smtClean="0">
                <a:solidFill>
                  <a:srgbClr val="FF0000"/>
                </a:solidFill>
                <a:latin typeface="Calibri"/>
              </a:rPr>
              <a:t>Removed Metrics</a:t>
            </a:r>
            <a:endParaRPr lang="en-US" sz="1400" b="1" u="sng" dirty="0">
              <a:solidFill>
                <a:srgbClr val="FF0000"/>
              </a:solidFill>
              <a:latin typeface="Calibri"/>
            </a:endParaRPr>
          </a:p>
        </p:txBody>
      </p:sp>
      <p:sp>
        <p:nvSpPr>
          <p:cNvPr id="4" name="Rectangle 3"/>
          <p:cNvSpPr/>
          <p:nvPr/>
        </p:nvSpPr>
        <p:spPr>
          <a:xfrm>
            <a:off x="39969" y="6522001"/>
            <a:ext cx="9333460" cy="369332"/>
          </a:xfrm>
          <a:prstGeom prst="rect">
            <a:avLst/>
          </a:prstGeom>
        </p:spPr>
        <p:txBody>
          <a:bodyPr wrap="square" lIns="0">
            <a:spAutoFit/>
          </a:bodyPr>
          <a:lstStyle/>
          <a:p>
            <a:pPr algn="l" fontAlgn="auto">
              <a:lnSpc>
                <a:spcPct val="100000"/>
              </a:lnSpc>
              <a:spcBef>
                <a:spcPts val="0"/>
              </a:spcBef>
              <a:spcAft>
                <a:spcPts val="0"/>
              </a:spcAft>
            </a:pPr>
            <a:r>
              <a:rPr lang="en-US" sz="900" dirty="0">
                <a:solidFill>
                  <a:prstClr val="black"/>
                </a:solidFill>
                <a:latin typeface="Arial" panose="020B0604020202020204" pitchFamily="34" charset="0"/>
                <a:cs typeface="Arial" panose="020B0604020202020204" pitchFamily="34" charset="0"/>
              </a:rPr>
              <a:t>¹For CCAR Annual metrics, the actuals are from the 2016 CCAR results</a:t>
            </a:r>
            <a:r>
              <a:rPr lang="en-US" sz="900" dirty="0" smtClean="0">
                <a:solidFill>
                  <a:prstClr val="black"/>
                </a:solidFill>
                <a:latin typeface="Arial" panose="020B0604020202020204" pitchFamily="34" charset="0"/>
                <a:cs typeface="Arial" panose="020B0604020202020204" pitchFamily="34" charset="0"/>
              </a:rPr>
              <a:t>.</a:t>
            </a:r>
          </a:p>
          <a:p>
            <a:pPr algn="l" fontAlgn="auto">
              <a:lnSpc>
                <a:spcPct val="100000"/>
              </a:lnSpc>
              <a:spcBef>
                <a:spcPts val="0"/>
              </a:spcBef>
              <a:spcAft>
                <a:spcPts val="0"/>
              </a:spcAft>
            </a:pPr>
            <a:r>
              <a:rPr lang="en-US" sz="900" dirty="0">
                <a:solidFill>
                  <a:prstClr val="black"/>
                </a:solidFill>
                <a:latin typeface="Arial" panose="020B0604020202020204" pitchFamily="34" charset="0"/>
                <a:cs typeface="Arial" panose="020B0604020202020204" pitchFamily="34" charset="0"/>
              </a:rPr>
              <a:t>²</a:t>
            </a:r>
            <a:r>
              <a:rPr lang="en-US" sz="900" dirty="0" smtClean="0">
                <a:solidFill>
                  <a:prstClr val="black"/>
                </a:solidFill>
                <a:latin typeface="Arial" panose="020B0604020202020204" pitchFamily="34" charset="0"/>
                <a:cs typeface="Arial" panose="020B0604020202020204" pitchFamily="34" charset="0"/>
              </a:rPr>
              <a:t>Repeat milestones are defined </a:t>
            </a:r>
            <a:r>
              <a:rPr lang="en-US" sz="900" dirty="0">
                <a:solidFill>
                  <a:prstClr val="black"/>
                </a:solidFill>
                <a:latin typeface="Arial" panose="020B0604020202020204" pitchFamily="34" charset="0"/>
                <a:cs typeface="Arial" panose="020B0604020202020204" pitchFamily="34" charset="0"/>
              </a:rPr>
              <a:t>as </a:t>
            </a:r>
            <a:r>
              <a:rPr lang="en-US" sz="900" dirty="0" smtClean="0">
                <a:solidFill>
                  <a:prstClr val="black"/>
                </a:solidFill>
                <a:latin typeface="Arial" panose="020B0604020202020204" pitchFamily="34" charset="0"/>
                <a:cs typeface="Arial" panose="020B0604020202020204" pitchFamily="34" charset="0"/>
              </a:rPr>
              <a:t>milestones </a:t>
            </a:r>
            <a:r>
              <a:rPr lang="en-US" sz="900" dirty="0">
                <a:solidFill>
                  <a:prstClr val="black"/>
                </a:solidFill>
                <a:latin typeface="Arial" panose="020B0604020202020204" pitchFamily="34" charset="0"/>
                <a:cs typeface="Arial" panose="020B0604020202020204" pitchFamily="34" charset="0"/>
              </a:rPr>
              <a:t>closed out and reopened by </a:t>
            </a:r>
            <a:r>
              <a:rPr lang="en-US" sz="900" dirty="0" smtClean="0">
                <a:solidFill>
                  <a:prstClr val="black"/>
                </a:solidFill>
                <a:latin typeface="Arial" panose="020B0604020202020204" pitchFamily="34" charset="0"/>
                <a:cs typeface="Arial" panose="020B0604020202020204" pitchFamily="34" charset="0"/>
              </a:rPr>
              <a:t>anyone, </a:t>
            </a:r>
            <a:r>
              <a:rPr lang="en-US" sz="900" dirty="0">
                <a:solidFill>
                  <a:prstClr val="black"/>
                </a:solidFill>
                <a:latin typeface="Arial" panose="020B0604020202020204" pitchFamily="34" charset="0"/>
                <a:cs typeface="Arial" panose="020B0604020202020204" pitchFamily="34" charset="0"/>
              </a:rPr>
              <a:t>including internal audit during validation </a:t>
            </a:r>
            <a:r>
              <a:rPr lang="en-US" sz="900" dirty="0" smtClean="0">
                <a:solidFill>
                  <a:prstClr val="black"/>
                </a:solidFill>
                <a:latin typeface="Arial" panose="020B0604020202020204" pitchFamily="34" charset="0"/>
                <a:cs typeface="Arial" panose="020B0604020202020204" pitchFamily="34" charset="0"/>
              </a:rPr>
              <a:t>process.</a:t>
            </a:r>
            <a:endParaRPr lang="en-US" sz="900" dirty="0">
              <a:solidFill>
                <a:prstClr val="black"/>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11"/>
          </p:nvPr>
        </p:nvSpPr>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25670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3"/>
          <p:cNvSpPr>
            <a:spLocks noChangeArrowheads="1"/>
          </p:cNvSpPr>
          <p:nvPr/>
        </p:nvSpPr>
        <p:spPr bwMode="gray">
          <a:xfrm>
            <a:off x="6212785" y="2715640"/>
            <a:ext cx="3024878" cy="762000"/>
          </a:xfrm>
          <a:prstGeom prst="chevron">
            <a:avLst>
              <a:gd name="adj" fmla="val 28867"/>
            </a:avLst>
          </a:prstGeom>
          <a:solidFill>
            <a:srgbClr val="FCE0E2"/>
          </a:solidFill>
          <a:ln w="9525" algn="ctr">
            <a:solidFill>
              <a:srgbClr val="FF0000"/>
            </a:solidFill>
            <a:miter lim="800000"/>
            <a:headEnd/>
            <a:tailEnd/>
          </a:ln>
          <a:effectLst/>
          <a:extLst/>
        </p:spPr>
        <p:txBody>
          <a:bodyPr lIns="72000" tIns="72000" rIns="72000" bIns="72000" anchor="ctr" anchorCtr="1">
            <a:noAutofit/>
          </a:bodyPr>
          <a:lstStyle/>
          <a:p>
            <a:pPr eaLnBrk="0" hangingPunct="0">
              <a:lnSpc>
                <a:spcPct val="100000"/>
              </a:lnSpc>
            </a:pPr>
            <a:r>
              <a:rPr lang="en-GB" altLang="zh-CN" sz="1400" b="1" dirty="0" smtClean="0">
                <a:solidFill>
                  <a:srgbClr val="000000"/>
                </a:solidFill>
                <a:latin typeface="Arial" panose="020B0604020202020204" pitchFamily="34" charset="0"/>
                <a:cs typeface="Arial" panose="020B0604020202020204" pitchFamily="34" charset="0"/>
              </a:rPr>
              <a:t>2016 RAS Proposal</a:t>
            </a:r>
            <a:endParaRPr lang="en-GB" altLang="zh-CN" sz="1400" b="1" dirty="0">
              <a:solidFill>
                <a:srgbClr val="000000"/>
              </a:solidFill>
              <a:latin typeface="Arial" panose="020B0604020202020204" pitchFamily="34" charset="0"/>
              <a:cs typeface="Arial" panose="020B0604020202020204" pitchFamily="34" charset="0"/>
            </a:endParaRPr>
          </a:p>
        </p:txBody>
      </p:sp>
      <p:sp>
        <p:nvSpPr>
          <p:cNvPr id="7" name="AutoShape 4"/>
          <p:cNvSpPr>
            <a:spLocks noChangeArrowheads="1"/>
          </p:cNvSpPr>
          <p:nvPr/>
        </p:nvSpPr>
        <p:spPr bwMode="gray">
          <a:xfrm>
            <a:off x="3280611" y="2715640"/>
            <a:ext cx="3024878" cy="762000"/>
          </a:xfrm>
          <a:prstGeom prst="chevron">
            <a:avLst>
              <a:gd name="adj" fmla="val 28867"/>
            </a:avLst>
          </a:prstGeom>
          <a:solidFill>
            <a:schemeClr val="accent5"/>
          </a:solidFill>
          <a:ln w="9525" algn="ctr">
            <a:solidFill>
              <a:srgbClr val="FF0000"/>
            </a:solidFill>
            <a:miter lim="800000"/>
            <a:headEnd/>
            <a:tailEnd/>
          </a:ln>
          <a:effectLst/>
          <a:extLst/>
        </p:spPr>
        <p:txBody>
          <a:bodyPr lIns="72000" tIns="72000" rIns="72000" bIns="72000" anchor="ctr" anchorCtr="1">
            <a:noAutofit/>
          </a:bodyPr>
          <a:lstStyle/>
          <a:p>
            <a:pPr eaLnBrk="0" hangingPunct="0">
              <a:lnSpc>
                <a:spcPct val="100000"/>
              </a:lnSpc>
            </a:pPr>
            <a:r>
              <a:rPr lang="en-GB" altLang="zh-CN" sz="1400" b="1" dirty="0" smtClean="0">
                <a:solidFill>
                  <a:srgbClr val="000000"/>
                </a:solidFill>
                <a:latin typeface="Arial" panose="020B0604020202020204" pitchFamily="34" charset="0"/>
                <a:cs typeface="Arial" panose="020B0604020202020204" pitchFamily="34" charset="0"/>
              </a:rPr>
              <a:t>Refresh of metric list &amp; recalibration of limits</a:t>
            </a:r>
            <a:endParaRPr lang="en-GB" altLang="zh-CN" sz="1400" b="1" dirty="0">
              <a:solidFill>
                <a:srgbClr val="000000"/>
              </a:solidFill>
              <a:latin typeface="Arial" panose="020B0604020202020204" pitchFamily="34" charset="0"/>
              <a:cs typeface="Arial" panose="020B0604020202020204" pitchFamily="34" charset="0"/>
            </a:endParaRPr>
          </a:p>
        </p:txBody>
      </p:sp>
      <p:sp>
        <p:nvSpPr>
          <p:cNvPr id="8" name="AutoShape 5"/>
          <p:cNvSpPr>
            <a:spLocks noChangeArrowheads="1"/>
          </p:cNvSpPr>
          <p:nvPr/>
        </p:nvSpPr>
        <p:spPr bwMode="gray">
          <a:xfrm>
            <a:off x="348437" y="2715640"/>
            <a:ext cx="3024878" cy="762000"/>
          </a:xfrm>
          <a:prstGeom prst="homePlate">
            <a:avLst>
              <a:gd name="adj" fmla="val 28867"/>
            </a:avLst>
          </a:prstGeom>
          <a:solidFill>
            <a:schemeClr val="accent1"/>
          </a:solidFill>
          <a:ln w="9525">
            <a:solidFill>
              <a:srgbClr val="FF0000"/>
            </a:solidFill>
            <a:miter lim="800000"/>
            <a:headEnd/>
            <a:tailEnd/>
          </a:ln>
          <a:effectLst/>
          <a:extLst/>
        </p:spPr>
        <p:txBody>
          <a:bodyPr lIns="72000" tIns="72000" rIns="72000" bIns="72000" anchor="ctr" anchorCtr="1">
            <a:noAutofit/>
          </a:bodyPr>
          <a:lstStyle/>
          <a:p>
            <a:pPr eaLnBrk="0" hangingPunct="0">
              <a:lnSpc>
                <a:spcPct val="100000"/>
              </a:lnSpc>
            </a:pPr>
            <a:r>
              <a:rPr lang="en-GB" altLang="zh-CN" sz="1400" b="1" dirty="0" smtClean="0">
                <a:solidFill>
                  <a:prstClr val="white"/>
                </a:solidFill>
                <a:latin typeface="Arial" panose="020B0604020202020204" pitchFamily="34" charset="0"/>
                <a:cs typeface="Arial" panose="020B0604020202020204" pitchFamily="34" charset="0"/>
              </a:rPr>
              <a:t>Board approved 2015 Risk Appetite Statement</a:t>
            </a:r>
            <a:endParaRPr lang="en-GB" altLang="zh-CN" sz="1400" b="1" dirty="0">
              <a:solidFill>
                <a:prstClr val="white"/>
              </a:solidFill>
              <a:latin typeface="Arial" panose="020B0604020202020204" pitchFamily="34" charset="0"/>
              <a:cs typeface="Arial" panose="020B0604020202020204" pitchFamily="34" charset="0"/>
            </a:endParaRPr>
          </a:p>
        </p:txBody>
      </p:sp>
      <p:sp>
        <p:nvSpPr>
          <p:cNvPr id="9" name="Content Placeholder 3"/>
          <p:cNvSpPr txBox="1">
            <a:spLocks/>
          </p:cNvSpPr>
          <p:nvPr/>
        </p:nvSpPr>
        <p:spPr bwMode="gray">
          <a:xfrm>
            <a:off x="348438" y="3547010"/>
            <a:ext cx="2747188" cy="1382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r>
              <a:rPr lang="en-GB" dirty="0" smtClean="0">
                <a:solidFill>
                  <a:srgbClr val="000000"/>
                </a:solidFill>
                <a:latin typeface="Arial" panose="020B0604020202020204" pitchFamily="34" charset="0"/>
                <a:cs typeface="Arial" panose="020B0604020202020204" pitchFamily="34" charset="0"/>
              </a:rPr>
              <a:t>In September 2015, a full Risk Appetite Statement (RAS) was developed, socialized, and proposed to the Board</a:t>
            </a:r>
          </a:p>
          <a:p>
            <a:r>
              <a:rPr lang="en-GB" dirty="0" smtClean="0">
                <a:solidFill>
                  <a:srgbClr val="000000"/>
                </a:solidFill>
                <a:latin typeface="Arial" panose="020B0604020202020204" pitchFamily="34" charset="0"/>
                <a:cs typeface="Arial" panose="020B0604020202020204" pitchFamily="34" charset="0"/>
              </a:rPr>
              <a:t>The approved proposal planned for additional enhancements based on new CCAR models available in 2016</a:t>
            </a:r>
            <a:endParaRPr lang="en-GB" dirty="0">
              <a:solidFill>
                <a:srgbClr val="000000"/>
              </a:solidFill>
              <a:latin typeface="Arial" panose="020B0604020202020204" pitchFamily="34" charset="0"/>
              <a:cs typeface="Arial" panose="020B0604020202020204" pitchFamily="34" charset="0"/>
            </a:endParaRPr>
          </a:p>
        </p:txBody>
      </p:sp>
      <p:sp>
        <p:nvSpPr>
          <p:cNvPr id="10" name="Content Placeholder 3"/>
          <p:cNvSpPr txBox="1">
            <a:spLocks/>
          </p:cNvSpPr>
          <p:nvPr/>
        </p:nvSpPr>
        <p:spPr bwMode="gray">
          <a:xfrm>
            <a:off x="3262497" y="3547010"/>
            <a:ext cx="2797482" cy="229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pPr marL="180000" lvl="1">
              <a:spcBef>
                <a:spcPts val="700"/>
              </a:spcBef>
              <a:buFont typeface="Arial" charset="0"/>
              <a:buChar char="•"/>
            </a:pPr>
            <a:r>
              <a:rPr lang="en-GB" dirty="0" smtClean="0">
                <a:solidFill>
                  <a:srgbClr val="000000"/>
                </a:solidFill>
                <a:latin typeface="Arial" panose="020B0604020202020204" pitchFamily="34" charset="0"/>
                <a:cs typeface="Arial" panose="020B0604020202020204" pitchFamily="34" charset="0"/>
              </a:rPr>
              <a:t>New metrics </a:t>
            </a:r>
            <a:r>
              <a:rPr lang="en-GB" dirty="0">
                <a:solidFill>
                  <a:srgbClr val="000000"/>
                </a:solidFill>
                <a:latin typeface="Arial" panose="020B0604020202020204" pitchFamily="34" charset="0"/>
                <a:cs typeface="Arial" panose="020B0604020202020204" pitchFamily="34" charset="0"/>
              </a:rPr>
              <a:t>requested by Group for both reporting and ongoing </a:t>
            </a:r>
            <a:r>
              <a:rPr lang="en-GB" dirty="0" smtClean="0">
                <a:solidFill>
                  <a:srgbClr val="000000"/>
                </a:solidFill>
                <a:latin typeface="Arial" panose="020B0604020202020204" pitchFamily="34" charset="0"/>
                <a:cs typeface="Arial" panose="020B0604020202020204" pitchFamily="34" charset="0"/>
              </a:rPr>
              <a:t>tracking, where </a:t>
            </a:r>
            <a:r>
              <a:rPr lang="en-GB" dirty="0">
                <a:solidFill>
                  <a:srgbClr val="000000"/>
                </a:solidFill>
                <a:latin typeface="Arial" panose="020B0604020202020204" pitchFamily="34" charset="0"/>
                <a:cs typeface="Arial" panose="020B0604020202020204" pitchFamily="34" charset="0"/>
              </a:rPr>
              <a:t>insufficient data is available to set </a:t>
            </a:r>
            <a:r>
              <a:rPr lang="en-GB" dirty="0" smtClean="0">
                <a:solidFill>
                  <a:srgbClr val="000000"/>
                </a:solidFill>
                <a:latin typeface="Arial" panose="020B0604020202020204" pitchFamily="34" charset="0"/>
                <a:cs typeface="Arial" panose="020B0604020202020204" pitchFamily="34" charset="0"/>
              </a:rPr>
              <a:t>robust RAS limits</a:t>
            </a:r>
          </a:p>
          <a:p>
            <a:pPr marL="180000" lvl="1">
              <a:spcBef>
                <a:spcPts val="700"/>
              </a:spcBef>
              <a:buFont typeface="Arial" charset="0"/>
              <a:buChar char="•"/>
            </a:pPr>
            <a:r>
              <a:rPr lang="en-GB" dirty="0" smtClean="0">
                <a:solidFill>
                  <a:srgbClr val="000000"/>
                </a:solidFill>
                <a:latin typeface="Arial" panose="020B0604020202020204" pitchFamily="34" charset="0"/>
                <a:cs typeface="Arial" panose="020B0604020202020204" pitchFamily="34" charset="0"/>
              </a:rPr>
              <a:t>Refreshed metrics based on:</a:t>
            </a:r>
          </a:p>
          <a:p>
            <a:pPr marL="360000" lvl="2">
              <a:spcBef>
                <a:spcPts val="700"/>
              </a:spcBef>
              <a:buFont typeface="Arial" panose="020B0604020202020204" pitchFamily="34" charset="0"/>
              <a:buChar char="−"/>
            </a:pPr>
            <a:r>
              <a:rPr lang="en-GB" dirty="0" smtClean="0">
                <a:solidFill>
                  <a:srgbClr val="000000"/>
                </a:solidFill>
                <a:latin typeface="Arial" panose="020B0604020202020204" pitchFamily="34" charset="0"/>
                <a:cs typeface="Arial" panose="020B0604020202020204" pitchFamily="34" charset="0"/>
              </a:rPr>
              <a:t>Updated </a:t>
            </a:r>
            <a:r>
              <a:rPr lang="en-GB" dirty="0">
                <a:solidFill>
                  <a:srgbClr val="000000"/>
                </a:solidFill>
                <a:latin typeface="Arial" panose="020B0604020202020204" pitchFamily="34" charset="0"/>
                <a:cs typeface="Arial" panose="020B0604020202020204" pitchFamily="34" charset="0"/>
              </a:rPr>
              <a:t>2016 CCAR </a:t>
            </a:r>
            <a:r>
              <a:rPr lang="en-GB" dirty="0" smtClean="0">
                <a:solidFill>
                  <a:srgbClr val="000000"/>
                </a:solidFill>
                <a:latin typeface="Arial" panose="020B0604020202020204" pitchFamily="34" charset="0"/>
                <a:cs typeface="Arial" panose="020B0604020202020204" pitchFamily="34" charset="0"/>
              </a:rPr>
              <a:t>results based on improved </a:t>
            </a:r>
            <a:r>
              <a:rPr lang="en-GB" dirty="0">
                <a:solidFill>
                  <a:srgbClr val="000000"/>
                </a:solidFill>
                <a:latin typeface="Arial" panose="020B0604020202020204" pitchFamily="34" charset="0"/>
                <a:cs typeface="Arial" panose="020B0604020202020204" pitchFamily="34" charset="0"/>
              </a:rPr>
              <a:t>CCAR </a:t>
            </a:r>
            <a:r>
              <a:rPr lang="en-GB" dirty="0" smtClean="0">
                <a:solidFill>
                  <a:srgbClr val="000000"/>
                </a:solidFill>
                <a:latin typeface="Arial" panose="020B0604020202020204" pitchFamily="34" charset="0"/>
                <a:cs typeface="Arial" panose="020B0604020202020204" pitchFamily="34" charset="0"/>
              </a:rPr>
              <a:t>modelling</a:t>
            </a:r>
            <a:endParaRPr lang="en-GB" dirty="0">
              <a:solidFill>
                <a:srgbClr val="000000"/>
              </a:solidFill>
              <a:latin typeface="Arial" panose="020B0604020202020204" pitchFamily="34" charset="0"/>
              <a:cs typeface="Arial" panose="020B0604020202020204" pitchFamily="34" charset="0"/>
            </a:endParaRPr>
          </a:p>
          <a:p>
            <a:pPr marL="360000" lvl="2">
              <a:spcBef>
                <a:spcPts val="700"/>
              </a:spcBef>
              <a:buFont typeface="Arial" panose="020B0604020202020204" pitchFamily="34" charset="0"/>
              <a:buChar char="−"/>
            </a:pPr>
            <a:r>
              <a:rPr lang="en-GB" dirty="0" smtClean="0">
                <a:solidFill>
                  <a:srgbClr val="000000"/>
                </a:solidFill>
                <a:latin typeface="Arial" panose="020B0604020202020204" pitchFamily="34" charset="0"/>
                <a:cs typeface="Arial" panose="020B0604020202020204" pitchFamily="34" charset="0"/>
              </a:rPr>
              <a:t>Data available with new granularity</a:t>
            </a:r>
          </a:p>
          <a:p>
            <a:pPr marL="360000" lvl="2">
              <a:spcBef>
                <a:spcPts val="700"/>
              </a:spcBef>
              <a:buFont typeface="Arial" panose="020B0604020202020204" pitchFamily="34" charset="0"/>
              <a:buChar char="−"/>
            </a:pPr>
            <a:r>
              <a:rPr lang="en-GB" dirty="0" smtClean="0">
                <a:solidFill>
                  <a:srgbClr val="000000"/>
                </a:solidFill>
                <a:latin typeface="Arial" panose="020B0604020202020204" pitchFamily="34" charset="0"/>
                <a:cs typeface="Arial" panose="020B0604020202020204" pitchFamily="34" charset="0"/>
              </a:rPr>
              <a:t>Feedback on 2015 RAS limits</a:t>
            </a:r>
          </a:p>
          <a:p>
            <a:pPr marL="360000" lvl="2">
              <a:spcBef>
                <a:spcPts val="700"/>
              </a:spcBef>
              <a:buFont typeface="Arial" panose="020B0604020202020204" pitchFamily="34" charset="0"/>
              <a:buChar char="−"/>
            </a:pPr>
            <a:r>
              <a:rPr lang="en-GB" dirty="0" smtClean="0">
                <a:solidFill>
                  <a:srgbClr val="000000"/>
                </a:solidFill>
                <a:latin typeface="Arial" panose="020B0604020202020204" pitchFamily="34" charset="0"/>
                <a:cs typeface="Arial" panose="020B0604020202020204" pitchFamily="34" charset="0"/>
              </a:rPr>
              <a:t>Testing against </a:t>
            </a:r>
            <a:r>
              <a:rPr lang="en-GB" dirty="0">
                <a:solidFill>
                  <a:srgbClr val="000000"/>
                </a:solidFill>
                <a:latin typeface="Arial" panose="020B0604020202020204" pitchFamily="34" charset="0"/>
                <a:cs typeface="Arial" panose="020B0604020202020204" pitchFamily="34" charset="0"/>
              </a:rPr>
              <a:t>strategic </a:t>
            </a:r>
            <a:r>
              <a:rPr lang="en-GB" dirty="0" smtClean="0">
                <a:solidFill>
                  <a:srgbClr val="000000"/>
                </a:solidFill>
                <a:latin typeface="Arial" panose="020B0604020202020204" pitchFamily="34" charset="0"/>
                <a:cs typeface="Arial" panose="020B0604020202020204" pitchFamily="34" charset="0"/>
              </a:rPr>
              <a:t>plan</a:t>
            </a:r>
          </a:p>
        </p:txBody>
      </p:sp>
      <p:sp>
        <p:nvSpPr>
          <p:cNvPr id="11" name="Content Placeholder 3"/>
          <p:cNvSpPr txBox="1">
            <a:spLocks/>
          </p:cNvSpPr>
          <p:nvPr/>
        </p:nvSpPr>
        <p:spPr bwMode="gray">
          <a:xfrm>
            <a:off x="6212785" y="3547010"/>
            <a:ext cx="2827780" cy="2026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r>
              <a:rPr lang="en-GB" dirty="0" smtClean="0">
                <a:solidFill>
                  <a:srgbClr val="000000"/>
                </a:solidFill>
                <a:latin typeface="Arial" panose="020B0604020202020204" pitchFamily="34" charset="0"/>
                <a:cs typeface="Arial" panose="020B0604020202020204" pitchFamily="34" charset="0"/>
              </a:rPr>
              <a:t>Full </a:t>
            </a:r>
            <a:r>
              <a:rPr lang="en-GB" dirty="0">
                <a:solidFill>
                  <a:srgbClr val="000000"/>
                </a:solidFill>
                <a:latin typeface="Arial" panose="020B0604020202020204" pitchFamily="34" charset="0"/>
                <a:cs typeface="Arial" panose="020B0604020202020204" pitchFamily="34" charset="0"/>
              </a:rPr>
              <a:t>metric list built and </a:t>
            </a:r>
            <a:r>
              <a:rPr lang="en-GB" dirty="0" smtClean="0">
                <a:solidFill>
                  <a:srgbClr val="000000"/>
                </a:solidFill>
                <a:latin typeface="Arial" panose="020B0604020202020204" pitchFamily="34" charset="0"/>
                <a:cs typeface="Arial" panose="020B0604020202020204" pitchFamily="34" charset="0"/>
              </a:rPr>
              <a:t>agreed </a:t>
            </a:r>
            <a:r>
              <a:rPr lang="en-GB" dirty="0">
                <a:solidFill>
                  <a:srgbClr val="000000"/>
                </a:solidFill>
                <a:latin typeface="Arial" panose="020B0604020202020204" pitchFamily="34" charset="0"/>
                <a:cs typeface="Arial" panose="020B0604020202020204" pitchFamily="34" charset="0"/>
              </a:rPr>
              <a:t>upon </a:t>
            </a:r>
            <a:r>
              <a:rPr lang="en-GB" dirty="0" smtClean="0">
                <a:solidFill>
                  <a:srgbClr val="000000"/>
                </a:solidFill>
                <a:latin typeface="Arial" panose="020B0604020202020204" pitchFamily="34" charset="0"/>
                <a:cs typeface="Arial" panose="020B0604020202020204" pitchFamily="34" charset="0"/>
              </a:rPr>
              <a:t>with SHUSA and ERM teams, following </a:t>
            </a:r>
            <a:r>
              <a:rPr lang="en-GB" dirty="0">
                <a:solidFill>
                  <a:srgbClr val="000000"/>
                </a:solidFill>
                <a:latin typeface="Arial" panose="020B0604020202020204" pitchFamily="34" charset="0"/>
                <a:cs typeface="Arial" panose="020B0604020202020204" pitchFamily="34" charset="0"/>
              </a:rPr>
              <a:t>the SHUSA RAS </a:t>
            </a:r>
            <a:r>
              <a:rPr lang="en-GB" dirty="0" smtClean="0">
                <a:solidFill>
                  <a:srgbClr val="000000"/>
                </a:solidFill>
                <a:latin typeface="Arial" panose="020B0604020202020204" pitchFamily="34" charset="0"/>
                <a:cs typeface="Arial" panose="020B0604020202020204" pitchFamily="34" charset="0"/>
              </a:rPr>
              <a:t>methodology and structure</a:t>
            </a:r>
          </a:p>
          <a:p>
            <a:r>
              <a:rPr lang="en-GB" dirty="0" smtClean="0">
                <a:solidFill>
                  <a:srgbClr val="000000"/>
                </a:solidFill>
                <a:latin typeface="Arial" panose="020B0604020202020204" pitchFamily="34" charset="0"/>
                <a:cs typeface="Arial" panose="020B0604020202020204" pitchFamily="34" charset="0"/>
              </a:rPr>
              <a:t>Cascaded sub-portfolio metrics rolled up for SHUSA RAS entity-level metric reporting</a:t>
            </a:r>
          </a:p>
          <a:p>
            <a:r>
              <a:rPr lang="en-GB" dirty="0" smtClean="0">
                <a:solidFill>
                  <a:srgbClr val="000000"/>
                </a:solidFill>
                <a:latin typeface="Arial" panose="020B0604020202020204" pitchFamily="34" charset="0"/>
                <a:cs typeface="Arial" panose="020B0604020202020204" pitchFamily="34" charset="0"/>
              </a:rPr>
              <a:t>Additional tracking-only metrics included for Group RAS required for line of sight, as agreed with the ECB</a:t>
            </a:r>
            <a:endParaRPr lang="en-GB" dirty="0">
              <a:solidFill>
                <a:srgbClr val="000000"/>
              </a:solidFill>
              <a:latin typeface="Arial" panose="020B0604020202020204" pitchFamily="34" charset="0"/>
              <a:cs typeface="Arial" panose="020B0604020202020204" pitchFamily="34" charset="0"/>
            </a:endParaRPr>
          </a:p>
        </p:txBody>
      </p:sp>
      <p:sp>
        <p:nvSpPr>
          <p:cNvPr id="3" name="Content Placeholder 2"/>
          <p:cNvSpPr>
            <a:spLocks noGrp="1"/>
          </p:cNvSpPr>
          <p:nvPr>
            <p:ph sz="quarter" idx="11"/>
          </p:nvPr>
        </p:nvSpPr>
        <p:spPr>
          <a:xfrm>
            <a:off x="348437" y="452510"/>
            <a:ext cx="8666245" cy="435610"/>
          </a:xfrm>
        </p:spPr>
        <p:txBody>
          <a:bodyPr/>
          <a:lstStyle/>
          <a:p>
            <a:r>
              <a:rPr lang="en-GB" dirty="0" smtClean="0"/>
              <a:t>SBNA Risk </a:t>
            </a:r>
            <a:r>
              <a:rPr lang="en-GB" dirty="0"/>
              <a:t>Appetite Statement – 2016 refresh </a:t>
            </a:r>
            <a:r>
              <a:rPr lang="en-GB" dirty="0" smtClean="0"/>
              <a:t>overview</a:t>
            </a:r>
            <a:endParaRPr lang="en-GB" dirty="0"/>
          </a:p>
        </p:txBody>
      </p:sp>
      <p:graphicFrame>
        <p:nvGraphicFramePr>
          <p:cNvPr id="12" name="Conclusion"/>
          <p:cNvGraphicFramePr>
            <a:graphicFrameLocks noGrp="1"/>
          </p:cNvGraphicFramePr>
          <p:nvPr>
            <p:extLst>
              <p:ext uri="{D42A27DB-BD31-4B8C-83A1-F6EECF244321}">
                <p14:modId xmlns:p14="http://schemas.microsoft.com/office/powerpoint/2010/main" val="3215824085"/>
              </p:ext>
            </p:extLst>
          </p:nvPr>
        </p:nvGraphicFramePr>
        <p:xfrm>
          <a:off x="148590" y="1056494"/>
          <a:ext cx="9123363" cy="1485900"/>
        </p:xfrm>
        <a:graphic>
          <a:graphicData uri="http://schemas.openxmlformats.org/drawingml/2006/table">
            <a:tbl>
              <a:tblPr firstRow="1" bandRow="1">
                <a:tableStyleId>{839DD9DD-9E6C-4910-8AC0-68ADFF6A6AFC}</a:tableStyleId>
              </a:tblPr>
              <a:tblGrid>
                <a:gridCol w="9123363"/>
              </a:tblGrid>
              <a:tr h="1038702">
                <a:tc>
                  <a:txBody>
                    <a:bodyPr/>
                    <a:lstStyle/>
                    <a:p>
                      <a:pPr marL="342900" marR="0" lvl="0" indent="-342900">
                        <a:spcBef>
                          <a:spcPts val="0"/>
                        </a:spcBef>
                        <a:spcAft>
                          <a:spcPts val="300"/>
                        </a:spcAft>
                        <a:buFont typeface="Wingdings"/>
                        <a:buChar char=""/>
                        <a:tabLst>
                          <a:tab pos="457200" algn="l"/>
                        </a:tabLst>
                      </a:pPr>
                      <a:r>
                        <a:rPr lang="en-GB" sz="1400" b="1" dirty="0" smtClean="0">
                          <a:solidFill>
                            <a:schemeClr val="tx1"/>
                          </a:solidFill>
                          <a:effectLst/>
                          <a:latin typeface="Arial" panose="020B0604020202020204" pitchFamily="34" charset="0"/>
                          <a:ea typeface="Times New Roman"/>
                          <a:cs typeface="Arial" panose="020B0604020202020204" pitchFamily="34" charset="0"/>
                        </a:rPr>
                        <a:t>Today’s Objective: </a:t>
                      </a:r>
                      <a:r>
                        <a:rPr lang="en-GB" sz="1400" b="0" dirty="0" smtClean="0">
                          <a:solidFill>
                            <a:schemeClr val="tx1"/>
                          </a:solidFill>
                          <a:effectLst/>
                          <a:latin typeface="Arial" panose="020B0604020202020204" pitchFamily="34" charset="0"/>
                          <a:ea typeface="Times New Roman"/>
                          <a:cs typeface="Arial" panose="020B0604020202020204" pitchFamily="34" charset="0"/>
                        </a:rPr>
                        <a:t>review the 2016 RAS Proposal for SBNA Board approval</a:t>
                      </a:r>
                      <a:endParaRPr lang="en-US" sz="1400" b="0" dirty="0" smtClean="0">
                        <a:solidFill>
                          <a:schemeClr val="tx1"/>
                        </a:solidFill>
                        <a:effectLst/>
                        <a:latin typeface="Arial" panose="020B0604020202020204" pitchFamily="34" charset="0"/>
                        <a:ea typeface="Calibri"/>
                        <a:cs typeface="Arial" panose="020B0604020202020204" pitchFamily="34" charset="0"/>
                      </a:endParaRPr>
                    </a:p>
                    <a:p>
                      <a:pPr marL="342900" marR="0" lvl="0" indent="-342900">
                        <a:spcBef>
                          <a:spcPts val="0"/>
                        </a:spcBef>
                        <a:spcAft>
                          <a:spcPts val="300"/>
                        </a:spcAft>
                        <a:buFont typeface="Wingdings"/>
                        <a:buChar char=""/>
                        <a:tabLst>
                          <a:tab pos="457200" algn="l"/>
                        </a:tabLst>
                      </a:pPr>
                      <a:r>
                        <a:rPr lang="en-GB" sz="1400" b="1" dirty="0" smtClean="0">
                          <a:solidFill>
                            <a:schemeClr val="tx1"/>
                          </a:solidFill>
                          <a:effectLst/>
                          <a:latin typeface="Arial" panose="020B0604020202020204" pitchFamily="34" charset="0"/>
                          <a:ea typeface="Times New Roman"/>
                          <a:cs typeface="Arial" panose="020B0604020202020204" pitchFamily="34" charset="0"/>
                        </a:rPr>
                        <a:t>Planned Improvements:</a:t>
                      </a:r>
                      <a:r>
                        <a:rPr lang="en-GB" sz="1400" b="0" dirty="0" smtClean="0">
                          <a:solidFill>
                            <a:schemeClr val="tx1"/>
                          </a:solidFill>
                          <a:effectLst/>
                          <a:latin typeface="Arial" panose="020B0604020202020204" pitchFamily="34" charset="0"/>
                          <a:ea typeface="Times New Roman"/>
                          <a:cs typeface="Arial" panose="020B0604020202020204" pitchFamily="34" charset="0"/>
                        </a:rPr>
                        <a:t> Enhancements to be made during</a:t>
                      </a:r>
                      <a:r>
                        <a:rPr lang="en-GB" sz="1400" b="0" baseline="0" dirty="0" smtClean="0">
                          <a:solidFill>
                            <a:schemeClr val="tx1"/>
                          </a:solidFill>
                          <a:effectLst/>
                          <a:latin typeface="Arial" panose="020B0604020202020204" pitchFamily="34" charset="0"/>
                          <a:ea typeface="Times New Roman"/>
                          <a:cs typeface="Arial" panose="020B0604020202020204" pitchFamily="34" charset="0"/>
                        </a:rPr>
                        <a:t> July and</a:t>
                      </a:r>
                      <a:r>
                        <a:rPr lang="en-GB" sz="1400" b="0" dirty="0" smtClean="0">
                          <a:solidFill>
                            <a:schemeClr val="tx1"/>
                          </a:solidFill>
                          <a:effectLst/>
                          <a:latin typeface="Arial" panose="020B0604020202020204" pitchFamily="34" charset="0"/>
                          <a:ea typeface="Times New Roman"/>
                          <a:cs typeface="Arial" panose="020B0604020202020204" pitchFamily="34" charset="0"/>
                        </a:rPr>
                        <a:t> throughout 2016 such as:</a:t>
                      </a:r>
                    </a:p>
                    <a:p>
                      <a:pPr marL="800100" marR="0" lvl="1" indent="-342900">
                        <a:spcBef>
                          <a:spcPts val="0"/>
                        </a:spcBef>
                        <a:spcAft>
                          <a:spcPts val="300"/>
                        </a:spcAft>
                        <a:buFont typeface="Wingdings"/>
                        <a:buChar char=""/>
                        <a:tabLst>
                          <a:tab pos="457200" algn="l"/>
                        </a:tabLst>
                      </a:pPr>
                      <a:r>
                        <a:rPr lang="en-GB" sz="1400" b="0" dirty="0" smtClean="0">
                          <a:solidFill>
                            <a:schemeClr val="tx1"/>
                          </a:solidFill>
                          <a:effectLst/>
                          <a:latin typeface="Arial" panose="020B0604020202020204" pitchFamily="34" charset="0"/>
                          <a:ea typeface="Times New Roman"/>
                          <a:cs typeface="Arial" panose="020B0604020202020204" pitchFamily="34" charset="0"/>
                        </a:rPr>
                        <a:t>Inclusion of the Operational Risk KRI’s such as fraud metrics, IT incidents and hacking vulnerabilities  (see page 18 for potential metrics to be included)</a:t>
                      </a:r>
                      <a:endParaRPr lang="en-US" sz="1400" b="0" dirty="0" smtClean="0">
                        <a:solidFill>
                          <a:schemeClr val="tx1"/>
                        </a:solidFill>
                        <a:effectLst/>
                        <a:latin typeface="Arial" panose="020B0604020202020204" pitchFamily="34" charset="0"/>
                        <a:ea typeface="Calibri"/>
                        <a:cs typeface="Arial" panose="020B0604020202020204" pitchFamily="34" charset="0"/>
                      </a:endParaRPr>
                    </a:p>
                    <a:p>
                      <a:pPr marL="800100" marR="0" lvl="1" indent="-342900">
                        <a:spcBef>
                          <a:spcPts val="0"/>
                        </a:spcBef>
                        <a:spcAft>
                          <a:spcPts val="300"/>
                        </a:spcAft>
                        <a:buFont typeface="Wingdings"/>
                        <a:buChar char=""/>
                        <a:tabLst>
                          <a:tab pos="457200" algn="l"/>
                        </a:tabLst>
                      </a:pPr>
                      <a:r>
                        <a:rPr lang="en-GB" sz="1400" b="0" dirty="0" smtClean="0">
                          <a:solidFill>
                            <a:schemeClr val="tx1"/>
                          </a:solidFill>
                          <a:effectLst/>
                          <a:latin typeface="Arial" panose="020B0604020202020204" pitchFamily="34" charset="0"/>
                          <a:ea typeface="Times New Roman"/>
                          <a:cs typeface="Arial" panose="020B0604020202020204" pitchFamily="34" charset="0"/>
                        </a:rPr>
                        <a:t>Splitting of metrics for better alignment with organizational structure (</a:t>
                      </a:r>
                      <a:r>
                        <a:rPr lang="en-US" sz="1400" b="0" dirty="0" smtClean="0">
                          <a:solidFill>
                            <a:schemeClr val="tx1"/>
                          </a:solidFill>
                          <a:effectLst/>
                          <a:latin typeface="Arial" panose="020B0604020202020204" pitchFamily="34" charset="0"/>
                          <a:ea typeface="Times New Roman"/>
                          <a:cs typeface="Arial" panose="020B0604020202020204" pitchFamily="34" charset="0"/>
                        </a:rPr>
                        <a:t>i.e. Multifamily limit includes both CBB and Commercial portfolios)</a:t>
                      </a:r>
                      <a:endParaRPr lang="en-US" sz="1400" b="0" dirty="0">
                        <a:solidFill>
                          <a:schemeClr val="tx1"/>
                        </a:solidFill>
                        <a:effectLst/>
                        <a:latin typeface="Arial" panose="020B0604020202020204" pitchFamily="34" charset="0"/>
                        <a:ea typeface="Calibri"/>
                        <a:cs typeface="Arial" panose="020B0604020202020204" pitchFamily="34" charset="0"/>
                      </a:endParaRPr>
                    </a:p>
                  </a:txBody>
                  <a:tcPr anchor="b">
                    <a:lnL>
                      <a:noFill/>
                    </a:lnL>
                    <a:lnR>
                      <a:noFill/>
                    </a:lnR>
                    <a:lnT w="9525">
                      <a:noFill/>
                    </a:lnT>
                    <a:lnB w="9525" cap="flat" cmpd="sng" algn="ctr">
                      <a:noFill/>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197451466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1 Título"/>
          <p:cNvSpPr txBox="1">
            <a:spLocks/>
          </p:cNvSpPr>
          <p:nvPr/>
        </p:nvSpPr>
        <p:spPr bwMode="gray">
          <a:xfrm>
            <a:off x="131501" y="235613"/>
            <a:ext cx="99871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000" b="1" dirty="0" smtClean="0">
                <a:solidFill>
                  <a:srgbClr val="000000"/>
                </a:solidFill>
                <a:latin typeface="Arial" panose="020B0604020202020204" pitchFamily="34" charset="0"/>
                <a:cs typeface="Arial" panose="020B0604020202020204" pitchFamily="34" charset="0"/>
              </a:rPr>
              <a:t>Part 2: Current CCAR metrics – Proposed Limit and calculation changes</a:t>
            </a:r>
            <a:endParaRPr lang="en-GB" sz="2000" b="1" dirty="0">
              <a:solidFill>
                <a:srgbClr val="000000"/>
              </a:solidFill>
              <a:latin typeface="Arial" panose="020B0604020202020204" pitchFamily="34" charset="0"/>
              <a:cs typeface="Arial" panose="020B0604020202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3271958897"/>
              </p:ext>
            </p:extLst>
          </p:nvPr>
        </p:nvGraphicFramePr>
        <p:xfrm>
          <a:off x="131501" y="1068460"/>
          <a:ext cx="9013483" cy="4044247"/>
        </p:xfrm>
        <a:graphic>
          <a:graphicData uri="http://schemas.openxmlformats.org/drawingml/2006/table">
            <a:tbl>
              <a:tblPr firstRow="1" bandRow="1">
                <a:tableStyleId>{2D5ABB26-0587-4C30-8999-92F81FD0307C}</a:tableStyleId>
              </a:tblPr>
              <a:tblGrid>
                <a:gridCol w="470463"/>
                <a:gridCol w="228699"/>
                <a:gridCol w="2237745"/>
                <a:gridCol w="847847"/>
                <a:gridCol w="841134"/>
                <a:gridCol w="783162"/>
                <a:gridCol w="812148"/>
                <a:gridCol w="812148"/>
                <a:gridCol w="821073"/>
                <a:gridCol w="1159064"/>
              </a:tblGrid>
              <a:tr h="582853">
                <a:tc>
                  <a:txBody>
                    <a:bodyPr/>
                    <a:lstStyle/>
                    <a:p>
                      <a:pPr algn="ctr"/>
                      <a:r>
                        <a:rPr lang="en-GB" sz="900" b="1" dirty="0" smtClean="0">
                          <a:solidFill>
                            <a:schemeClr val="tx1"/>
                          </a:solidFill>
                          <a:latin typeface="Arial" panose="020B0604020202020204" pitchFamily="34" charset="0"/>
                          <a:cs typeface="Arial" panose="020B0604020202020204" pitchFamily="34" charset="0"/>
                        </a:rPr>
                        <a:t>Line</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         </a:t>
                      </a:r>
                    </a:p>
                    <a:p>
                      <a:pPr algn="ct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Metric</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Reporting Frequency</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March-16</a:t>
                      </a:r>
                      <a:r>
                        <a:rPr lang="en-GB" sz="900" b="1" baseline="0" dirty="0" smtClean="0">
                          <a:solidFill>
                            <a:schemeClr val="tx1"/>
                          </a:solidFill>
                          <a:latin typeface="Arial" panose="020B0604020202020204" pitchFamily="34" charset="0"/>
                          <a:cs typeface="Arial" panose="020B0604020202020204" pitchFamily="34" charset="0"/>
                        </a:rPr>
                        <a:t> Actual</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2015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2015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2016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2016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900" b="1" dirty="0" smtClean="0">
                          <a:solidFill>
                            <a:schemeClr val="tx1"/>
                          </a:solidFill>
                          <a:latin typeface="Arial" panose="020B0604020202020204" pitchFamily="34" charset="0"/>
                          <a:cs typeface="Arial" panose="020B0604020202020204" pitchFamily="34" charset="0"/>
                        </a:rPr>
                        <a:t>Rationale</a:t>
                      </a:r>
                      <a:r>
                        <a:rPr lang="en-GB" sz="900" b="1" baseline="0" dirty="0" smtClean="0">
                          <a:solidFill>
                            <a:schemeClr val="tx1"/>
                          </a:solidFill>
                          <a:latin typeface="Arial" panose="020B0604020202020204" pitchFamily="34" charset="0"/>
                          <a:cs typeface="Arial" panose="020B0604020202020204" pitchFamily="34" charset="0"/>
                        </a:rPr>
                        <a:t> for Limit Change</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33305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1</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5">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More Conservative</a:t>
                      </a:r>
                    </a:p>
                  </a:txBody>
                  <a:tcPr marL="96028" marR="96028"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Common Equity Tier 1 Ratio</a:t>
                      </a:r>
                      <a:r>
                        <a:rPr lang="en-GB" sz="900" b="1" baseline="0" dirty="0">
                          <a:solidFill>
                            <a:schemeClr val="tx1"/>
                          </a:solidFill>
                          <a:latin typeface="Arial" panose="020B0604020202020204" pitchFamily="34" charset="0"/>
                          <a:cs typeface="Arial" panose="020B0604020202020204" pitchFamily="34" charset="0"/>
                        </a:rPr>
                        <a:t> </a:t>
                      </a:r>
                      <a:r>
                        <a:rPr lang="en-GB" sz="900" b="1" baseline="0" dirty="0" smtClean="0">
                          <a:solidFill>
                            <a:schemeClr val="tx1"/>
                          </a:solidFill>
                          <a:latin typeface="Arial" panose="020B0604020202020204" pitchFamily="34" charset="0"/>
                          <a:cs typeface="Arial" panose="020B0604020202020204" pitchFamily="34" charset="0"/>
                        </a:rPr>
                        <a:t>- Base</a:t>
                      </a:r>
                      <a:endParaRPr lang="en-GB" sz="900" b="1" dirty="0" smtClean="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Monthly</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11.38%</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10.00%</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8.75%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11.00%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9.45%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rowSpan="10">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Changes driven by </a:t>
                      </a:r>
                      <a:r>
                        <a:rPr lang="en-US" sz="900" b="1" baseline="0" dirty="0" smtClean="0">
                          <a:solidFill>
                            <a:schemeClr val="tx1"/>
                          </a:solidFill>
                          <a:latin typeface="Arial" panose="020B0604020202020204" pitchFamily="34" charset="0"/>
                          <a:cs typeface="Arial" panose="020B0604020202020204" pitchFamily="34" charset="0"/>
                        </a:rPr>
                        <a:t>2016 CCAR results for SC:</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900" b="1" baseline="0" dirty="0" smtClean="0">
                        <a:solidFill>
                          <a:schemeClr val="tx1"/>
                        </a:solidFill>
                        <a:latin typeface="Arial" panose="020B0604020202020204" pitchFamily="34" charset="0"/>
                        <a:cs typeface="Arial" panose="020B0604020202020204" pitchFamily="34" charset="0"/>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baseline="0" dirty="0" smtClean="0">
                          <a:solidFill>
                            <a:schemeClr val="tx1"/>
                          </a:solidFill>
                          <a:latin typeface="Arial" panose="020B0604020202020204" pitchFamily="34" charset="0"/>
                          <a:cs typeface="Arial" panose="020B0604020202020204" pitchFamily="34" charset="0"/>
                        </a:rPr>
                        <a:t>Updated 2016 Capital Policy.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baseline="0" dirty="0" smtClean="0">
                          <a:solidFill>
                            <a:schemeClr val="tx1"/>
                          </a:solidFill>
                          <a:latin typeface="Arial" panose="020B0604020202020204" pitchFamily="34" charset="0"/>
                          <a:cs typeface="Arial" panose="020B0604020202020204" pitchFamily="34" charset="0"/>
                        </a:rPr>
                        <a:t>Increased macro-economic sensitivity and granularity of CCAR models.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baseline="0" dirty="0" smtClean="0">
                          <a:solidFill>
                            <a:schemeClr val="tx1"/>
                          </a:solidFill>
                          <a:latin typeface="Arial" panose="020B0604020202020204" pitchFamily="34" charset="0"/>
                          <a:cs typeface="Arial" panose="020B0604020202020204" pitchFamily="34" charset="0"/>
                        </a:rPr>
                        <a:t>Increased CCAR losses driven by a focus of the HC Stress scenario on SC Auto.</a:t>
                      </a:r>
                    </a:p>
                  </a:txBody>
                  <a:tcPr marL="96028" marR="96028"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r h="33305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2</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900" b="1"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Common Equity Tier 1 Ratio - Stressed</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8.37%¹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6.25%</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5.25%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7.80%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6.25%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GB" sz="900" b="1" dirty="0" smtClean="0">
                          <a:solidFill>
                            <a:schemeClr val="tx1"/>
                          </a:solidFill>
                          <a:latin typeface="Arial" panose="020B0604020202020204" pitchFamily="34" charset="0"/>
                          <a:cs typeface="Arial" panose="020B0604020202020204" pitchFamily="34" charset="0"/>
                        </a:rPr>
                        <a:t>3</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l"/>
                      <a:endParaRPr lang="en-GB" sz="900" b="1"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Tangible</a:t>
                      </a:r>
                      <a:r>
                        <a:rPr lang="en-GB" sz="900" b="1" baseline="0" dirty="0" smtClean="0">
                          <a:solidFill>
                            <a:schemeClr val="tx1"/>
                          </a:solidFill>
                          <a:latin typeface="Arial" panose="020B0604020202020204" pitchFamily="34" charset="0"/>
                          <a:cs typeface="Arial" panose="020B0604020202020204" pitchFamily="34" charset="0"/>
                        </a:rPr>
                        <a:t> Common Equity Ratio - Base</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Monthly</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11.88%</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10.50%</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9.25%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11.50%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10.25%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4</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900" b="1"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Tangible</a:t>
                      </a:r>
                      <a:r>
                        <a:rPr lang="en-GB" sz="900" b="1" baseline="0" dirty="0" smtClean="0">
                          <a:solidFill>
                            <a:schemeClr val="tx1"/>
                          </a:solidFill>
                          <a:latin typeface="Arial" panose="020B0604020202020204" pitchFamily="34" charset="0"/>
                          <a:cs typeface="Arial" panose="020B0604020202020204" pitchFamily="34" charset="0"/>
                        </a:rPr>
                        <a:t> Common Equity Ratio - Stressed</a:t>
                      </a:r>
                      <a:endParaRPr lang="en-GB" sz="900" b="1" dirty="0" smtClean="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8.97%¹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6.75%</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5.75%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8.00%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6.75%</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GB" sz="900" b="1" dirty="0" smtClean="0">
                          <a:solidFill>
                            <a:schemeClr val="tx1"/>
                          </a:solidFill>
                          <a:latin typeface="Arial" panose="020B0604020202020204" pitchFamily="34" charset="0"/>
                          <a:cs typeface="Arial" panose="020B0604020202020204" pitchFamily="34" charset="0"/>
                        </a:rPr>
                        <a:t>5</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vMerge="1">
                  <a:txBody>
                    <a:bodyPr/>
                    <a:lstStyle/>
                    <a:p>
                      <a:pPr algn="l"/>
                      <a:endParaRPr lang="en-GB" sz="900" b="1"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Residual Value Deterioration</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$219MM</a:t>
                      </a:r>
                      <a:r>
                        <a:rPr lang="en-US" sz="900" dirty="0" smtClean="0">
                          <a:latin typeface="Arial" panose="020B0604020202020204" pitchFamily="34" charset="0"/>
                          <a:cs typeface="Arial" panose="020B0604020202020204" pitchFamily="34" charset="0"/>
                        </a:rPr>
                        <a:t>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$500MM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$525MM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a:txBody>
                    <a:bodyPr/>
                    <a:lstStyle/>
                    <a:p>
                      <a:pPr lvl="0" algn="ctr"/>
                      <a:r>
                        <a:rPr lang="en-GB" sz="900" b="0" dirty="0" smtClean="0">
                          <a:solidFill>
                            <a:schemeClr val="tx1"/>
                          </a:solidFill>
                          <a:latin typeface="Arial" panose="020B0604020202020204" pitchFamily="34" charset="0"/>
                          <a:cs typeface="Arial" panose="020B0604020202020204" pitchFamily="34" charset="0"/>
                        </a:rPr>
                        <a:t>$222MM</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$228MM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vMerge="1">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marL="0" algn="ctr"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6</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5">
                  <a:txBody>
                    <a:bodyPr/>
                    <a:lstStyle/>
                    <a:p>
                      <a:pPr algn="ctr"/>
                      <a:r>
                        <a:rPr lang="en-GB" sz="900" b="1" dirty="0" smtClean="0">
                          <a:solidFill>
                            <a:schemeClr val="tx1"/>
                          </a:solidFill>
                          <a:latin typeface="Arial" panose="020B0604020202020204" pitchFamily="34" charset="0"/>
                          <a:cs typeface="Arial" panose="020B0604020202020204" pitchFamily="34" charset="0"/>
                        </a:rPr>
                        <a:t>More Aggressive</a:t>
                      </a:r>
                      <a:endParaRPr lang="en-GB" sz="900" b="1" dirty="0">
                        <a:solidFill>
                          <a:schemeClr val="tx1"/>
                        </a:solidFill>
                        <a:latin typeface="Arial" panose="020B0604020202020204" pitchFamily="34" charset="0"/>
                        <a:cs typeface="Arial" panose="020B0604020202020204" pitchFamily="34" charset="0"/>
                      </a:endParaRPr>
                    </a:p>
                  </a:txBody>
                  <a:tcPr marL="96028" marR="96028"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algn="l" defTabSz="914400" rtl="0" eaLnBrk="1" fontAlgn="ctr" latinLnBrk="0" hangingPunct="1"/>
                      <a:r>
                        <a:rPr lang="en-US" sz="900" b="1" kern="1200" dirty="0" smtClean="0">
                          <a:solidFill>
                            <a:schemeClr val="tx1"/>
                          </a:solidFill>
                          <a:latin typeface="Arial" panose="020B0604020202020204" pitchFamily="34" charset="0"/>
                          <a:ea typeface="+mn-ea"/>
                          <a:cs typeface="Arial" panose="020B0604020202020204" pitchFamily="34" charset="0"/>
                        </a:rPr>
                        <a:t>61+ DPD</a:t>
                      </a:r>
                      <a:r>
                        <a:rPr lang="en-US" sz="900" b="1" kern="1200" baseline="0" dirty="0" smtClean="0">
                          <a:solidFill>
                            <a:schemeClr val="tx1"/>
                          </a:solidFill>
                          <a:latin typeface="Arial" panose="020B0604020202020204" pitchFamily="34" charset="0"/>
                          <a:ea typeface="+mn-ea"/>
                          <a:cs typeface="Arial" panose="020B0604020202020204" pitchFamily="34" charset="0"/>
                        </a:rPr>
                        <a:t> </a:t>
                      </a:r>
                      <a:r>
                        <a:rPr lang="en-US" sz="900" b="1" kern="1200" dirty="0" smtClean="0">
                          <a:solidFill>
                            <a:schemeClr val="tx1"/>
                          </a:solidFill>
                          <a:latin typeface="Arial" panose="020B0604020202020204" pitchFamily="34" charset="0"/>
                          <a:ea typeface="+mn-ea"/>
                          <a:cs typeface="Arial" panose="020B0604020202020204" pitchFamily="34" charset="0"/>
                        </a:rPr>
                        <a:t>Auto</a:t>
                      </a:r>
                      <a:endParaRPr lang="en-US" sz="900" b="1" kern="120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Monthly</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4.02%</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4.40%</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4.90%</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5.10%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5.30%</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endParaRPr lang="en-US"/>
                    </a:p>
                  </a:txBody>
                  <a:tcPr/>
                </a:tc>
              </a:tr>
              <a:tr h="333059">
                <a:tc>
                  <a:txBody>
                    <a:bodyPr/>
                    <a:lstStyle/>
                    <a:p>
                      <a:pPr algn="ctr"/>
                      <a:r>
                        <a:rPr lang="en-GB" sz="900" b="1" dirty="0" smtClean="0">
                          <a:solidFill>
                            <a:schemeClr val="tx1"/>
                          </a:solidFill>
                          <a:latin typeface="Arial" panose="020B0604020202020204" pitchFamily="34" charset="0"/>
                          <a:cs typeface="Arial" panose="020B0604020202020204" pitchFamily="34" charset="0"/>
                        </a:rPr>
                        <a:t>7</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en-GB" sz="900" b="1" dirty="0">
                        <a:solidFill>
                          <a:schemeClr val="tx1"/>
                        </a:solidFill>
                        <a:latin typeface="Arial" panose="020B0604020202020204" pitchFamily="34" charset="0"/>
                        <a:cs typeface="Arial" panose="020B0604020202020204" pitchFamily="34" charset="0"/>
                      </a:endParaRP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Net</a:t>
                      </a:r>
                      <a:r>
                        <a:rPr lang="en-GB" sz="900" b="1" baseline="0" dirty="0" smtClean="0">
                          <a:solidFill>
                            <a:schemeClr val="tx1"/>
                          </a:solidFill>
                          <a:latin typeface="Arial" panose="020B0604020202020204" pitchFamily="34" charset="0"/>
                          <a:cs typeface="Arial" panose="020B0604020202020204" pitchFamily="34" charset="0"/>
                        </a:rPr>
                        <a:t> Charge-Off – Auto – Full Portfolio</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Monthly</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7.67%</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7.90%</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8.60%</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9.30%</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9.60%</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900" b="0" baseline="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US" sz="900" b="1" dirty="0" smtClean="0">
                          <a:solidFill>
                            <a:schemeClr val="tx1"/>
                          </a:solidFill>
                          <a:latin typeface="Arial" panose="020B0604020202020204" pitchFamily="34" charset="0"/>
                          <a:cs typeface="Arial" panose="020B0604020202020204" pitchFamily="34" charset="0"/>
                        </a:rPr>
                        <a:t>8</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l"/>
                      <a:endParaRPr lang="en-US" sz="900" b="1"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dirty="0" smtClean="0">
                          <a:solidFill>
                            <a:schemeClr val="tx1"/>
                          </a:solidFill>
                          <a:latin typeface="Arial" panose="020B0604020202020204" pitchFamily="34" charset="0"/>
                          <a:cs typeface="Arial" panose="020B0604020202020204" pitchFamily="34" charset="0"/>
                        </a:rPr>
                        <a:t>Impairment to Pre-Provision Net Revenue (PPNR)</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$3,603MM</a:t>
                      </a:r>
                      <a:r>
                        <a:rPr lang="en-US" sz="900" dirty="0" smtClean="0">
                          <a:latin typeface="Arial" panose="020B0604020202020204" pitchFamily="34" charset="0"/>
                          <a:cs typeface="Arial" panose="020B0604020202020204" pitchFamily="34" charset="0"/>
                        </a:rPr>
                        <a:t>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$2,575MM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$2,775MM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$3,646MM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$3,749MM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900" b="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US" sz="900" b="1" dirty="0" smtClean="0">
                          <a:solidFill>
                            <a:schemeClr val="tx1"/>
                          </a:solidFill>
                          <a:latin typeface="Arial" panose="020B0604020202020204" pitchFamily="34" charset="0"/>
                          <a:cs typeface="Arial" panose="020B0604020202020204" pitchFamily="34" charset="0"/>
                        </a:rPr>
                        <a:t>9</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l"/>
                      <a:endParaRPr lang="en-US" sz="900" b="1"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900" b="1" dirty="0" smtClean="0">
                          <a:solidFill>
                            <a:schemeClr val="tx1"/>
                          </a:solidFill>
                          <a:latin typeface="Arial" panose="020B0604020202020204" pitchFamily="34" charset="0"/>
                          <a:cs typeface="Arial" panose="020B0604020202020204" pitchFamily="34" charset="0"/>
                        </a:rPr>
                        <a:t>Total Credit Losses - Auto</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$8,439MM</a:t>
                      </a:r>
                      <a:r>
                        <a:rPr lang="en-US" sz="900" dirty="0" smtClean="0">
                          <a:latin typeface="Arial" panose="020B0604020202020204" pitchFamily="34" charset="0"/>
                          <a:cs typeface="Arial" panose="020B0604020202020204" pitchFamily="34" charset="0"/>
                        </a:rPr>
                        <a:t>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$6,575MM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$7,000MM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$8,790MM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$9,038MM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900" b="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33059">
                <a:tc>
                  <a:txBody>
                    <a:bodyPr/>
                    <a:lstStyle/>
                    <a:p>
                      <a:pPr algn="ctr"/>
                      <a:r>
                        <a:rPr lang="en-GB" sz="900" b="1" dirty="0" smtClean="0">
                          <a:solidFill>
                            <a:schemeClr val="tx1"/>
                          </a:solidFill>
                          <a:latin typeface="Arial" panose="020B0604020202020204" pitchFamily="34" charset="0"/>
                          <a:cs typeface="Arial" panose="020B0604020202020204" pitchFamily="34" charset="0"/>
                        </a:rPr>
                        <a:t>10</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vMerge="1">
                  <a:txBody>
                    <a:bodyPr/>
                    <a:lstStyle/>
                    <a:p>
                      <a:pPr algn="l"/>
                      <a:endParaRPr lang="en-GB" sz="900" b="1"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GB" sz="900" b="1" dirty="0" smtClean="0">
                          <a:solidFill>
                            <a:schemeClr val="tx1"/>
                          </a:solidFill>
                          <a:latin typeface="Arial" panose="020B0604020202020204" pitchFamily="34" charset="0"/>
                          <a:cs typeface="Arial" panose="020B0604020202020204" pitchFamily="34" charset="0"/>
                        </a:rPr>
                        <a:t>Total Credit Losses - Unsecured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Annual</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$849MM</a:t>
                      </a:r>
                      <a:r>
                        <a:rPr lang="en-US" sz="900" dirty="0" smtClean="0">
                          <a:latin typeface="Arial" panose="020B0604020202020204" pitchFamily="34" charset="0"/>
                          <a:cs typeface="Arial" panose="020B0604020202020204" pitchFamily="34" charset="0"/>
                        </a:rPr>
                        <a:t>¹</a:t>
                      </a: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$1,175MM</a:t>
                      </a:r>
                      <a:endParaRPr lang="en-GB" sz="900" b="0"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lvl="0" algn="ctr" defTabSz="914400" rtl="0" eaLnBrk="1" latinLnBrk="0" hangingPunct="1"/>
                      <a:r>
                        <a:rPr lang="en-GB" sz="900" b="0" kern="1200" dirty="0" smtClean="0">
                          <a:solidFill>
                            <a:schemeClr val="tx1"/>
                          </a:solidFill>
                          <a:latin typeface="Arial" panose="020B0604020202020204" pitchFamily="34" charset="0"/>
                          <a:ea typeface="+mn-ea"/>
                          <a:cs typeface="Arial" panose="020B0604020202020204" pitchFamily="34" charset="0"/>
                        </a:rPr>
                        <a:t>$1,250MM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a:txBody>
                    <a:bodyPr/>
                    <a:lstStyle/>
                    <a:p>
                      <a:pPr lvl="0" algn="ctr"/>
                      <a:r>
                        <a:rPr lang="en-GB" sz="900" b="0" dirty="0" smtClean="0">
                          <a:solidFill>
                            <a:schemeClr val="tx1"/>
                          </a:solidFill>
                          <a:latin typeface="Arial" panose="020B0604020202020204" pitchFamily="34" charset="0"/>
                          <a:cs typeface="Arial" panose="020B0604020202020204" pitchFamily="34" charset="0"/>
                        </a:rPr>
                        <a:t>$859MM</a:t>
                      </a:r>
                    </a:p>
                  </a:txBody>
                  <a:tcPr marL="96028" marR="9602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$883MM</a:t>
                      </a:r>
                    </a:p>
                  </a:txBody>
                  <a:tcPr marL="96028" marR="9602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900" b="0" dirty="0" smtClean="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2" name="TextBox 1"/>
          <p:cNvSpPr txBox="1"/>
          <p:nvPr/>
        </p:nvSpPr>
        <p:spPr>
          <a:xfrm>
            <a:off x="131501" y="732482"/>
            <a:ext cx="2858461" cy="307777"/>
          </a:xfrm>
          <a:prstGeom prst="rect">
            <a:avLst/>
          </a:prstGeom>
          <a:noFill/>
        </p:spPr>
        <p:txBody>
          <a:bodyPr wrap="square" lIns="0" rtlCol="0">
            <a:spAutoFit/>
          </a:bodyPr>
          <a:lstStyle/>
          <a:p>
            <a:pPr algn="l" fontAlgn="auto">
              <a:lnSpc>
                <a:spcPct val="100000"/>
              </a:lnSpc>
              <a:spcBef>
                <a:spcPts val="0"/>
              </a:spcBef>
              <a:spcAft>
                <a:spcPts val="0"/>
              </a:spcAft>
            </a:pPr>
            <a:r>
              <a:rPr lang="en-US" sz="1400" b="1" u="sng" dirty="0" smtClean="0">
                <a:solidFill>
                  <a:srgbClr val="FF0000"/>
                </a:solidFill>
                <a:latin typeface="Calibri"/>
              </a:rPr>
              <a:t>CCAR Metric Limit Changes</a:t>
            </a:r>
            <a:endParaRPr lang="en-US" sz="1400" b="1" u="sng" dirty="0">
              <a:solidFill>
                <a:srgbClr val="FF0000"/>
              </a:solidFill>
              <a:latin typeface="Calibri"/>
            </a:endParaRPr>
          </a:p>
        </p:txBody>
      </p:sp>
      <p:grpSp>
        <p:nvGrpSpPr>
          <p:cNvPr id="3" name="Group 2"/>
          <p:cNvGrpSpPr/>
          <p:nvPr/>
        </p:nvGrpSpPr>
        <p:grpSpPr>
          <a:xfrm>
            <a:off x="131501" y="5224772"/>
            <a:ext cx="6907460" cy="577747"/>
            <a:chOff x="125215" y="5459577"/>
            <a:chExt cx="6577445" cy="577747"/>
          </a:xfrm>
        </p:grpSpPr>
        <p:sp>
          <p:nvSpPr>
            <p:cNvPr id="19" name="TextBox 18"/>
            <p:cNvSpPr txBox="1"/>
            <p:nvPr/>
          </p:nvSpPr>
          <p:spPr>
            <a:xfrm>
              <a:off x="125215" y="5459577"/>
              <a:ext cx="3646685" cy="307777"/>
            </a:xfrm>
            <a:prstGeom prst="rect">
              <a:avLst/>
            </a:prstGeom>
            <a:noFill/>
          </p:spPr>
          <p:txBody>
            <a:bodyPr wrap="square" lIns="0" rtlCol="0">
              <a:spAutoFit/>
            </a:bodyPr>
            <a:lstStyle/>
            <a:p>
              <a:pPr algn="l" fontAlgn="auto">
                <a:lnSpc>
                  <a:spcPct val="100000"/>
                </a:lnSpc>
                <a:spcBef>
                  <a:spcPts val="0"/>
                </a:spcBef>
                <a:spcAft>
                  <a:spcPts val="0"/>
                </a:spcAft>
              </a:pPr>
              <a:r>
                <a:rPr lang="en-US" sz="1400" b="1" u="sng" dirty="0" smtClean="0">
                  <a:solidFill>
                    <a:srgbClr val="FF0000"/>
                  </a:solidFill>
                  <a:latin typeface="Calibri"/>
                </a:rPr>
                <a:t>CCAR Metric Calculation Changes</a:t>
              </a:r>
              <a:endParaRPr lang="en-US" sz="1400" b="1" u="sng" dirty="0">
                <a:solidFill>
                  <a:srgbClr val="FF0000"/>
                </a:solidFill>
                <a:latin typeface="Calibri"/>
              </a:endParaRPr>
            </a:p>
          </p:txBody>
        </p:sp>
        <p:sp>
          <p:nvSpPr>
            <p:cNvPr id="20" name="TextBox 19"/>
            <p:cNvSpPr txBox="1"/>
            <p:nvPr/>
          </p:nvSpPr>
          <p:spPr>
            <a:xfrm>
              <a:off x="125215" y="5729547"/>
              <a:ext cx="6577445" cy="307777"/>
            </a:xfrm>
            <a:prstGeom prst="rect">
              <a:avLst/>
            </a:prstGeom>
            <a:noFill/>
          </p:spPr>
          <p:txBody>
            <a:bodyPr wrap="square" lIns="0" rtlCol="0">
              <a:spAutoFit/>
            </a:bodyPr>
            <a:lstStyle/>
            <a:p>
              <a:pPr marL="285750" indent="-285750" algn="l" fontAlgn="auto">
                <a:lnSpc>
                  <a:spcPct val="100000"/>
                </a:lnSpc>
                <a:spcBef>
                  <a:spcPts val="0"/>
                </a:spcBef>
                <a:spcAft>
                  <a:spcPts val="0"/>
                </a:spcAft>
                <a:buFont typeface="Arial" panose="020B0604020202020204" pitchFamily="34" charset="0"/>
                <a:buChar char="•"/>
              </a:pPr>
              <a:r>
                <a:rPr lang="en-US" sz="1400" dirty="0" smtClean="0">
                  <a:solidFill>
                    <a:prstClr val="black"/>
                  </a:solidFill>
                  <a:latin typeface="Calibri"/>
                </a:rPr>
                <a:t>There are no calculation changes for the CCAR metrics.</a:t>
              </a:r>
              <a:endParaRPr lang="en-US" sz="1400" dirty="0">
                <a:solidFill>
                  <a:prstClr val="black"/>
                </a:solidFill>
                <a:latin typeface="Calibri"/>
              </a:endParaRPr>
            </a:p>
          </p:txBody>
        </p:sp>
      </p:grpSp>
      <p:sp>
        <p:nvSpPr>
          <p:cNvPr id="4" name="TextBox 3"/>
          <p:cNvSpPr txBox="1"/>
          <p:nvPr/>
        </p:nvSpPr>
        <p:spPr>
          <a:xfrm>
            <a:off x="4" y="6535004"/>
            <a:ext cx="4989989" cy="230832"/>
          </a:xfrm>
          <a:prstGeom prst="rect">
            <a:avLst/>
          </a:prstGeom>
          <a:noFill/>
        </p:spPr>
        <p:txBody>
          <a:bodyPr wrap="square" rtlCol="0">
            <a:spAutoFit/>
          </a:bodyPr>
          <a:lstStyle/>
          <a:p>
            <a:pPr algn="l" fontAlgn="auto">
              <a:lnSpc>
                <a:spcPct val="100000"/>
              </a:lnSpc>
              <a:spcBef>
                <a:spcPts val="0"/>
              </a:spcBef>
              <a:spcAft>
                <a:spcPts val="0"/>
              </a:spcAft>
            </a:pPr>
            <a:r>
              <a:rPr lang="en-US" sz="900" dirty="0">
                <a:solidFill>
                  <a:prstClr val="black"/>
                </a:solidFill>
                <a:latin typeface="Arial" panose="020B0604020202020204" pitchFamily="34" charset="0"/>
                <a:cs typeface="Arial" panose="020B0604020202020204" pitchFamily="34" charset="0"/>
              </a:rPr>
              <a:t>¹</a:t>
            </a:r>
            <a:r>
              <a:rPr lang="en-US" sz="900" dirty="0" smtClean="0">
                <a:solidFill>
                  <a:prstClr val="black"/>
                </a:solidFill>
                <a:latin typeface="Arial" panose="020B0604020202020204" pitchFamily="34" charset="0"/>
                <a:cs typeface="Arial" panose="020B0604020202020204" pitchFamily="34" charset="0"/>
              </a:rPr>
              <a:t>For CCAR Annual metrics, the actuals are from the 2016 CCAR results.</a:t>
            </a:r>
            <a:endParaRPr lang="en-US" sz="900" dirty="0">
              <a:solidFill>
                <a:prstClr val="black"/>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27629864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7074276" y="2393954"/>
            <a:ext cx="0" cy="2576286"/>
          </a:xfrm>
          <a:custGeom>
            <a:avLst/>
            <a:gdLst/>
            <a:ahLst/>
            <a:cxnLst/>
            <a:rect l="l" t="t" r="r" b="b"/>
            <a:pathLst>
              <a:path h="2705100">
                <a:moveTo>
                  <a:pt x="0" y="0"/>
                </a:moveTo>
                <a:lnTo>
                  <a:pt x="0" y="2704655"/>
                </a:lnTo>
              </a:path>
            </a:pathLst>
          </a:custGeom>
          <a:ln w="9525">
            <a:solidFill>
              <a:srgbClr val="F8B8B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 name="object 5"/>
          <p:cNvSpPr/>
          <p:nvPr/>
        </p:nvSpPr>
        <p:spPr>
          <a:xfrm>
            <a:off x="7074283" y="2393960"/>
            <a:ext cx="2012013" cy="2576286"/>
          </a:xfrm>
          <a:custGeom>
            <a:avLst/>
            <a:gdLst/>
            <a:ahLst/>
            <a:cxnLst/>
            <a:rect l="l" t="t" r="r" b="b"/>
            <a:pathLst>
              <a:path w="2011679" h="2705100">
                <a:moveTo>
                  <a:pt x="0" y="0"/>
                </a:moveTo>
                <a:lnTo>
                  <a:pt x="2011679" y="0"/>
                </a:lnTo>
                <a:lnTo>
                  <a:pt x="2011679" y="2704655"/>
                </a:lnTo>
                <a:lnTo>
                  <a:pt x="0" y="2704655"/>
                </a:lnTo>
                <a:lnTo>
                  <a:pt x="0" y="0"/>
                </a:lnTo>
                <a:close/>
              </a:path>
            </a:pathLst>
          </a:custGeom>
          <a:solidFill>
            <a:srgbClr val="FCE0E2"/>
          </a:solidFill>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 name="object 6"/>
          <p:cNvSpPr txBox="1"/>
          <p:nvPr/>
        </p:nvSpPr>
        <p:spPr>
          <a:xfrm>
            <a:off x="7086472" y="4811794"/>
            <a:ext cx="659875"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i="1" spc="-5" dirty="0">
                <a:solidFill>
                  <a:prstClr val="black"/>
                </a:solidFill>
                <a:latin typeface="Arial"/>
                <a:cs typeface="Arial"/>
              </a:rPr>
              <a:t>F</a:t>
            </a:r>
            <a:r>
              <a:rPr sz="952" i="1" spc="-10" dirty="0">
                <a:solidFill>
                  <a:prstClr val="black"/>
                </a:solidFill>
                <a:latin typeface="Arial"/>
                <a:cs typeface="Arial"/>
              </a:rPr>
              <a:t>o</a:t>
            </a:r>
            <a:r>
              <a:rPr sz="952" i="1" spc="-5" dirty="0">
                <a:solidFill>
                  <a:prstClr val="black"/>
                </a:solidFill>
                <a:latin typeface="Arial"/>
                <a:cs typeface="Arial"/>
              </a:rPr>
              <a:t>r</a:t>
            </a:r>
            <a:r>
              <a:rPr sz="952" i="1" spc="-10" dirty="0">
                <a:solidFill>
                  <a:prstClr val="black"/>
                </a:solidFill>
                <a:latin typeface="Arial"/>
                <a:cs typeface="Arial"/>
              </a:rPr>
              <a:t>e</a:t>
            </a:r>
            <a:r>
              <a:rPr sz="952" i="1" dirty="0">
                <a:solidFill>
                  <a:prstClr val="black"/>
                </a:solidFill>
                <a:latin typeface="Arial"/>
                <a:cs typeface="Arial"/>
              </a:rPr>
              <a:t>c</a:t>
            </a:r>
            <a:r>
              <a:rPr sz="952" i="1" spc="-10" dirty="0">
                <a:solidFill>
                  <a:prstClr val="black"/>
                </a:solidFill>
                <a:latin typeface="Arial"/>
                <a:cs typeface="Arial"/>
              </a:rPr>
              <a:t>a</a:t>
            </a:r>
            <a:r>
              <a:rPr sz="952" i="1" dirty="0">
                <a:solidFill>
                  <a:prstClr val="black"/>
                </a:solidFill>
                <a:latin typeface="Arial"/>
                <a:cs typeface="Arial"/>
              </a:rPr>
              <a:t>s</a:t>
            </a:r>
            <a:r>
              <a:rPr sz="952" i="1" spc="-10" dirty="0">
                <a:solidFill>
                  <a:prstClr val="black"/>
                </a:solidFill>
                <a:latin typeface="Arial"/>
                <a:cs typeface="Arial"/>
              </a:rPr>
              <a:t>ted</a:t>
            </a:r>
            <a:endParaRPr sz="952">
              <a:solidFill>
                <a:prstClr val="black"/>
              </a:solidFill>
              <a:latin typeface="Arial"/>
              <a:cs typeface="Arial"/>
            </a:endParaRPr>
          </a:p>
        </p:txBody>
      </p:sp>
      <p:sp>
        <p:nvSpPr>
          <p:cNvPr id="7" name="object 7"/>
          <p:cNvSpPr/>
          <p:nvPr/>
        </p:nvSpPr>
        <p:spPr>
          <a:xfrm>
            <a:off x="2470821" y="2393954"/>
            <a:ext cx="0" cy="2578100"/>
          </a:xfrm>
          <a:custGeom>
            <a:avLst/>
            <a:gdLst/>
            <a:ahLst/>
            <a:cxnLst/>
            <a:rect l="l" t="t" r="r" b="b"/>
            <a:pathLst>
              <a:path h="2707004">
                <a:moveTo>
                  <a:pt x="0" y="0"/>
                </a:moveTo>
                <a:lnTo>
                  <a:pt x="0" y="2706624"/>
                </a:lnTo>
              </a:path>
            </a:pathLst>
          </a:custGeom>
          <a:ln w="9525">
            <a:solidFill>
              <a:srgbClr val="F8B8B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 name="object 8"/>
          <p:cNvSpPr/>
          <p:nvPr/>
        </p:nvSpPr>
        <p:spPr>
          <a:xfrm>
            <a:off x="2470826" y="2393960"/>
            <a:ext cx="1874830" cy="2578100"/>
          </a:xfrm>
          <a:custGeom>
            <a:avLst/>
            <a:gdLst/>
            <a:ahLst/>
            <a:cxnLst/>
            <a:rect l="l" t="t" r="r" b="b"/>
            <a:pathLst>
              <a:path w="1874520" h="2707004">
                <a:moveTo>
                  <a:pt x="0" y="0"/>
                </a:moveTo>
                <a:lnTo>
                  <a:pt x="1873935" y="0"/>
                </a:lnTo>
                <a:lnTo>
                  <a:pt x="1873935" y="2706624"/>
                </a:lnTo>
                <a:lnTo>
                  <a:pt x="0" y="2706624"/>
                </a:lnTo>
                <a:lnTo>
                  <a:pt x="0" y="0"/>
                </a:lnTo>
                <a:close/>
              </a:path>
            </a:pathLst>
          </a:custGeom>
          <a:solidFill>
            <a:srgbClr val="FCE0E2"/>
          </a:solidFill>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 name="object 9"/>
          <p:cNvSpPr/>
          <p:nvPr/>
        </p:nvSpPr>
        <p:spPr>
          <a:xfrm>
            <a:off x="456418" y="2399762"/>
            <a:ext cx="0" cy="2568424"/>
          </a:xfrm>
          <a:custGeom>
            <a:avLst/>
            <a:gdLst/>
            <a:ahLst/>
            <a:cxnLst/>
            <a:rect l="l" t="t" r="r" b="b"/>
            <a:pathLst>
              <a:path h="2696845">
                <a:moveTo>
                  <a:pt x="0" y="0"/>
                </a:moveTo>
                <a:lnTo>
                  <a:pt x="0" y="2696288"/>
                </a:lnTo>
              </a:path>
            </a:pathLst>
          </a:custGeom>
          <a:ln w="9503">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 name="object 10"/>
          <p:cNvSpPr/>
          <p:nvPr/>
        </p:nvSpPr>
        <p:spPr>
          <a:xfrm>
            <a:off x="456421" y="4967656"/>
            <a:ext cx="3906531" cy="0"/>
          </a:xfrm>
          <a:custGeom>
            <a:avLst/>
            <a:gdLst/>
            <a:ahLst/>
            <a:cxnLst/>
            <a:rect l="l" t="t" r="r" b="b"/>
            <a:pathLst>
              <a:path w="3905885">
                <a:moveTo>
                  <a:pt x="0" y="0"/>
                </a:moveTo>
                <a:lnTo>
                  <a:pt x="3905733" y="0"/>
                </a:lnTo>
              </a:path>
            </a:pathLst>
          </a:custGeom>
          <a:ln w="9493">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 name="object 11"/>
          <p:cNvSpPr/>
          <p:nvPr/>
        </p:nvSpPr>
        <p:spPr>
          <a:xfrm>
            <a:off x="456423" y="3620420"/>
            <a:ext cx="76212" cy="18143"/>
          </a:xfrm>
          <a:custGeom>
            <a:avLst/>
            <a:gdLst/>
            <a:ahLst/>
            <a:cxnLst/>
            <a:rect l="l" t="t" r="r" b="b"/>
            <a:pathLst>
              <a:path w="76200" h="19050">
                <a:moveTo>
                  <a:pt x="0" y="18987"/>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 name="object 12"/>
          <p:cNvSpPr/>
          <p:nvPr/>
        </p:nvSpPr>
        <p:spPr>
          <a:xfrm>
            <a:off x="532460" y="3620416"/>
            <a:ext cx="76212" cy="0"/>
          </a:xfrm>
          <a:custGeom>
            <a:avLst/>
            <a:gdLst/>
            <a:ahLst/>
            <a:cxnLst/>
            <a:rect l="l" t="t" r="r" b="b"/>
            <a:pathLst>
              <a:path w="76200">
                <a:moveTo>
                  <a:pt x="0" y="0"/>
                </a:moveTo>
                <a:lnTo>
                  <a:pt x="76024" y="0"/>
                </a:lnTo>
              </a:path>
            </a:pathLst>
          </a:custGeom>
          <a:ln w="949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 name="object 13"/>
          <p:cNvSpPr/>
          <p:nvPr/>
        </p:nvSpPr>
        <p:spPr>
          <a:xfrm>
            <a:off x="608497" y="3620420"/>
            <a:ext cx="85739" cy="9071"/>
          </a:xfrm>
          <a:custGeom>
            <a:avLst/>
            <a:gdLst/>
            <a:ahLst/>
            <a:cxnLst/>
            <a:rect l="l" t="t" r="r" b="b"/>
            <a:pathLst>
              <a:path w="85725" h="9525">
                <a:moveTo>
                  <a:pt x="0" y="0"/>
                </a:moveTo>
                <a:lnTo>
                  <a:pt x="85527" y="9493"/>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 name="object 14"/>
          <p:cNvSpPr/>
          <p:nvPr/>
        </p:nvSpPr>
        <p:spPr>
          <a:xfrm>
            <a:off x="694034" y="3620420"/>
            <a:ext cx="76212" cy="9071"/>
          </a:xfrm>
          <a:custGeom>
            <a:avLst/>
            <a:gdLst/>
            <a:ahLst/>
            <a:cxnLst/>
            <a:rect l="l" t="t" r="r" b="b"/>
            <a:pathLst>
              <a:path w="76200" h="9525">
                <a:moveTo>
                  <a:pt x="0" y="9493"/>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 name="object 15"/>
          <p:cNvSpPr/>
          <p:nvPr/>
        </p:nvSpPr>
        <p:spPr>
          <a:xfrm>
            <a:off x="770073" y="3602335"/>
            <a:ext cx="76212" cy="18143"/>
          </a:xfrm>
          <a:custGeom>
            <a:avLst/>
            <a:gdLst/>
            <a:ahLst/>
            <a:cxnLst/>
            <a:rect l="l" t="t" r="r" b="b"/>
            <a:pathLst>
              <a:path w="76200" h="19050">
                <a:moveTo>
                  <a:pt x="0" y="18987"/>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 name="object 16"/>
          <p:cNvSpPr/>
          <p:nvPr/>
        </p:nvSpPr>
        <p:spPr>
          <a:xfrm>
            <a:off x="846110" y="3584250"/>
            <a:ext cx="76212" cy="18143"/>
          </a:xfrm>
          <a:custGeom>
            <a:avLst/>
            <a:gdLst/>
            <a:ahLst/>
            <a:cxnLst/>
            <a:rect l="l" t="t" r="r" b="b"/>
            <a:pathLst>
              <a:path w="76200" h="19050">
                <a:moveTo>
                  <a:pt x="0" y="18987"/>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 name="object 17"/>
          <p:cNvSpPr/>
          <p:nvPr/>
        </p:nvSpPr>
        <p:spPr>
          <a:xfrm>
            <a:off x="922147" y="3529997"/>
            <a:ext cx="85739" cy="54429"/>
          </a:xfrm>
          <a:custGeom>
            <a:avLst/>
            <a:gdLst/>
            <a:ahLst/>
            <a:cxnLst/>
            <a:rect l="l" t="t" r="r" b="b"/>
            <a:pathLst>
              <a:path w="85725" h="57150">
                <a:moveTo>
                  <a:pt x="0" y="56963"/>
                </a:moveTo>
                <a:lnTo>
                  <a:pt x="85527" y="0"/>
                </a:lnTo>
              </a:path>
            </a:pathLst>
          </a:custGeom>
          <a:ln w="9496">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 name="object 18"/>
          <p:cNvSpPr/>
          <p:nvPr/>
        </p:nvSpPr>
        <p:spPr>
          <a:xfrm>
            <a:off x="1007684" y="3502872"/>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 name="object 19"/>
          <p:cNvSpPr/>
          <p:nvPr/>
        </p:nvSpPr>
        <p:spPr>
          <a:xfrm>
            <a:off x="1083721" y="3493835"/>
            <a:ext cx="76212" cy="9071"/>
          </a:xfrm>
          <a:custGeom>
            <a:avLst/>
            <a:gdLst/>
            <a:ahLst/>
            <a:cxnLst/>
            <a:rect l="l" t="t" r="r" b="b"/>
            <a:pathLst>
              <a:path w="76200" h="9525">
                <a:moveTo>
                  <a:pt x="0" y="9493"/>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 name="object 20"/>
          <p:cNvSpPr/>
          <p:nvPr/>
        </p:nvSpPr>
        <p:spPr>
          <a:xfrm>
            <a:off x="1159761" y="3493835"/>
            <a:ext cx="76212" cy="9071"/>
          </a:xfrm>
          <a:custGeom>
            <a:avLst/>
            <a:gdLst/>
            <a:ahLst/>
            <a:cxnLst/>
            <a:rect l="l" t="t" r="r" b="b"/>
            <a:pathLst>
              <a:path w="76200" h="9525">
                <a:moveTo>
                  <a:pt x="0" y="0"/>
                </a:moveTo>
                <a:lnTo>
                  <a:pt x="76024" y="9493"/>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 name="object 21"/>
          <p:cNvSpPr/>
          <p:nvPr/>
        </p:nvSpPr>
        <p:spPr>
          <a:xfrm>
            <a:off x="1235798" y="3502871"/>
            <a:ext cx="76212" cy="0"/>
          </a:xfrm>
          <a:custGeom>
            <a:avLst/>
            <a:gdLst/>
            <a:ahLst/>
            <a:cxnLst/>
            <a:rect l="l" t="t" r="r" b="b"/>
            <a:pathLst>
              <a:path w="76200">
                <a:moveTo>
                  <a:pt x="0" y="0"/>
                </a:moveTo>
                <a:lnTo>
                  <a:pt x="76024" y="0"/>
                </a:lnTo>
              </a:path>
            </a:pathLst>
          </a:custGeom>
          <a:ln w="949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 name="object 22"/>
          <p:cNvSpPr/>
          <p:nvPr/>
        </p:nvSpPr>
        <p:spPr>
          <a:xfrm>
            <a:off x="1311835" y="3502878"/>
            <a:ext cx="85739" cy="18143"/>
          </a:xfrm>
          <a:custGeom>
            <a:avLst/>
            <a:gdLst/>
            <a:ahLst/>
            <a:cxnLst/>
            <a:rect l="l" t="t" r="r" b="b"/>
            <a:pathLst>
              <a:path w="85725" h="19050">
                <a:moveTo>
                  <a:pt x="0" y="0"/>
                </a:moveTo>
                <a:lnTo>
                  <a:pt x="85527" y="18987"/>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 name="object 23"/>
          <p:cNvSpPr/>
          <p:nvPr/>
        </p:nvSpPr>
        <p:spPr>
          <a:xfrm>
            <a:off x="1397372" y="3502878"/>
            <a:ext cx="76212" cy="18143"/>
          </a:xfrm>
          <a:custGeom>
            <a:avLst/>
            <a:gdLst/>
            <a:ahLst/>
            <a:cxnLst/>
            <a:rect l="l" t="t" r="r" b="b"/>
            <a:pathLst>
              <a:path w="76200" h="19050">
                <a:moveTo>
                  <a:pt x="0" y="18987"/>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 name="object 24"/>
          <p:cNvSpPr/>
          <p:nvPr/>
        </p:nvSpPr>
        <p:spPr>
          <a:xfrm>
            <a:off x="1473410" y="3502871"/>
            <a:ext cx="76212" cy="0"/>
          </a:xfrm>
          <a:custGeom>
            <a:avLst/>
            <a:gdLst/>
            <a:ahLst/>
            <a:cxnLst/>
            <a:rect l="l" t="t" r="r" b="b"/>
            <a:pathLst>
              <a:path w="76200">
                <a:moveTo>
                  <a:pt x="0" y="0"/>
                </a:moveTo>
                <a:lnTo>
                  <a:pt x="76024" y="0"/>
                </a:lnTo>
              </a:path>
            </a:pathLst>
          </a:custGeom>
          <a:ln w="949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 name="object 25"/>
          <p:cNvSpPr/>
          <p:nvPr/>
        </p:nvSpPr>
        <p:spPr>
          <a:xfrm>
            <a:off x="1549448" y="3502871"/>
            <a:ext cx="76212" cy="36286"/>
          </a:xfrm>
          <a:custGeom>
            <a:avLst/>
            <a:gdLst/>
            <a:ahLst/>
            <a:cxnLst/>
            <a:rect l="l" t="t" r="r" b="b"/>
            <a:pathLst>
              <a:path w="76200" h="38100">
                <a:moveTo>
                  <a:pt x="0" y="0"/>
                </a:moveTo>
                <a:lnTo>
                  <a:pt x="76024" y="37975"/>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 name="object 26"/>
          <p:cNvSpPr/>
          <p:nvPr/>
        </p:nvSpPr>
        <p:spPr>
          <a:xfrm>
            <a:off x="1625485" y="3539039"/>
            <a:ext cx="85739" cy="0"/>
          </a:xfrm>
          <a:custGeom>
            <a:avLst/>
            <a:gdLst/>
            <a:ahLst/>
            <a:cxnLst/>
            <a:rect l="l" t="t" r="r" b="b"/>
            <a:pathLst>
              <a:path w="85725">
                <a:moveTo>
                  <a:pt x="0" y="0"/>
                </a:moveTo>
                <a:lnTo>
                  <a:pt x="85527" y="0"/>
                </a:lnTo>
              </a:path>
            </a:pathLst>
          </a:custGeom>
          <a:ln w="949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 name="object 27"/>
          <p:cNvSpPr/>
          <p:nvPr/>
        </p:nvSpPr>
        <p:spPr>
          <a:xfrm>
            <a:off x="1711023" y="3539039"/>
            <a:ext cx="76212" cy="27214"/>
          </a:xfrm>
          <a:custGeom>
            <a:avLst/>
            <a:gdLst/>
            <a:ahLst/>
            <a:cxnLst/>
            <a:rect l="l" t="t" r="r" b="b"/>
            <a:pathLst>
              <a:path w="76200" h="28575">
                <a:moveTo>
                  <a:pt x="0" y="0"/>
                </a:moveTo>
                <a:lnTo>
                  <a:pt x="76024" y="28481"/>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 name="object 28"/>
          <p:cNvSpPr/>
          <p:nvPr/>
        </p:nvSpPr>
        <p:spPr>
          <a:xfrm>
            <a:off x="1787059" y="3557123"/>
            <a:ext cx="76212" cy="9071"/>
          </a:xfrm>
          <a:custGeom>
            <a:avLst/>
            <a:gdLst/>
            <a:ahLst/>
            <a:cxnLst/>
            <a:rect l="l" t="t" r="r" b="b"/>
            <a:pathLst>
              <a:path w="76200" h="9525">
                <a:moveTo>
                  <a:pt x="0" y="9493"/>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 name="object 29"/>
          <p:cNvSpPr/>
          <p:nvPr/>
        </p:nvSpPr>
        <p:spPr>
          <a:xfrm>
            <a:off x="1863099" y="3529997"/>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 name="object 30"/>
          <p:cNvSpPr/>
          <p:nvPr/>
        </p:nvSpPr>
        <p:spPr>
          <a:xfrm>
            <a:off x="1939136" y="3520963"/>
            <a:ext cx="76212" cy="9071"/>
          </a:xfrm>
          <a:custGeom>
            <a:avLst/>
            <a:gdLst/>
            <a:ahLst/>
            <a:cxnLst/>
            <a:rect l="l" t="t" r="r" b="b"/>
            <a:pathLst>
              <a:path w="76200" h="9525">
                <a:moveTo>
                  <a:pt x="0" y="9493"/>
                </a:moveTo>
                <a:lnTo>
                  <a:pt x="76024"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 name="object 31"/>
          <p:cNvSpPr/>
          <p:nvPr/>
        </p:nvSpPr>
        <p:spPr>
          <a:xfrm>
            <a:off x="2015173" y="3502878"/>
            <a:ext cx="85739" cy="18143"/>
          </a:xfrm>
          <a:custGeom>
            <a:avLst/>
            <a:gdLst/>
            <a:ahLst/>
            <a:cxnLst/>
            <a:rect l="l" t="t" r="r" b="b"/>
            <a:pathLst>
              <a:path w="85725" h="19050">
                <a:moveTo>
                  <a:pt x="0" y="18987"/>
                </a:moveTo>
                <a:lnTo>
                  <a:pt x="85527"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 name="object 32"/>
          <p:cNvSpPr/>
          <p:nvPr/>
        </p:nvSpPr>
        <p:spPr>
          <a:xfrm>
            <a:off x="2100710" y="3475746"/>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 name="object 33"/>
          <p:cNvSpPr/>
          <p:nvPr/>
        </p:nvSpPr>
        <p:spPr>
          <a:xfrm>
            <a:off x="2176747" y="3448620"/>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 name="object 34"/>
          <p:cNvSpPr/>
          <p:nvPr/>
        </p:nvSpPr>
        <p:spPr>
          <a:xfrm>
            <a:off x="2252787" y="3385327"/>
            <a:ext cx="76212" cy="63500"/>
          </a:xfrm>
          <a:custGeom>
            <a:avLst/>
            <a:gdLst/>
            <a:ahLst/>
            <a:cxnLst/>
            <a:rect l="l" t="t" r="r" b="b"/>
            <a:pathLst>
              <a:path w="76200" h="66675">
                <a:moveTo>
                  <a:pt x="0" y="66457"/>
                </a:moveTo>
                <a:lnTo>
                  <a:pt x="76024" y="0"/>
                </a:lnTo>
              </a:path>
            </a:pathLst>
          </a:custGeom>
          <a:ln w="9497">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 name="object 35"/>
          <p:cNvSpPr/>
          <p:nvPr/>
        </p:nvSpPr>
        <p:spPr>
          <a:xfrm>
            <a:off x="2328824" y="3358201"/>
            <a:ext cx="85739" cy="27214"/>
          </a:xfrm>
          <a:custGeom>
            <a:avLst/>
            <a:gdLst/>
            <a:ahLst/>
            <a:cxnLst/>
            <a:rect l="l" t="t" r="r" b="b"/>
            <a:pathLst>
              <a:path w="85725" h="28575">
                <a:moveTo>
                  <a:pt x="0" y="28481"/>
                </a:moveTo>
                <a:lnTo>
                  <a:pt x="85527" y="0"/>
                </a:lnTo>
              </a:path>
            </a:pathLst>
          </a:custGeom>
          <a:ln w="949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 name="object 36"/>
          <p:cNvSpPr/>
          <p:nvPr/>
        </p:nvSpPr>
        <p:spPr>
          <a:xfrm>
            <a:off x="2414361" y="3331076"/>
            <a:ext cx="76212" cy="27214"/>
          </a:xfrm>
          <a:custGeom>
            <a:avLst/>
            <a:gdLst/>
            <a:ahLst/>
            <a:cxnLst/>
            <a:rect l="l" t="t" r="r" b="b"/>
            <a:pathLst>
              <a:path w="76200" h="28575">
                <a:moveTo>
                  <a:pt x="0" y="28481"/>
                </a:moveTo>
                <a:lnTo>
                  <a:pt x="76024" y="0"/>
                </a:lnTo>
              </a:path>
            </a:pathLst>
          </a:custGeom>
          <a:ln w="949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 name="object 37"/>
          <p:cNvSpPr/>
          <p:nvPr/>
        </p:nvSpPr>
        <p:spPr>
          <a:xfrm>
            <a:off x="2490398" y="3276831"/>
            <a:ext cx="76212" cy="54429"/>
          </a:xfrm>
          <a:custGeom>
            <a:avLst/>
            <a:gdLst/>
            <a:ahLst/>
            <a:cxnLst/>
            <a:rect l="l" t="t" r="r" b="b"/>
            <a:pathLst>
              <a:path w="76200" h="57150">
                <a:moveTo>
                  <a:pt x="0" y="56963"/>
                </a:moveTo>
                <a:lnTo>
                  <a:pt x="76024" y="0"/>
                </a:lnTo>
              </a:path>
            </a:pathLst>
          </a:custGeom>
          <a:ln w="28491">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 name="object 38"/>
          <p:cNvSpPr/>
          <p:nvPr/>
        </p:nvSpPr>
        <p:spPr>
          <a:xfrm>
            <a:off x="2566436" y="3258748"/>
            <a:ext cx="76212" cy="18143"/>
          </a:xfrm>
          <a:custGeom>
            <a:avLst/>
            <a:gdLst/>
            <a:ahLst/>
            <a:cxnLst/>
            <a:rect l="l" t="t" r="r" b="b"/>
            <a:pathLst>
              <a:path w="76200" h="19050">
                <a:moveTo>
                  <a:pt x="0" y="18987"/>
                </a:moveTo>
                <a:lnTo>
                  <a:pt x="76024" y="0"/>
                </a:lnTo>
              </a:path>
            </a:pathLst>
          </a:custGeom>
          <a:ln w="28483">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 name="object 39"/>
          <p:cNvSpPr/>
          <p:nvPr/>
        </p:nvSpPr>
        <p:spPr>
          <a:xfrm>
            <a:off x="2642474" y="3222573"/>
            <a:ext cx="76212" cy="36286"/>
          </a:xfrm>
          <a:custGeom>
            <a:avLst/>
            <a:gdLst/>
            <a:ahLst/>
            <a:cxnLst/>
            <a:rect l="l" t="t" r="r" b="b"/>
            <a:pathLst>
              <a:path w="76200" h="38100">
                <a:moveTo>
                  <a:pt x="0" y="37975"/>
                </a:moveTo>
                <a:lnTo>
                  <a:pt x="76024" y="0"/>
                </a:lnTo>
              </a:path>
            </a:pathLst>
          </a:custGeom>
          <a:ln w="28487">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 name="object 40"/>
          <p:cNvSpPr/>
          <p:nvPr/>
        </p:nvSpPr>
        <p:spPr>
          <a:xfrm>
            <a:off x="2718511" y="3195448"/>
            <a:ext cx="85739" cy="27214"/>
          </a:xfrm>
          <a:custGeom>
            <a:avLst/>
            <a:gdLst/>
            <a:ahLst/>
            <a:cxnLst/>
            <a:rect l="l" t="t" r="r" b="b"/>
            <a:pathLst>
              <a:path w="85725" h="28575">
                <a:moveTo>
                  <a:pt x="0" y="28481"/>
                </a:moveTo>
                <a:lnTo>
                  <a:pt x="85527" y="0"/>
                </a:lnTo>
              </a:path>
            </a:pathLst>
          </a:custGeom>
          <a:ln w="28484">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 name="object 41"/>
          <p:cNvSpPr/>
          <p:nvPr/>
        </p:nvSpPr>
        <p:spPr>
          <a:xfrm>
            <a:off x="2804048" y="3168322"/>
            <a:ext cx="76212" cy="27214"/>
          </a:xfrm>
          <a:custGeom>
            <a:avLst/>
            <a:gdLst/>
            <a:ahLst/>
            <a:cxnLst/>
            <a:rect l="l" t="t" r="r" b="b"/>
            <a:pathLst>
              <a:path w="76200" h="28575">
                <a:moveTo>
                  <a:pt x="0" y="28481"/>
                </a:moveTo>
                <a:lnTo>
                  <a:pt x="76024" y="0"/>
                </a:lnTo>
              </a:path>
            </a:pathLst>
          </a:custGeom>
          <a:ln w="28485">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 name="object 42"/>
          <p:cNvSpPr/>
          <p:nvPr/>
        </p:nvSpPr>
        <p:spPr>
          <a:xfrm>
            <a:off x="2880085" y="3141197"/>
            <a:ext cx="76212" cy="27214"/>
          </a:xfrm>
          <a:custGeom>
            <a:avLst/>
            <a:gdLst/>
            <a:ahLst/>
            <a:cxnLst/>
            <a:rect l="l" t="t" r="r" b="b"/>
            <a:pathLst>
              <a:path w="76200" h="28575">
                <a:moveTo>
                  <a:pt x="0" y="28481"/>
                </a:moveTo>
                <a:lnTo>
                  <a:pt x="76024" y="0"/>
                </a:lnTo>
              </a:path>
            </a:pathLst>
          </a:custGeom>
          <a:ln w="28485">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 name="object 43"/>
          <p:cNvSpPr/>
          <p:nvPr/>
        </p:nvSpPr>
        <p:spPr>
          <a:xfrm>
            <a:off x="2956125" y="3114071"/>
            <a:ext cx="76212" cy="27214"/>
          </a:xfrm>
          <a:custGeom>
            <a:avLst/>
            <a:gdLst/>
            <a:ahLst/>
            <a:cxnLst/>
            <a:rect l="l" t="t" r="r" b="b"/>
            <a:pathLst>
              <a:path w="76200" h="28575">
                <a:moveTo>
                  <a:pt x="0" y="28481"/>
                </a:moveTo>
                <a:lnTo>
                  <a:pt x="76024" y="0"/>
                </a:lnTo>
              </a:path>
            </a:pathLst>
          </a:custGeom>
          <a:ln w="28485">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 name="object 44"/>
          <p:cNvSpPr/>
          <p:nvPr/>
        </p:nvSpPr>
        <p:spPr>
          <a:xfrm>
            <a:off x="3032162" y="3105036"/>
            <a:ext cx="76212" cy="9071"/>
          </a:xfrm>
          <a:custGeom>
            <a:avLst/>
            <a:gdLst/>
            <a:ahLst/>
            <a:cxnLst/>
            <a:rect l="l" t="t" r="r" b="b"/>
            <a:pathLst>
              <a:path w="76200" h="9525">
                <a:moveTo>
                  <a:pt x="0" y="9493"/>
                </a:moveTo>
                <a:lnTo>
                  <a:pt x="76024" y="0"/>
                </a:lnTo>
              </a:path>
            </a:pathLst>
          </a:custGeom>
          <a:ln w="2848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 name="object 45"/>
          <p:cNvSpPr/>
          <p:nvPr/>
        </p:nvSpPr>
        <p:spPr>
          <a:xfrm>
            <a:off x="3108199" y="3086951"/>
            <a:ext cx="85739" cy="18143"/>
          </a:xfrm>
          <a:custGeom>
            <a:avLst/>
            <a:gdLst/>
            <a:ahLst/>
            <a:cxnLst/>
            <a:rect l="l" t="t" r="r" b="b"/>
            <a:pathLst>
              <a:path w="85725" h="19050">
                <a:moveTo>
                  <a:pt x="0" y="18987"/>
                </a:moveTo>
                <a:lnTo>
                  <a:pt x="85527" y="0"/>
                </a:lnTo>
              </a:path>
            </a:pathLst>
          </a:custGeom>
          <a:ln w="28483">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 name="object 46"/>
          <p:cNvSpPr/>
          <p:nvPr/>
        </p:nvSpPr>
        <p:spPr>
          <a:xfrm>
            <a:off x="2490398" y="3258748"/>
            <a:ext cx="76212" cy="72571"/>
          </a:xfrm>
          <a:custGeom>
            <a:avLst/>
            <a:gdLst/>
            <a:ahLst/>
            <a:cxnLst/>
            <a:rect l="l" t="t" r="r" b="b"/>
            <a:pathLst>
              <a:path w="76200" h="76200">
                <a:moveTo>
                  <a:pt x="0" y="75951"/>
                </a:moveTo>
                <a:lnTo>
                  <a:pt x="76024" y="0"/>
                </a:lnTo>
              </a:path>
            </a:pathLst>
          </a:custGeom>
          <a:ln w="2849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 name="object 47"/>
          <p:cNvSpPr/>
          <p:nvPr/>
        </p:nvSpPr>
        <p:spPr>
          <a:xfrm>
            <a:off x="2566436" y="3213539"/>
            <a:ext cx="76212" cy="45357"/>
          </a:xfrm>
          <a:custGeom>
            <a:avLst/>
            <a:gdLst/>
            <a:ahLst/>
            <a:cxnLst/>
            <a:rect l="l" t="t" r="r" b="b"/>
            <a:pathLst>
              <a:path w="76200" h="47625">
                <a:moveTo>
                  <a:pt x="0" y="47469"/>
                </a:moveTo>
                <a:lnTo>
                  <a:pt x="76024" y="0"/>
                </a:lnTo>
              </a:path>
            </a:pathLst>
          </a:custGeom>
          <a:ln w="28489">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 name="object 48"/>
          <p:cNvSpPr/>
          <p:nvPr/>
        </p:nvSpPr>
        <p:spPr>
          <a:xfrm>
            <a:off x="2642474" y="3123112"/>
            <a:ext cx="76212" cy="90714"/>
          </a:xfrm>
          <a:custGeom>
            <a:avLst/>
            <a:gdLst/>
            <a:ahLst/>
            <a:cxnLst/>
            <a:rect l="l" t="t" r="r" b="b"/>
            <a:pathLst>
              <a:path w="76200" h="95250">
                <a:moveTo>
                  <a:pt x="0" y="94939"/>
                </a:moveTo>
                <a:lnTo>
                  <a:pt x="76024" y="0"/>
                </a:lnTo>
              </a:path>
            </a:pathLst>
          </a:custGeom>
          <a:ln w="28498">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 name="object 49"/>
          <p:cNvSpPr/>
          <p:nvPr/>
        </p:nvSpPr>
        <p:spPr>
          <a:xfrm>
            <a:off x="2718511" y="3068867"/>
            <a:ext cx="85739" cy="54429"/>
          </a:xfrm>
          <a:custGeom>
            <a:avLst/>
            <a:gdLst/>
            <a:ahLst/>
            <a:cxnLst/>
            <a:rect l="l" t="t" r="r" b="b"/>
            <a:pathLst>
              <a:path w="85725" h="57150">
                <a:moveTo>
                  <a:pt x="0" y="56963"/>
                </a:moveTo>
                <a:lnTo>
                  <a:pt x="85527" y="0"/>
                </a:lnTo>
              </a:path>
            </a:pathLst>
          </a:custGeom>
          <a:ln w="28490">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 name="object 50"/>
          <p:cNvSpPr/>
          <p:nvPr/>
        </p:nvSpPr>
        <p:spPr>
          <a:xfrm>
            <a:off x="2804048" y="3041736"/>
            <a:ext cx="76212" cy="27214"/>
          </a:xfrm>
          <a:custGeom>
            <a:avLst/>
            <a:gdLst/>
            <a:ahLst/>
            <a:cxnLst/>
            <a:rect l="l" t="t" r="r" b="b"/>
            <a:pathLst>
              <a:path w="76200" h="28575">
                <a:moveTo>
                  <a:pt x="0" y="28481"/>
                </a:moveTo>
                <a:lnTo>
                  <a:pt x="76024" y="0"/>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 name="object 51"/>
          <p:cNvSpPr/>
          <p:nvPr/>
        </p:nvSpPr>
        <p:spPr>
          <a:xfrm>
            <a:off x="2880085" y="3014610"/>
            <a:ext cx="76212" cy="27214"/>
          </a:xfrm>
          <a:custGeom>
            <a:avLst/>
            <a:gdLst/>
            <a:ahLst/>
            <a:cxnLst/>
            <a:rect l="l" t="t" r="r" b="b"/>
            <a:pathLst>
              <a:path w="76200" h="28575">
                <a:moveTo>
                  <a:pt x="0" y="28481"/>
                </a:moveTo>
                <a:lnTo>
                  <a:pt x="76024" y="0"/>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 name="object 52"/>
          <p:cNvSpPr/>
          <p:nvPr/>
        </p:nvSpPr>
        <p:spPr>
          <a:xfrm>
            <a:off x="2956125" y="2996532"/>
            <a:ext cx="76212" cy="18143"/>
          </a:xfrm>
          <a:custGeom>
            <a:avLst/>
            <a:gdLst/>
            <a:ahLst/>
            <a:cxnLst/>
            <a:rect l="l" t="t" r="r" b="b"/>
            <a:pathLst>
              <a:path w="76200" h="19050">
                <a:moveTo>
                  <a:pt x="0" y="18987"/>
                </a:moveTo>
                <a:lnTo>
                  <a:pt x="76024" y="0"/>
                </a:lnTo>
              </a:path>
            </a:pathLst>
          </a:custGeom>
          <a:ln w="2848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 name="object 53"/>
          <p:cNvSpPr/>
          <p:nvPr/>
        </p:nvSpPr>
        <p:spPr>
          <a:xfrm>
            <a:off x="3032162" y="2969400"/>
            <a:ext cx="76212" cy="27214"/>
          </a:xfrm>
          <a:custGeom>
            <a:avLst/>
            <a:gdLst/>
            <a:ahLst/>
            <a:cxnLst/>
            <a:rect l="l" t="t" r="r" b="b"/>
            <a:pathLst>
              <a:path w="76200" h="28575">
                <a:moveTo>
                  <a:pt x="0" y="28481"/>
                </a:moveTo>
                <a:lnTo>
                  <a:pt x="76024" y="0"/>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4" name="object 54"/>
          <p:cNvSpPr/>
          <p:nvPr/>
        </p:nvSpPr>
        <p:spPr>
          <a:xfrm>
            <a:off x="3108199" y="2969400"/>
            <a:ext cx="85739" cy="0"/>
          </a:xfrm>
          <a:custGeom>
            <a:avLst/>
            <a:gdLst/>
            <a:ahLst/>
            <a:cxnLst/>
            <a:rect l="l" t="t" r="r" b="b"/>
            <a:pathLst>
              <a:path w="85725">
                <a:moveTo>
                  <a:pt x="0" y="0"/>
                </a:moveTo>
                <a:lnTo>
                  <a:pt x="85527" y="0"/>
                </a:lnTo>
              </a:path>
            </a:pathLst>
          </a:custGeom>
          <a:ln w="28481">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5" name="object 55"/>
          <p:cNvSpPr/>
          <p:nvPr/>
        </p:nvSpPr>
        <p:spPr>
          <a:xfrm>
            <a:off x="3193736" y="2969407"/>
            <a:ext cx="76212" cy="9071"/>
          </a:xfrm>
          <a:custGeom>
            <a:avLst/>
            <a:gdLst/>
            <a:ahLst/>
            <a:cxnLst/>
            <a:rect l="l" t="t" r="r" b="b"/>
            <a:pathLst>
              <a:path w="76200" h="9525">
                <a:moveTo>
                  <a:pt x="0" y="0"/>
                </a:moveTo>
                <a:lnTo>
                  <a:pt x="76024" y="9493"/>
                </a:lnTo>
              </a:path>
            </a:pathLst>
          </a:custGeom>
          <a:ln w="2848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6" name="object 56"/>
          <p:cNvSpPr/>
          <p:nvPr/>
        </p:nvSpPr>
        <p:spPr>
          <a:xfrm>
            <a:off x="3269773" y="2978449"/>
            <a:ext cx="76212" cy="18143"/>
          </a:xfrm>
          <a:custGeom>
            <a:avLst/>
            <a:gdLst/>
            <a:ahLst/>
            <a:cxnLst/>
            <a:rect l="l" t="t" r="r" b="b"/>
            <a:pathLst>
              <a:path w="76200" h="19050">
                <a:moveTo>
                  <a:pt x="0" y="0"/>
                </a:moveTo>
                <a:lnTo>
                  <a:pt x="76024" y="18987"/>
                </a:lnTo>
              </a:path>
            </a:pathLst>
          </a:custGeom>
          <a:ln w="2848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7" name="object 57"/>
          <p:cNvSpPr/>
          <p:nvPr/>
        </p:nvSpPr>
        <p:spPr>
          <a:xfrm>
            <a:off x="3345812" y="2987491"/>
            <a:ext cx="76212" cy="9071"/>
          </a:xfrm>
          <a:custGeom>
            <a:avLst/>
            <a:gdLst/>
            <a:ahLst/>
            <a:cxnLst/>
            <a:rect l="l" t="t" r="r" b="b"/>
            <a:pathLst>
              <a:path w="76200" h="9525">
                <a:moveTo>
                  <a:pt x="0" y="9493"/>
                </a:moveTo>
                <a:lnTo>
                  <a:pt x="76024" y="0"/>
                </a:lnTo>
              </a:path>
            </a:pathLst>
          </a:custGeom>
          <a:ln w="2848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8" name="object 58"/>
          <p:cNvSpPr/>
          <p:nvPr/>
        </p:nvSpPr>
        <p:spPr>
          <a:xfrm>
            <a:off x="3421849" y="2987491"/>
            <a:ext cx="85739" cy="9071"/>
          </a:xfrm>
          <a:custGeom>
            <a:avLst/>
            <a:gdLst/>
            <a:ahLst/>
            <a:cxnLst/>
            <a:rect l="l" t="t" r="r" b="b"/>
            <a:pathLst>
              <a:path w="85725" h="9525">
                <a:moveTo>
                  <a:pt x="0" y="0"/>
                </a:moveTo>
                <a:lnTo>
                  <a:pt x="85527" y="9493"/>
                </a:lnTo>
              </a:path>
            </a:pathLst>
          </a:custGeom>
          <a:ln w="2848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9" name="object 59"/>
          <p:cNvSpPr/>
          <p:nvPr/>
        </p:nvSpPr>
        <p:spPr>
          <a:xfrm>
            <a:off x="3507387" y="2996533"/>
            <a:ext cx="76212" cy="45357"/>
          </a:xfrm>
          <a:custGeom>
            <a:avLst/>
            <a:gdLst/>
            <a:ahLst/>
            <a:cxnLst/>
            <a:rect l="l" t="t" r="r" b="b"/>
            <a:pathLst>
              <a:path w="76200" h="47625">
                <a:moveTo>
                  <a:pt x="0" y="0"/>
                </a:moveTo>
                <a:lnTo>
                  <a:pt x="76024" y="47469"/>
                </a:lnTo>
              </a:path>
            </a:pathLst>
          </a:custGeom>
          <a:ln w="28489">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0" name="object 60"/>
          <p:cNvSpPr/>
          <p:nvPr/>
        </p:nvSpPr>
        <p:spPr>
          <a:xfrm>
            <a:off x="3583423" y="3041743"/>
            <a:ext cx="76212" cy="45357"/>
          </a:xfrm>
          <a:custGeom>
            <a:avLst/>
            <a:gdLst/>
            <a:ahLst/>
            <a:cxnLst/>
            <a:rect l="l" t="t" r="r" b="b"/>
            <a:pathLst>
              <a:path w="76200" h="47625">
                <a:moveTo>
                  <a:pt x="0" y="0"/>
                </a:moveTo>
                <a:lnTo>
                  <a:pt x="76024" y="47469"/>
                </a:lnTo>
              </a:path>
            </a:pathLst>
          </a:custGeom>
          <a:ln w="28489">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1" name="object 61"/>
          <p:cNvSpPr/>
          <p:nvPr/>
        </p:nvSpPr>
        <p:spPr>
          <a:xfrm>
            <a:off x="3659462" y="3086945"/>
            <a:ext cx="76212" cy="27214"/>
          </a:xfrm>
          <a:custGeom>
            <a:avLst/>
            <a:gdLst/>
            <a:ahLst/>
            <a:cxnLst/>
            <a:rect l="l" t="t" r="r" b="b"/>
            <a:pathLst>
              <a:path w="76200" h="28575">
                <a:moveTo>
                  <a:pt x="0" y="0"/>
                </a:moveTo>
                <a:lnTo>
                  <a:pt x="76024" y="28481"/>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2" name="object 62"/>
          <p:cNvSpPr/>
          <p:nvPr/>
        </p:nvSpPr>
        <p:spPr>
          <a:xfrm>
            <a:off x="3735500" y="3114071"/>
            <a:ext cx="76212" cy="27214"/>
          </a:xfrm>
          <a:custGeom>
            <a:avLst/>
            <a:gdLst/>
            <a:ahLst/>
            <a:cxnLst/>
            <a:rect l="l" t="t" r="r" b="b"/>
            <a:pathLst>
              <a:path w="76200" h="28575">
                <a:moveTo>
                  <a:pt x="0" y="0"/>
                </a:moveTo>
                <a:lnTo>
                  <a:pt x="76024" y="28481"/>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3" name="object 63"/>
          <p:cNvSpPr/>
          <p:nvPr/>
        </p:nvSpPr>
        <p:spPr>
          <a:xfrm>
            <a:off x="3811537" y="3141197"/>
            <a:ext cx="85739" cy="27214"/>
          </a:xfrm>
          <a:custGeom>
            <a:avLst/>
            <a:gdLst/>
            <a:ahLst/>
            <a:cxnLst/>
            <a:rect l="l" t="t" r="r" b="b"/>
            <a:pathLst>
              <a:path w="85725" h="28575">
                <a:moveTo>
                  <a:pt x="0" y="0"/>
                </a:moveTo>
                <a:lnTo>
                  <a:pt x="85527" y="28481"/>
                </a:lnTo>
              </a:path>
            </a:pathLst>
          </a:custGeom>
          <a:ln w="2848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4" name="object 64"/>
          <p:cNvSpPr/>
          <p:nvPr/>
        </p:nvSpPr>
        <p:spPr>
          <a:xfrm>
            <a:off x="3897074" y="3168322"/>
            <a:ext cx="76212" cy="27214"/>
          </a:xfrm>
          <a:custGeom>
            <a:avLst/>
            <a:gdLst/>
            <a:ahLst/>
            <a:cxnLst/>
            <a:rect l="l" t="t" r="r" b="b"/>
            <a:pathLst>
              <a:path w="76200" h="28575">
                <a:moveTo>
                  <a:pt x="0" y="0"/>
                </a:moveTo>
                <a:lnTo>
                  <a:pt x="76024" y="28481"/>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5" name="object 65"/>
          <p:cNvSpPr/>
          <p:nvPr/>
        </p:nvSpPr>
        <p:spPr>
          <a:xfrm>
            <a:off x="3973111" y="3195447"/>
            <a:ext cx="76212" cy="36286"/>
          </a:xfrm>
          <a:custGeom>
            <a:avLst/>
            <a:gdLst/>
            <a:ahLst/>
            <a:cxnLst/>
            <a:rect l="l" t="t" r="r" b="b"/>
            <a:pathLst>
              <a:path w="76200" h="38100">
                <a:moveTo>
                  <a:pt x="0" y="0"/>
                </a:moveTo>
                <a:lnTo>
                  <a:pt x="76024" y="37975"/>
                </a:lnTo>
              </a:path>
            </a:pathLst>
          </a:custGeom>
          <a:ln w="28487">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6" name="object 66"/>
          <p:cNvSpPr/>
          <p:nvPr/>
        </p:nvSpPr>
        <p:spPr>
          <a:xfrm>
            <a:off x="4049151" y="3231616"/>
            <a:ext cx="76212" cy="27214"/>
          </a:xfrm>
          <a:custGeom>
            <a:avLst/>
            <a:gdLst/>
            <a:ahLst/>
            <a:cxnLst/>
            <a:rect l="l" t="t" r="r" b="b"/>
            <a:pathLst>
              <a:path w="76200" h="28575">
                <a:moveTo>
                  <a:pt x="0" y="0"/>
                </a:moveTo>
                <a:lnTo>
                  <a:pt x="76024" y="28481"/>
                </a:lnTo>
              </a:path>
            </a:pathLst>
          </a:custGeom>
          <a:ln w="2848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7" name="object 67"/>
          <p:cNvSpPr/>
          <p:nvPr/>
        </p:nvSpPr>
        <p:spPr>
          <a:xfrm>
            <a:off x="4125188" y="3258741"/>
            <a:ext cx="85739" cy="27214"/>
          </a:xfrm>
          <a:custGeom>
            <a:avLst/>
            <a:gdLst/>
            <a:ahLst/>
            <a:cxnLst/>
            <a:rect l="l" t="t" r="r" b="b"/>
            <a:pathLst>
              <a:path w="85725" h="28575">
                <a:moveTo>
                  <a:pt x="0" y="0"/>
                </a:moveTo>
                <a:lnTo>
                  <a:pt x="85527" y="28481"/>
                </a:lnTo>
              </a:path>
            </a:pathLst>
          </a:custGeom>
          <a:ln w="2848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8" name="object 68"/>
          <p:cNvSpPr/>
          <p:nvPr/>
        </p:nvSpPr>
        <p:spPr>
          <a:xfrm>
            <a:off x="4210725" y="3285873"/>
            <a:ext cx="76212" cy="18143"/>
          </a:xfrm>
          <a:custGeom>
            <a:avLst/>
            <a:gdLst/>
            <a:ahLst/>
            <a:cxnLst/>
            <a:rect l="l" t="t" r="r" b="b"/>
            <a:pathLst>
              <a:path w="76200" h="19050">
                <a:moveTo>
                  <a:pt x="0" y="0"/>
                </a:moveTo>
                <a:lnTo>
                  <a:pt x="76024" y="18987"/>
                </a:lnTo>
              </a:path>
            </a:pathLst>
          </a:custGeom>
          <a:ln w="2848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9" name="object 69"/>
          <p:cNvSpPr/>
          <p:nvPr/>
        </p:nvSpPr>
        <p:spPr>
          <a:xfrm>
            <a:off x="4286762" y="3303956"/>
            <a:ext cx="76212" cy="18143"/>
          </a:xfrm>
          <a:custGeom>
            <a:avLst/>
            <a:gdLst/>
            <a:ahLst/>
            <a:cxnLst/>
            <a:rect l="l" t="t" r="r" b="b"/>
            <a:pathLst>
              <a:path w="76200" h="19050">
                <a:moveTo>
                  <a:pt x="0" y="0"/>
                </a:moveTo>
                <a:lnTo>
                  <a:pt x="76024" y="18987"/>
                </a:lnTo>
              </a:path>
            </a:pathLst>
          </a:custGeom>
          <a:ln w="2848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0" name="object 70"/>
          <p:cNvSpPr/>
          <p:nvPr/>
        </p:nvSpPr>
        <p:spPr>
          <a:xfrm>
            <a:off x="45642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1" name="object 71"/>
          <p:cNvSpPr/>
          <p:nvPr/>
        </p:nvSpPr>
        <p:spPr>
          <a:xfrm>
            <a:off x="53246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2" name="object 72"/>
          <p:cNvSpPr/>
          <p:nvPr/>
        </p:nvSpPr>
        <p:spPr>
          <a:xfrm>
            <a:off x="608497"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3" name="object 73"/>
          <p:cNvSpPr/>
          <p:nvPr/>
        </p:nvSpPr>
        <p:spPr>
          <a:xfrm>
            <a:off x="694034"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4" name="object 74"/>
          <p:cNvSpPr/>
          <p:nvPr/>
        </p:nvSpPr>
        <p:spPr>
          <a:xfrm>
            <a:off x="77007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5" name="object 75"/>
          <p:cNvSpPr/>
          <p:nvPr/>
        </p:nvSpPr>
        <p:spPr>
          <a:xfrm>
            <a:off x="84611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6" name="object 76"/>
          <p:cNvSpPr/>
          <p:nvPr/>
        </p:nvSpPr>
        <p:spPr>
          <a:xfrm>
            <a:off x="922147"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7" name="object 77"/>
          <p:cNvSpPr/>
          <p:nvPr/>
        </p:nvSpPr>
        <p:spPr>
          <a:xfrm>
            <a:off x="1007684"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8" name="object 78"/>
          <p:cNvSpPr/>
          <p:nvPr/>
        </p:nvSpPr>
        <p:spPr>
          <a:xfrm>
            <a:off x="108372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9" name="object 79"/>
          <p:cNvSpPr/>
          <p:nvPr/>
        </p:nvSpPr>
        <p:spPr>
          <a:xfrm>
            <a:off x="115976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0" name="object 80"/>
          <p:cNvSpPr/>
          <p:nvPr/>
        </p:nvSpPr>
        <p:spPr>
          <a:xfrm>
            <a:off x="1235798"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1" name="object 81"/>
          <p:cNvSpPr/>
          <p:nvPr/>
        </p:nvSpPr>
        <p:spPr>
          <a:xfrm>
            <a:off x="1311835"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2" name="object 82"/>
          <p:cNvSpPr/>
          <p:nvPr/>
        </p:nvSpPr>
        <p:spPr>
          <a:xfrm>
            <a:off x="139737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3" name="object 83"/>
          <p:cNvSpPr/>
          <p:nvPr/>
        </p:nvSpPr>
        <p:spPr>
          <a:xfrm>
            <a:off x="147341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4" name="object 84"/>
          <p:cNvSpPr/>
          <p:nvPr/>
        </p:nvSpPr>
        <p:spPr>
          <a:xfrm>
            <a:off x="1549448"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5" name="object 85"/>
          <p:cNvSpPr/>
          <p:nvPr/>
        </p:nvSpPr>
        <p:spPr>
          <a:xfrm>
            <a:off x="1625485"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6" name="object 86"/>
          <p:cNvSpPr/>
          <p:nvPr/>
        </p:nvSpPr>
        <p:spPr>
          <a:xfrm>
            <a:off x="171102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7" name="object 87"/>
          <p:cNvSpPr/>
          <p:nvPr/>
        </p:nvSpPr>
        <p:spPr>
          <a:xfrm>
            <a:off x="1787059"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8" name="object 88"/>
          <p:cNvSpPr/>
          <p:nvPr/>
        </p:nvSpPr>
        <p:spPr>
          <a:xfrm>
            <a:off x="1863099"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9" name="object 89"/>
          <p:cNvSpPr/>
          <p:nvPr/>
        </p:nvSpPr>
        <p:spPr>
          <a:xfrm>
            <a:off x="1939136"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0" name="object 90"/>
          <p:cNvSpPr/>
          <p:nvPr/>
        </p:nvSpPr>
        <p:spPr>
          <a:xfrm>
            <a:off x="2015173"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1" name="object 91"/>
          <p:cNvSpPr/>
          <p:nvPr/>
        </p:nvSpPr>
        <p:spPr>
          <a:xfrm>
            <a:off x="210071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2" name="object 92"/>
          <p:cNvSpPr/>
          <p:nvPr/>
        </p:nvSpPr>
        <p:spPr>
          <a:xfrm>
            <a:off x="2176747"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3" name="object 93"/>
          <p:cNvSpPr/>
          <p:nvPr/>
        </p:nvSpPr>
        <p:spPr>
          <a:xfrm>
            <a:off x="2252787"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4" name="object 94"/>
          <p:cNvSpPr/>
          <p:nvPr/>
        </p:nvSpPr>
        <p:spPr>
          <a:xfrm>
            <a:off x="2328824"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5" name="object 95"/>
          <p:cNvSpPr/>
          <p:nvPr/>
        </p:nvSpPr>
        <p:spPr>
          <a:xfrm>
            <a:off x="241436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6" name="object 96"/>
          <p:cNvSpPr/>
          <p:nvPr/>
        </p:nvSpPr>
        <p:spPr>
          <a:xfrm>
            <a:off x="2490398"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7" name="object 97"/>
          <p:cNvSpPr/>
          <p:nvPr/>
        </p:nvSpPr>
        <p:spPr>
          <a:xfrm>
            <a:off x="2566436"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8" name="object 98"/>
          <p:cNvSpPr/>
          <p:nvPr/>
        </p:nvSpPr>
        <p:spPr>
          <a:xfrm>
            <a:off x="2642474"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9" name="object 99"/>
          <p:cNvSpPr/>
          <p:nvPr/>
        </p:nvSpPr>
        <p:spPr>
          <a:xfrm>
            <a:off x="2718511"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0" name="object 100"/>
          <p:cNvSpPr/>
          <p:nvPr/>
        </p:nvSpPr>
        <p:spPr>
          <a:xfrm>
            <a:off x="2804048"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1" name="object 101"/>
          <p:cNvSpPr/>
          <p:nvPr/>
        </p:nvSpPr>
        <p:spPr>
          <a:xfrm>
            <a:off x="2880085"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2" name="object 102"/>
          <p:cNvSpPr/>
          <p:nvPr/>
        </p:nvSpPr>
        <p:spPr>
          <a:xfrm>
            <a:off x="2956125"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3" name="object 103"/>
          <p:cNvSpPr/>
          <p:nvPr/>
        </p:nvSpPr>
        <p:spPr>
          <a:xfrm>
            <a:off x="303216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4" name="object 104"/>
          <p:cNvSpPr/>
          <p:nvPr/>
        </p:nvSpPr>
        <p:spPr>
          <a:xfrm>
            <a:off x="3108199"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5" name="object 105"/>
          <p:cNvSpPr/>
          <p:nvPr/>
        </p:nvSpPr>
        <p:spPr>
          <a:xfrm>
            <a:off x="3193736"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6" name="object 106"/>
          <p:cNvSpPr/>
          <p:nvPr/>
        </p:nvSpPr>
        <p:spPr>
          <a:xfrm>
            <a:off x="326977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7" name="object 107"/>
          <p:cNvSpPr/>
          <p:nvPr/>
        </p:nvSpPr>
        <p:spPr>
          <a:xfrm>
            <a:off x="334581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8" name="object 108"/>
          <p:cNvSpPr/>
          <p:nvPr/>
        </p:nvSpPr>
        <p:spPr>
          <a:xfrm>
            <a:off x="3421849"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9" name="object 109"/>
          <p:cNvSpPr/>
          <p:nvPr/>
        </p:nvSpPr>
        <p:spPr>
          <a:xfrm>
            <a:off x="3507387"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0" name="object 110"/>
          <p:cNvSpPr/>
          <p:nvPr/>
        </p:nvSpPr>
        <p:spPr>
          <a:xfrm>
            <a:off x="3583423"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1" name="object 111"/>
          <p:cNvSpPr/>
          <p:nvPr/>
        </p:nvSpPr>
        <p:spPr>
          <a:xfrm>
            <a:off x="365946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2" name="object 112"/>
          <p:cNvSpPr/>
          <p:nvPr/>
        </p:nvSpPr>
        <p:spPr>
          <a:xfrm>
            <a:off x="3735500"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3" name="object 113"/>
          <p:cNvSpPr/>
          <p:nvPr/>
        </p:nvSpPr>
        <p:spPr>
          <a:xfrm>
            <a:off x="3811537"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4" name="object 114"/>
          <p:cNvSpPr/>
          <p:nvPr/>
        </p:nvSpPr>
        <p:spPr>
          <a:xfrm>
            <a:off x="3897074"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5" name="object 115"/>
          <p:cNvSpPr/>
          <p:nvPr/>
        </p:nvSpPr>
        <p:spPr>
          <a:xfrm>
            <a:off x="397311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6" name="object 116"/>
          <p:cNvSpPr/>
          <p:nvPr/>
        </p:nvSpPr>
        <p:spPr>
          <a:xfrm>
            <a:off x="4049151"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7" name="object 117"/>
          <p:cNvSpPr/>
          <p:nvPr/>
        </p:nvSpPr>
        <p:spPr>
          <a:xfrm>
            <a:off x="4125188" y="3132154"/>
            <a:ext cx="85739" cy="0"/>
          </a:xfrm>
          <a:custGeom>
            <a:avLst/>
            <a:gdLst/>
            <a:ahLst/>
            <a:cxnLst/>
            <a:rect l="l" t="t" r="r" b="b"/>
            <a:pathLst>
              <a:path w="85725">
                <a:moveTo>
                  <a:pt x="0" y="0"/>
                </a:moveTo>
                <a:lnTo>
                  <a:pt x="85527"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8" name="object 118"/>
          <p:cNvSpPr/>
          <p:nvPr/>
        </p:nvSpPr>
        <p:spPr>
          <a:xfrm>
            <a:off x="4210725"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9" name="object 119"/>
          <p:cNvSpPr/>
          <p:nvPr/>
        </p:nvSpPr>
        <p:spPr>
          <a:xfrm>
            <a:off x="4286762" y="3132154"/>
            <a:ext cx="76212" cy="0"/>
          </a:xfrm>
          <a:custGeom>
            <a:avLst/>
            <a:gdLst/>
            <a:ahLst/>
            <a:cxnLst/>
            <a:rect l="l" t="t" r="r" b="b"/>
            <a:pathLst>
              <a:path w="76200">
                <a:moveTo>
                  <a:pt x="0" y="0"/>
                </a:moveTo>
                <a:lnTo>
                  <a:pt x="76024"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0" name="object 120"/>
          <p:cNvSpPr/>
          <p:nvPr/>
        </p:nvSpPr>
        <p:spPr>
          <a:xfrm>
            <a:off x="45642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1" name="object 121"/>
          <p:cNvSpPr/>
          <p:nvPr/>
        </p:nvSpPr>
        <p:spPr>
          <a:xfrm>
            <a:off x="53246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2" name="object 122"/>
          <p:cNvSpPr/>
          <p:nvPr/>
        </p:nvSpPr>
        <p:spPr>
          <a:xfrm>
            <a:off x="608497"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3" name="object 123"/>
          <p:cNvSpPr/>
          <p:nvPr/>
        </p:nvSpPr>
        <p:spPr>
          <a:xfrm>
            <a:off x="694034"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4" name="object 124"/>
          <p:cNvSpPr/>
          <p:nvPr/>
        </p:nvSpPr>
        <p:spPr>
          <a:xfrm>
            <a:off x="77007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5" name="object 125"/>
          <p:cNvSpPr/>
          <p:nvPr/>
        </p:nvSpPr>
        <p:spPr>
          <a:xfrm>
            <a:off x="84611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6" name="object 126"/>
          <p:cNvSpPr/>
          <p:nvPr/>
        </p:nvSpPr>
        <p:spPr>
          <a:xfrm>
            <a:off x="922147"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7" name="object 127"/>
          <p:cNvSpPr/>
          <p:nvPr/>
        </p:nvSpPr>
        <p:spPr>
          <a:xfrm>
            <a:off x="1007684"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8" name="object 128"/>
          <p:cNvSpPr/>
          <p:nvPr/>
        </p:nvSpPr>
        <p:spPr>
          <a:xfrm>
            <a:off x="108372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9" name="object 129"/>
          <p:cNvSpPr/>
          <p:nvPr/>
        </p:nvSpPr>
        <p:spPr>
          <a:xfrm>
            <a:off x="115976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0" name="object 130"/>
          <p:cNvSpPr/>
          <p:nvPr/>
        </p:nvSpPr>
        <p:spPr>
          <a:xfrm>
            <a:off x="1235798"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1" name="object 131"/>
          <p:cNvSpPr/>
          <p:nvPr/>
        </p:nvSpPr>
        <p:spPr>
          <a:xfrm>
            <a:off x="1311835"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2" name="object 132"/>
          <p:cNvSpPr/>
          <p:nvPr/>
        </p:nvSpPr>
        <p:spPr>
          <a:xfrm>
            <a:off x="139737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3" name="object 133"/>
          <p:cNvSpPr/>
          <p:nvPr/>
        </p:nvSpPr>
        <p:spPr>
          <a:xfrm>
            <a:off x="147341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4" name="object 134"/>
          <p:cNvSpPr/>
          <p:nvPr/>
        </p:nvSpPr>
        <p:spPr>
          <a:xfrm>
            <a:off x="1549448"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5" name="object 135"/>
          <p:cNvSpPr/>
          <p:nvPr/>
        </p:nvSpPr>
        <p:spPr>
          <a:xfrm>
            <a:off x="1625485"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6" name="object 136"/>
          <p:cNvSpPr/>
          <p:nvPr/>
        </p:nvSpPr>
        <p:spPr>
          <a:xfrm>
            <a:off x="171102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7" name="object 137"/>
          <p:cNvSpPr/>
          <p:nvPr/>
        </p:nvSpPr>
        <p:spPr>
          <a:xfrm>
            <a:off x="1787059"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8" name="object 138"/>
          <p:cNvSpPr/>
          <p:nvPr/>
        </p:nvSpPr>
        <p:spPr>
          <a:xfrm>
            <a:off x="1863099"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9" name="object 139"/>
          <p:cNvSpPr/>
          <p:nvPr/>
        </p:nvSpPr>
        <p:spPr>
          <a:xfrm>
            <a:off x="1939136"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0" name="object 140"/>
          <p:cNvSpPr/>
          <p:nvPr/>
        </p:nvSpPr>
        <p:spPr>
          <a:xfrm>
            <a:off x="2015173"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1" name="object 141"/>
          <p:cNvSpPr/>
          <p:nvPr/>
        </p:nvSpPr>
        <p:spPr>
          <a:xfrm>
            <a:off x="210071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2" name="object 142"/>
          <p:cNvSpPr/>
          <p:nvPr/>
        </p:nvSpPr>
        <p:spPr>
          <a:xfrm>
            <a:off x="2176747"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3" name="object 143"/>
          <p:cNvSpPr/>
          <p:nvPr/>
        </p:nvSpPr>
        <p:spPr>
          <a:xfrm>
            <a:off x="2252787"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4" name="object 144"/>
          <p:cNvSpPr/>
          <p:nvPr/>
        </p:nvSpPr>
        <p:spPr>
          <a:xfrm>
            <a:off x="2328824"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5" name="object 145"/>
          <p:cNvSpPr/>
          <p:nvPr/>
        </p:nvSpPr>
        <p:spPr>
          <a:xfrm>
            <a:off x="241436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6" name="object 146"/>
          <p:cNvSpPr/>
          <p:nvPr/>
        </p:nvSpPr>
        <p:spPr>
          <a:xfrm>
            <a:off x="2490398"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7" name="object 147"/>
          <p:cNvSpPr/>
          <p:nvPr/>
        </p:nvSpPr>
        <p:spPr>
          <a:xfrm>
            <a:off x="2566436"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8" name="object 148"/>
          <p:cNvSpPr/>
          <p:nvPr/>
        </p:nvSpPr>
        <p:spPr>
          <a:xfrm>
            <a:off x="2642474"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9" name="object 149"/>
          <p:cNvSpPr/>
          <p:nvPr/>
        </p:nvSpPr>
        <p:spPr>
          <a:xfrm>
            <a:off x="2718511"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0" name="object 150"/>
          <p:cNvSpPr/>
          <p:nvPr/>
        </p:nvSpPr>
        <p:spPr>
          <a:xfrm>
            <a:off x="2804048"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1" name="object 151"/>
          <p:cNvSpPr/>
          <p:nvPr/>
        </p:nvSpPr>
        <p:spPr>
          <a:xfrm>
            <a:off x="2880085"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2" name="object 152"/>
          <p:cNvSpPr/>
          <p:nvPr/>
        </p:nvSpPr>
        <p:spPr>
          <a:xfrm>
            <a:off x="2956125"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3" name="object 153"/>
          <p:cNvSpPr/>
          <p:nvPr/>
        </p:nvSpPr>
        <p:spPr>
          <a:xfrm>
            <a:off x="303216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4" name="object 154"/>
          <p:cNvSpPr/>
          <p:nvPr/>
        </p:nvSpPr>
        <p:spPr>
          <a:xfrm>
            <a:off x="3108199"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5" name="object 155"/>
          <p:cNvSpPr/>
          <p:nvPr/>
        </p:nvSpPr>
        <p:spPr>
          <a:xfrm>
            <a:off x="3193736"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6" name="object 156"/>
          <p:cNvSpPr/>
          <p:nvPr/>
        </p:nvSpPr>
        <p:spPr>
          <a:xfrm>
            <a:off x="326977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7" name="object 157"/>
          <p:cNvSpPr/>
          <p:nvPr/>
        </p:nvSpPr>
        <p:spPr>
          <a:xfrm>
            <a:off x="334581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8" name="object 158"/>
          <p:cNvSpPr/>
          <p:nvPr/>
        </p:nvSpPr>
        <p:spPr>
          <a:xfrm>
            <a:off x="3421849"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9" name="object 159"/>
          <p:cNvSpPr/>
          <p:nvPr/>
        </p:nvSpPr>
        <p:spPr>
          <a:xfrm>
            <a:off x="3507387"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0" name="object 160"/>
          <p:cNvSpPr/>
          <p:nvPr/>
        </p:nvSpPr>
        <p:spPr>
          <a:xfrm>
            <a:off x="3583423"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1" name="object 161"/>
          <p:cNvSpPr/>
          <p:nvPr/>
        </p:nvSpPr>
        <p:spPr>
          <a:xfrm>
            <a:off x="365946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2" name="object 162"/>
          <p:cNvSpPr/>
          <p:nvPr/>
        </p:nvSpPr>
        <p:spPr>
          <a:xfrm>
            <a:off x="3735500"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3" name="object 163"/>
          <p:cNvSpPr/>
          <p:nvPr/>
        </p:nvSpPr>
        <p:spPr>
          <a:xfrm>
            <a:off x="3811537"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4" name="object 164"/>
          <p:cNvSpPr/>
          <p:nvPr/>
        </p:nvSpPr>
        <p:spPr>
          <a:xfrm>
            <a:off x="3897074"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5" name="object 165"/>
          <p:cNvSpPr/>
          <p:nvPr/>
        </p:nvSpPr>
        <p:spPr>
          <a:xfrm>
            <a:off x="397311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6" name="object 166"/>
          <p:cNvSpPr/>
          <p:nvPr/>
        </p:nvSpPr>
        <p:spPr>
          <a:xfrm>
            <a:off x="4049151"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7" name="object 167"/>
          <p:cNvSpPr/>
          <p:nvPr/>
        </p:nvSpPr>
        <p:spPr>
          <a:xfrm>
            <a:off x="4125188" y="3077903"/>
            <a:ext cx="85739" cy="0"/>
          </a:xfrm>
          <a:custGeom>
            <a:avLst/>
            <a:gdLst/>
            <a:ahLst/>
            <a:cxnLst/>
            <a:rect l="l" t="t" r="r" b="b"/>
            <a:pathLst>
              <a:path w="85725">
                <a:moveTo>
                  <a:pt x="0" y="0"/>
                </a:moveTo>
                <a:lnTo>
                  <a:pt x="85527"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8" name="object 168"/>
          <p:cNvSpPr/>
          <p:nvPr/>
        </p:nvSpPr>
        <p:spPr>
          <a:xfrm>
            <a:off x="4210725"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9" name="object 169"/>
          <p:cNvSpPr/>
          <p:nvPr/>
        </p:nvSpPr>
        <p:spPr>
          <a:xfrm>
            <a:off x="4286762" y="3077903"/>
            <a:ext cx="76212" cy="0"/>
          </a:xfrm>
          <a:custGeom>
            <a:avLst/>
            <a:gdLst/>
            <a:ahLst/>
            <a:cxnLst/>
            <a:rect l="l" t="t" r="r" b="b"/>
            <a:pathLst>
              <a:path w="76200">
                <a:moveTo>
                  <a:pt x="0" y="0"/>
                </a:moveTo>
                <a:lnTo>
                  <a:pt x="76024"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0" name="object 170"/>
          <p:cNvSpPr/>
          <p:nvPr/>
        </p:nvSpPr>
        <p:spPr>
          <a:xfrm>
            <a:off x="456420"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1" name="object 171"/>
          <p:cNvSpPr/>
          <p:nvPr/>
        </p:nvSpPr>
        <p:spPr>
          <a:xfrm>
            <a:off x="570474"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2" name="object 172"/>
          <p:cNvSpPr/>
          <p:nvPr/>
        </p:nvSpPr>
        <p:spPr>
          <a:xfrm>
            <a:off x="684531"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3" name="object 173"/>
          <p:cNvSpPr/>
          <p:nvPr/>
        </p:nvSpPr>
        <p:spPr>
          <a:xfrm>
            <a:off x="694038"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4" name="object 174"/>
          <p:cNvSpPr/>
          <p:nvPr/>
        </p:nvSpPr>
        <p:spPr>
          <a:xfrm>
            <a:off x="798583"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5" name="object 175"/>
          <p:cNvSpPr/>
          <p:nvPr/>
        </p:nvSpPr>
        <p:spPr>
          <a:xfrm>
            <a:off x="912640" y="2969400"/>
            <a:ext cx="9526" cy="0"/>
          </a:xfrm>
          <a:custGeom>
            <a:avLst/>
            <a:gdLst/>
            <a:ahLst/>
            <a:cxnLst/>
            <a:rect l="l" t="t" r="r" b="b"/>
            <a:pathLst>
              <a:path w="9525">
                <a:moveTo>
                  <a:pt x="0" y="0"/>
                </a:moveTo>
                <a:lnTo>
                  <a:pt x="95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6" name="object 176"/>
          <p:cNvSpPr/>
          <p:nvPr/>
        </p:nvSpPr>
        <p:spPr>
          <a:xfrm>
            <a:off x="922144"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7" name="object 177"/>
          <p:cNvSpPr/>
          <p:nvPr/>
        </p:nvSpPr>
        <p:spPr>
          <a:xfrm>
            <a:off x="1026697"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8" name="object 178"/>
          <p:cNvSpPr/>
          <p:nvPr/>
        </p:nvSpPr>
        <p:spPr>
          <a:xfrm>
            <a:off x="1140753"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9" name="object 179"/>
          <p:cNvSpPr/>
          <p:nvPr/>
        </p:nvSpPr>
        <p:spPr>
          <a:xfrm>
            <a:off x="1159762" y="2969400"/>
            <a:ext cx="19053" cy="0"/>
          </a:xfrm>
          <a:custGeom>
            <a:avLst/>
            <a:gdLst/>
            <a:ahLst/>
            <a:cxnLst/>
            <a:rect l="l" t="t" r="r" b="b"/>
            <a:pathLst>
              <a:path w="19050">
                <a:moveTo>
                  <a:pt x="0" y="0"/>
                </a:moveTo>
                <a:lnTo>
                  <a:pt x="19015"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0" name="object 180"/>
          <p:cNvSpPr/>
          <p:nvPr/>
        </p:nvSpPr>
        <p:spPr>
          <a:xfrm>
            <a:off x="1254797"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1" name="object 181"/>
          <p:cNvSpPr/>
          <p:nvPr/>
        </p:nvSpPr>
        <p:spPr>
          <a:xfrm>
            <a:off x="1368863"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2" name="object 182"/>
          <p:cNvSpPr/>
          <p:nvPr/>
        </p:nvSpPr>
        <p:spPr>
          <a:xfrm>
            <a:off x="1397373"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3" name="object 183"/>
          <p:cNvSpPr/>
          <p:nvPr/>
        </p:nvSpPr>
        <p:spPr>
          <a:xfrm>
            <a:off x="1482913"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4" name="object 184"/>
          <p:cNvSpPr/>
          <p:nvPr/>
        </p:nvSpPr>
        <p:spPr>
          <a:xfrm>
            <a:off x="1596972" y="2969400"/>
            <a:ext cx="28579" cy="0"/>
          </a:xfrm>
          <a:custGeom>
            <a:avLst/>
            <a:gdLst/>
            <a:ahLst/>
            <a:cxnLst/>
            <a:rect l="l" t="t" r="r" b="b"/>
            <a:pathLst>
              <a:path w="28575">
                <a:moveTo>
                  <a:pt x="0" y="0"/>
                </a:moveTo>
                <a:lnTo>
                  <a:pt x="28518"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5" name="object 185"/>
          <p:cNvSpPr/>
          <p:nvPr/>
        </p:nvSpPr>
        <p:spPr>
          <a:xfrm>
            <a:off x="1625487"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6" name="object 186"/>
          <p:cNvSpPr/>
          <p:nvPr/>
        </p:nvSpPr>
        <p:spPr>
          <a:xfrm>
            <a:off x="1711026"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7" name="object 187"/>
          <p:cNvSpPr/>
          <p:nvPr/>
        </p:nvSpPr>
        <p:spPr>
          <a:xfrm>
            <a:off x="1825081"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8" name="object 188"/>
          <p:cNvSpPr/>
          <p:nvPr/>
        </p:nvSpPr>
        <p:spPr>
          <a:xfrm>
            <a:off x="1939136"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9" name="object 189"/>
          <p:cNvSpPr/>
          <p:nvPr/>
        </p:nvSpPr>
        <p:spPr>
          <a:xfrm>
            <a:off x="2053187"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0" name="object 190"/>
          <p:cNvSpPr/>
          <p:nvPr/>
        </p:nvSpPr>
        <p:spPr>
          <a:xfrm>
            <a:off x="2167245"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1" name="object 191"/>
          <p:cNvSpPr/>
          <p:nvPr/>
        </p:nvSpPr>
        <p:spPr>
          <a:xfrm>
            <a:off x="2176751" y="2969400"/>
            <a:ext cx="28579" cy="0"/>
          </a:xfrm>
          <a:custGeom>
            <a:avLst/>
            <a:gdLst/>
            <a:ahLst/>
            <a:cxnLst/>
            <a:rect l="l" t="t" r="r" b="b"/>
            <a:pathLst>
              <a:path w="28575">
                <a:moveTo>
                  <a:pt x="0" y="0"/>
                </a:moveTo>
                <a:lnTo>
                  <a:pt x="28518"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2" name="object 192"/>
          <p:cNvSpPr/>
          <p:nvPr/>
        </p:nvSpPr>
        <p:spPr>
          <a:xfrm>
            <a:off x="2281290"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3" name="object 193"/>
          <p:cNvSpPr/>
          <p:nvPr/>
        </p:nvSpPr>
        <p:spPr>
          <a:xfrm>
            <a:off x="2395356"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4" name="object 194"/>
          <p:cNvSpPr/>
          <p:nvPr/>
        </p:nvSpPr>
        <p:spPr>
          <a:xfrm>
            <a:off x="2414365"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5" name="object 195"/>
          <p:cNvSpPr/>
          <p:nvPr/>
        </p:nvSpPr>
        <p:spPr>
          <a:xfrm>
            <a:off x="2509410"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6" name="object 196"/>
          <p:cNvSpPr/>
          <p:nvPr/>
        </p:nvSpPr>
        <p:spPr>
          <a:xfrm>
            <a:off x="2623455" y="2969400"/>
            <a:ext cx="19053" cy="0"/>
          </a:xfrm>
          <a:custGeom>
            <a:avLst/>
            <a:gdLst/>
            <a:ahLst/>
            <a:cxnLst/>
            <a:rect l="l" t="t" r="r" b="b"/>
            <a:pathLst>
              <a:path w="19050">
                <a:moveTo>
                  <a:pt x="0" y="0"/>
                </a:moveTo>
                <a:lnTo>
                  <a:pt x="19015"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7" name="object 197"/>
          <p:cNvSpPr/>
          <p:nvPr/>
        </p:nvSpPr>
        <p:spPr>
          <a:xfrm>
            <a:off x="2642475"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8" name="object 198"/>
          <p:cNvSpPr/>
          <p:nvPr/>
        </p:nvSpPr>
        <p:spPr>
          <a:xfrm>
            <a:off x="2737519"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9" name="object 199"/>
          <p:cNvSpPr/>
          <p:nvPr/>
        </p:nvSpPr>
        <p:spPr>
          <a:xfrm>
            <a:off x="2851572"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0" name="object 200"/>
          <p:cNvSpPr/>
          <p:nvPr/>
        </p:nvSpPr>
        <p:spPr>
          <a:xfrm>
            <a:off x="2880080" y="2969400"/>
            <a:ext cx="9526" cy="0"/>
          </a:xfrm>
          <a:custGeom>
            <a:avLst/>
            <a:gdLst/>
            <a:ahLst/>
            <a:cxnLst/>
            <a:rect l="l" t="t" r="r" b="b"/>
            <a:pathLst>
              <a:path w="9525">
                <a:moveTo>
                  <a:pt x="0" y="0"/>
                </a:moveTo>
                <a:lnTo>
                  <a:pt x="95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1" name="object 201"/>
          <p:cNvSpPr/>
          <p:nvPr/>
        </p:nvSpPr>
        <p:spPr>
          <a:xfrm>
            <a:off x="2965620"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2" name="object 202"/>
          <p:cNvSpPr/>
          <p:nvPr/>
        </p:nvSpPr>
        <p:spPr>
          <a:xfrm>
            <a:off x="3079685"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3" name="object 203"/>
          <p:cNvSpPr/>
          <p:nvPr/>
        </p:nvSpPr>
        <p:spPr>
          <a:xfrm>
            <a:off x="3108196" y="2969400"/>
            <a:ext cx="9526" cy="0"/>
          </a:xfrm>
          <a:custGeom>
            <a:avLst/>
            <a:gdLst/>
            <a:ahLst/>
            <a:cxnLst/>
            <a:rect l="l" t="t" r="r" b="b"/>
            <a:pathLst>
              <a:path w="9525">
                <a:moveTo>
                  <a:pt x="0" y="0"/>
                </a:moveTo>
                <a:lnTo>
                  <a:pt x="9503"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4" name="object 204"/>
          <p:cNvSpPr/>
          <p:nvPr/>
        </p:nvSpPr>
        <p:spPr>
          <a:xfrm>
            <a:off x="3193735"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5" name="object 205"/>
          <p:cNvSpPr/>
          <p:nvPr/>
        </p:nvSpPr>
        <p:spPr>
          <a:xfrm>
            <a:off x="3307782"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6" name="object 206"/>
          <p:cNvSpPr/>
          <p:nvPr/>
        </p:nvSpPr>
        <p:spPr>
          <a:xfrm>
            <a:off x="3421849"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7" name="object 207"/>
          <p:cNvSpPr/>
          <p:nvPr/>
        </p:nvSpPr>
        <p:spPr>
          <a:xfrm>
            <a:off x="3535902"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8" name="object 208"/>
          <p:cNvSpPr/>
          <p:nvPr/>
        </p:nvSpPr>
        <p:spPr>
          <a:xfrm>
            <a:off x="3649948" y="2969400"/>
            <a:ext cx="9526" cy="0"/>
          </a:xfrm>
          <a:custGeom>
            <a:avLst/>
            <a:gdLst/>
            <a:ahLst/>
            <a:cxnLst/>
            <a:rect l="l" t="t" r="r" b="b"/>
            <a:pathLst>
              <a:path w="9525">
                <a:moveTo>
                  <a:pt x="0" y="0"/>
                </a:moveTo>
                <a:lnTo>
                  <a:pt x="95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9" name="object 209"/>
          <p:cNvSpPr/>
          <p:nvPr/>
        </p:nvSpPr>
        <p:spPr>
          <a:xfrm>
            <a:off x="3659465" y="2969400"/>
            <a:ext cx="28579" cy="0"/>
          </a:xfrm>
          <a:custGeom>
            <a:avLst/>
            <a:gdLst/>
            <a:ahLst/>
            <a:cxnLst/>
            <a:rect l="l" t="t" r="r" b="b"/>
            <a:pathLst>
              <a:path w="28575">
                <a:moveTo>
                  <a:pt x="0" y="0"/>
                </a:moveTo>
                <a:lnTo>
                  <a:pt x="28509"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0" name="object 210"/>
          <p:cNvSpPr/>
          <p:nvPr/>
        </p:nvSpPr>
        <p:spPr>
          <a:xfrm>
            <a:off x="3764010"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1" name="object 211"/>
          <p:cNvSpPr/>
          <p:nvPr/>
        </p:nvSpPr>
        <p:spPr>
          <a:xfrm>
            <a:off x="3878069"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2" name="object 212"/>
          <p:cNvSpPr/>
          <p:nvPr/>
        </p:nvSpPr>
        <p:spPr>
          <a:xfrm>
            <a:off x="3897079" y="2969400"/>
            <a:ext cx="19053" cy="0"/>
          </a:xfrm>
          <a:custGeom>
            <a:avLst/>
            <a:gdLst/>
            <a:ahLst/>
            <a:cxnLst/>
            <a:rect l="l" t="t" r="r" b="b"/>
            <a:pathLst>
              <a:path w="19050">
                <a:moveTo>
                  <a:pt x="0" y="0"/>
                </a:moveTo>
                <a:lnTo>
                  <a:pt x="19015"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3" name="object 213"/>
          <p:cNvSpPr/>
          <p:nvPr/>
        </p:nvSpPr>
        <p:spPr>
          <a:xfrm>
            <a:off x="3992111" y="2969400"/>
            <a:ext cx="38107" cy="0"/>
          </a:xfrm>
          <a:custGeom>
            <a:avLst/>
            <a:gdLst/>
            <a:ahLst/>
            <a:cxnLst/>
            <a:rect l="l" t="t" r="r" b="b"/>
            <a:pathLst>
              <a:path w="38100">
                <a:moveTo>
                  <a:pt x="0" y="0"/>
                </a:moveTo>
                <a:lnTo>
                  <a:pt x="38021"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4" name="object 214"/>
          <p:cNvSpPr/>
          <p:nvPr/>
        </p:nvSpPr>
        <p:spPr>
          <a:xfrm>
            <a:off x="4106179"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5" name="object 215"/>
          <p:cNvSpPr/>
          <p:nvPr/>
        </p:nvSpPr>
        <p:spPr>
          <a:xfrm>
            <a:off x="4125188" y="2969400"/>
            <a:ext cx="19053" cy="0"/>
          </a:xfrm>
          <a:custGeom>
            <a:avLst/>
            <a:gdLst/>
            <a:ahLst/>
            <a:cxnLst/>
            <a:rect l="l" t="t" r="r" b="b"/>
            <a:pathLst>
              <a:path w="19050">
                <a:moveTo>
                  <a:pt x="0" y="0"/>
                </a:moveTo>
                <a:lnTo>
                  <a:pt x="19006"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6" name="object 216"/>
          <p:cNvSpPr/>
          <p:nvPr/>
        </p:nvSpPr>
        <p:spPr>
          <a:xfrm>
            <a:off x="4220233" y="2969400"/>
            <a:ext cx="38107" cy="0"/>
          </a:xfrm>
          <a:custGeom>
            <a:avLst/>
            <a:gdLst/>
            <a:ahLst/>
            <a:cxnLst/>
            <a:rect l="l" t="t" r="r" b="b"/>
            <a:pathLst>
              <a:path w="38100">
                <a:moveTo>
                  <a:pt x="0" y="0"/>
                </a:moveTo>
                <a:lnTo>
                  <a:pt x="38012"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7" name="object 217"/>
          <p:cNvSpPr/>
          <p:nvPr/>
        </p:nvSpPr>
        <p:spPr>
          <a:xfrm>
            <a:off x="4334278" y="2969400"/>
            <a:ext cx="28579" cy="0"/>
          </a:xfrm>
          <a:custGeom>
            <a:avLst/>
            <a:gdLst/>
            <a:ahLst/>
            <a:cxnLst/>
            <a:rect l="l" t="t" r="r" b="b"/>
            <a:pathLst>
              <a:path w="28575">
                <a:moveTo>
                  <a:pt x="0" y="0"/>
                </a:moveTo>
                <a:lnTo>
                  <a:pt x="28518" y="0"/>
                </a:lnTo>
              </a:path>
            </a:pathLst>
          </a:custGeom>
          <a:ln w="1898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8" name="object 218"/>
          <p:cNvSpPr/>
          <p:nvPr/>
        </p:nvSpPr>
        <p:spPr>
          <a:xfrm>
            <a:off x="456420"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9" name="object 219"/>
          <p:cNvSpPr/>
          <p:nvPr/>
        </p:nvSpPr>
        <p:spPr>
          <a:xfrm>
            <a:off x="570474"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0" name="object 220"/>
          <p:cNvSpPr/>
          <p:nvPr/>
        </p:nvSpPr>
        <p:spPr>
          <a:xfrm>
            <a:off x="684531"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1" name="object 221"/>
          <p:cNvSpPr/>
          <p:nvPr/>
        </p:nvSpPr>
        <p:spPr>
          <a:xfrm>
            <a:off x="694038"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2" name="object 222"/>
          <p:cNvSpPr/>
          <p:nvPr/>
        </p:nvSpPr>
        <p:spPr>
          <a:xfrm>
            <a:off x="798583"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3" name="object 223"/>
          <p:cNvSpPr/>
          <p:nvPr/>
        </p:nvSpPr>
        <p:spPr>
          <a:xfrm>
            <a:off x="912640" y="2915148"/>
            <a:ext cx="9526" cy="0"/>
          </a:xfrm>
          <a:custGeom>
            <a:avLst/>
            <a:gdLst/>
            <a:ahLst/>
            <a:cxnLst/>
            <a:rect l="l" t="t" r="r" b="b"/>
            <a:pathLst>
              <a:path w="9525">
                <a:moveTo>
                  <a:pt x="0" y="0"/>
                </a:moveTo>
                <a:lnTo>
                  <a:pt x="95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4" name="object 224"/>
          <p:cNvSpPr/>
          <p:nvPr/>
        </p:nvSpPr>
        <p:spPr>
          <a:xfrm>
            <a:off x="922144"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5" name="object 225"/>
          <p:cNvSpPr/>
          <p:nvPr/>
        </p:nvSpPr>
        <p:spPr>
          <a:xfrm>
            <a:off x="1026697"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6" name="object 226"/>
          <p:cNvSpPr/>
          <p:nvPr/>
        </p:nvSpPr>
        <p:spPr>
          <a:xfrm>
            <a:off x="1140753"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7" name="object 227"/>
          <p:cNvSpPr/>
          <p:nvPr/>
        </p:nvSpPr>
        <p:spPr>
          <a:xfrm>
            <a:off x="1159762" y="2915148"/>
            <a:ext cx="19053" cy="0"/>
          </a:xfrm>
          <a:custGeom>
            <a:avLst/>
            <a:gdLst/>
            <a:ahLst/>
            <a:cxnLst/>
            <a:rect l="l" t="t" r="r" b="b"/>
            <a:pathLst>
              <a:path w="19050">
                <a:moveTo>
                  <a:pt x="0" y="0"/>
                </a:moveTo>
                <a:lnTo>
                  <a:pt x="19015"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8" name="object 228"/>
          <p:cNvSpPr/>
          <p:nvPr/>
        </p:nvSpPr>
        <p:spPr>
          <a:xfrm>
            <a:off x="1254797"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9" name="object 229"/>
          <p:cNvSpPr/>
          <p:nvPr/>
        </p:nvSpPr>
        <p:spPr>
          <a:xfrm>
            <a:off x="1368863"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0" name="object 230"/>
          <p:cNvSpPr/>
          <p:nvPr/>
        </p:nvSpPr>
        <p:spPr>
          <a:xfrm>
            <a:off x="1397373"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1" name="object 231"/>
          <p:cNvSpPr/>
          <p:nvPr/>
        </p:nvSpPr>
        <p:spPr>
          <a:xfrm>
            <a:off x="1482913"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2" name="object 232"/>
          <p:cNvSpPr/>
          <p:nvPr/>
        </p:nvSpPr>
        <p:spPr>
          <a:xfrm>
            <a:off x="1596972" y="2915148"/>
            <a:ext cx="28579" cy="0"/>
          </a:xfrm>
          <a:custGeom>
            <a:avLst/>
            <a:gdLst/>
            <a:ahLst/>
            <a:cxnLst/>
            <a:rect l="l" t="t" r="r" b="b"/>
            <a:pathLst>
              <a:path w="28575">
                <a:moveTo>
                  <a:pt x="0" y="0"/>
                </a:moveTo>
                <a:lnTo>
                  <a:pt x="28518"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3" name="object 233"/>
          <p:cNvSpPr/>
          <p:nvPr/>
        </p:nvSpPr>
        <p:spPr>
          <a:xfrm>
            <a:off x="1625487"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4" name="object 234"/>
          <p:cNvSpPr/>
          <p:nvPr/>
        </p:nvSpPr>
        <p:spPr>
          <a:xfrm>
            <a:off x="1711026"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5" name="object 235"/>
          <p:cNvSpPr/>
          <p:nvPr/>
        </p:nvSpPr>
        <p:spPr>
          <a:xfrm>
            <a:off x="1825081"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6" name="object 236"/>
          <p:cNvSpPr/>
          <p:nvPr/>
        </p:nvSpPr>
        <p:spPr>
          <a:xfrm>
            <a:off x="1939136"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7" name="object 237"/>
          <p:cNvSpPr/>
          <p:nvPr/>
        </p:nvSpPr>
        <p:spPr>
          <a:xfrm>
            <a:off x="2053187"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8" name="object 238"/>
          <p:cNvSpPr/>
          <p:nvPr/>
        </p:nvSpPr>
        <p:spPr>
          <a:xfrm>
            <a:off x="2167245"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9" name="object 239"/>
          <p:cNvSpPr/>
          <p:nvPr/>
        </p:nvSpPr>
        <p:spPr>
          <a:xfrm>
            <a:off x="2176751" y="2915148"/>
            <a:ext cx="28579" cy="0"/>
          </a:xfrm>
          <a:custGeom>
            <a:avLst/>
            <a:gdLst/>
            <a:ahLst/>
            <a:cxnLst/>
            <a:rect l="l" t="t" r="r" b="b"/>
            <a:pathLst>
              <a:path w="28575">
                <a:moveTo>
                  <a:pt x="0" y="0"/>
                </a:moveTo>
                <a:lnTo>
                  <a:pt x="28518"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0" name="object 240"/>
          <p:cNvSpPr/>
          <p:nvPr/>
        </p:nvSpPr>
        <p:spPr>
          <a:xfrm>
            <a:off x="2281290"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1" name="object 241"/>
          <p:cNvSpPr/>
          <p:nvPr/>
        </p:nvSpPr>
        <p:spPr>
          <a:xfrm>
            <a:off x="2395356"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2" name="object 242"/>
          <p:cNvSpPr/>
          <p:nvPr/>
        </p:nvSpPr>
        <p:spPr>
          <a:xfrm>
            <a:off x="2414365"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3" name="object 243"/>
          <p:cNvSpPr/>
          <p:nvPr/>
        </p:nvSpPr>
        <p:spPr>
          <a:xfrm>
            <a:off x="2509410"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4" name="object 244"/>
          <p:cNvSpPr/>
          <p:nvPr/>
        </p:nvSpPr>
        <p:spPr>
          <a:xfrm>
            <a:off x="2623455" y="2915148"/>
            <a:ext cx="19053" cy="0"/>
          </a:xfrm>
          <a:custGeom>
            <a:avLst/>
            <a:gdLst/>
            <a:ahLst/>
            <a:cxnLst/>
            <a:rect l="l" t="t" r="r" b="b"/>
            <a:pathLst>
              <a:path w="19050">
                <a:moveTo>
                  <a:pt x="0" y="0"/>
                </a:moveTo>
                <a:lnTo>
                  <a:pt x="19015"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5" name="object 245"/>
          <p:cNvSpPr/>
          <p:nvPr/>
        </p:nvSpPr>
        <p:spPr>
          <a:xfrm>
            <a:off x="2642475"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6" name="object 246"/>
          <p:cNvSpPr/>
          <p:nvPr/>
        </p:nvSpPr>
        <p:spPr>
          <a:xfrm>
            <a:off x="2737519"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7" name="object 247"/>
          <p:cNvSpPr/>
          <p:nvPr/>
        </p:nvSpPr>
        <p:spPr>
          <a:xfrm>
            <a:off x="2851572"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8" name="object 248"/>
          <p:cNvSpPr/>
          <p:nvPr/>
        </p:nvSpPr>
        <p:spPr>
          <a:xfrm>
            <a:off x="2880080" y="2915148"/>
            <a:ext cx="9526" cy="0"/>
          </a:xfrm>
          <a:custGeom>
            <a:avLst/>
            <a:gdLst/>
            <a:ahLst/>
            <a:cxnLst/>
            <a:rect l="l" t="t" r="r" b="b"/>
            <a:pathLst>
              <a:path w="9525">
                <a:moveTo>
                  <a:pt x="0" y="0"/>
                </a:moveTo>
                <a:lnTo>
                  <a:pt x="95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9" name="object 249"/>
          <p:cNvSpPr/>
          <p:nvPr/>
        </p:nvSpPr>
        <p:spPr>
          <a:xfrm>
            <a:off x="2965620"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0" name="object 250"/>
          <p:cNvSpPr/>
          <p:nvPr/>
        </p:nvSpPr>
        <p:spPr>
          <a:xfrm>
            <a:off x="3079685"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1" name="object 251"/>
          <p:cNvSpPr/>
          <p:nvPr/>
        </p:nvSpPr>
        <p:spPr>
          <a:xfrm>
            <a:off x="3108196" y="2915148"/>
            <a:ext cx="9526" cy="0"/>
          </a:xfrm>
          <a:custGeom>
            <a:avLst/>
            <a:gdLst/>
            <a:ahLst/>
            <a:cxnLst/>
            <a:rect l="l" t="t" r="r" b="b"/>
            <a:pathLst>
              <a:path w="9525">
                <a:moveTo>
                  <a:pt x="0" y="0"/>
                </a:moveTo>
                <a:lnTo>
                  <a:pt x="9503"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2" name="object 252"/>
          <p:cNvSpPr/>
          <p:nvPr/>
        </p:nvSpPr>
        <p:spPr>
          <a:xfrm>
            <a:off x="3193735"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3" name="object 253"/>
          <p:cNvSpPr/>
          <p:nvPr/>
        </p:nvSpPr>
        <p:spPr>
          <a:xfrm>
            <a:off x="3307782"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4" name="object 254"/>
          <p:cNvSpPr/>
          <p:nvPr/>
        </p:nvSpPr>
        <p:spPr>
          <a:xfrm>
            <a:off x="3421849"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5" name="object 255"/>
          <p:cNvSpPr/>
          <p:nvPr/>
        </p:nvSpPr>
        <p:spPr>
          <a:xfrm>
            <a:off x="3535902"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6" name="object 256"/>
          <p:cNvSpPr/>
          <p:nvPr/>
        </p:nvSpPr>
        <p:spPr>
          <a:xfrm>
            <a:off x="3649948" y="2915148"/>
            <a:ext cx="9526" cy="0"/>
          </a:xfrm>
          <a:custGeom>
            <a:avLst/>
            <a:gdLst/>
            <a:ahLst/>
            <a:cxnLst/>
            <a:rect l="l" t="t" r="r" b="b"/>
            <a:pathLst>
              <a:path w="9525">
                <a:moveTo>
                  <a:pt x="0" y="0"/>
                </a:moveTo>
                <a:lnTo>
                  <a:pt x="95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7" name="object 257"/>
          <p:cNvSpPr/>
          <p:nvPr/>
        </p:nvSpPr>
        <p:spPr>
          <a:xfrm>
            <a:off x="3659465" y="2915148"/>
            <a:ext cx="28579" cy="0"/>
          </a:xfrm>
          <a:custGeom>
            <a:avLst/>
            <a:gdLst/>
            <a:ahLst/>
            <a:cxnLst/>
            <a:rect l="l" t="t" r="r" b="b"/>
            <a:pathLst>
              <a:path w="28575">
                <a:moveTo>
                  <a:pt x="0" y="0"/>
                </a:moveTo>
                <a:lnTo>
                  <a:pt x="28509"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8" name="object 258"/>
          <p:cNvSpPr/>
          <p:nvPr/>
        </p:nvSpPr>
        <p:spPr>
          <a:xfrm>
            <a:off x="3764010"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9" name="object 259"/>
          <p:cNvSpPr/>
          <p:nvPr/>
        </p:nvSpPr>
        <p:spPr>
          <a:xfrm>
            <a:off x="3878069"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0" name="object 260"/>
          <p:cNvSpPr/>
          <p:nvPr/>
        </p:nvSpPr>
        <p:spPr>
          <a:xfrm>
            <a:off x="3897079" y="2915148"/>
            <a:ext cx="19053" cy="0"/>
          </a:xfrm>
          <a:custGeom>
            <a:avLst/>
            <a:gdLst/>
            <a:ahLst/>
            <a:cxnLst/>
            <a:rect l="l" t="t" r="r" b="b"/>
            <a:pathLst>
              <a:path w="19050">
                <a:moveTo>
                  <a:pt x="0" y="0"/>
                </a:moveTo>
                <a:lnTo>
                  <a:pt x="19015"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1" name="object 261"/>
          <p:cNvSpPr/>
          <p:nvPr/>
        </p:nvSpPr>
        <p:spPr>
          <a:xfrm>
            <a:off x="3992111" y="2915148"/>
            <a:ext cx="38107" cy="0"/>
          </a:xfrm>
          <a:custGeom>
            <a:avLst/>
            <a:gdLst/>
            <a:ahLst/>
            <a:cxnLst/>
            <a:rect l="l" t="t" r="r" b="b"/>
            <a:pathLst>
              <a:path w="38100">
                <a:moveTo>
                  <a:pt x="0" y="0"/>
                </a:moveTo>
                <a:lnTo>
                  <a:pt x="38021"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2" name="object 262"/>
          <p:cNvSpPr/>
          <p:nvPr/>
        </p:nvSpPr>
        <p:spPr>
          <a:xfrm>
            <a:off x="4106179"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3" name="object 263"/>
          <p:cNvSpPr/>
          <p:nvPr/>
        </p:nvSpPr>
        <p:spPr>
          <a:xfrm>
            <a:off x="4125188" y="2915148"/>
            <a:ext cx="19053" cy="0"/>
          </a:xfrm>
          <a:custGeom>
            <a:avLst/>
            <a:gdLst/>
            <a:ahLst/>
            <a:cxnLst/>
            <a:rect l="l" t="t" r="r" b="b"/>
            <a:pathLst>
              <a:path w="19050">
                <a:moveTo>
                  <a:pt x="0" y="0"/>
                </a:moveTo>
                <a:lnTo>
                  <a:pt x="19006"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4" name="object 264"/>
          <p:cNvSpPr/>
          <p:nvPr/>
        </p:nvSpPr>
        <p:spPr>
          <a:xfrm>
            <a:off x="4220233" y="2915148"/>
            <a:ext cx="38107" cy="0"/>
          </a:xfrm>
          <a:custGeom>
            <a:avLst/>
            <a:gdLst/>
            <a:ahLst/>
            <a:cxnLst/>
            <a:rect l="l" t="t" r="r" b="b"/>
            <a:pathLst>
              <a:path w="38100">
                <a:moveTo>
                  <a:pt x="0" y="0"/>
                </a:moveTo>
                <a:lnTo>
                  <a:pt x="38012"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5" name="object 265"/>
          <p:cNvSpPr/>
          <p:nvPr/>
        </p:nvSpPr>
        <p:spPr>
          <a:xfrm>
            <a:off x="4334278" y="2915148"/>
            <a:ext cx="28579" cy="0"/>
          </a:xfrm>
          <a:custGeom>
            <a:avLst/>
            <a:gdLst/>
            <a:ahLst/>
            <a:cxnLst/>
            <a:rect l="l" t="t" r="r" b="b"/>
            <a:pathLst>
              <a:path w="28575">
                <a:moveTo>
                  <a:pt x="0" y="0"/>
                </a:moveTo>
                <a:lnTo>
                  <a:pt x="28518" y="0"/>
                </a:lnTo>
              </a:path>
            </a:pathLst>
          </a:custGeom>
          <a:ln w="1898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6" name="object 266"/>
          <p:cNvSpPr txBox="1"/>
          <p:nvPr/>
        </p:nvSpPr>
        <p:spPr>
          <a:xfrm>
            <a:off x="202601" y="2335398"/>
            <a:ext cx="165763" cy="2776722"/>
          </a:xfrm>
          <a:prstGeom prst="rect">
            <a:avLst/>
          </a:prstGeom>
        </p:spPr>
        <p:txBody>
          <a:bodyPr vert="horz" wrap="square" lIns="0" tIns="0" rIns="0" bIns="0" rtlCol="0">
            <a:spAutoFit/>
          </a:bodyPr>
          <a:lstStyle/>
          <a:p>
            <a:pPr fontAlgn="auto">
              <a:lnSpc>
                <a:spcPct val="100000"/>
              </a:lnSpc>
              <a:spcBef>
                <a:spcPts val="0"/>
              </a:spcBef>
              <a:spcAft>
                <a:spcPts val="0"/>
              </a:spcAft>
            </a:pPr>
            <a:r>
              <a:rPr sz="952" spc="-10" dirty="0">
                <a:solidFill>
                  <a:prstClr val="black"/>
                </a:solidFill>
                <a:latin typeface="Arial"/>
                <a:cs typeface="Arial"/>
              </a:rPr>
              <a:t>12</a:t>
            </a:r>
            <a:endParaRPr sz="952">
              <a:solidFill>
                <a:prstClr val="black"/>
              </a:solidFill>
              <a:latin typeface="Arial"/>
              <a:cs typeface="Arial"/>
            </a:endParaRPr>
          </a:p>
          <a:p>
            <a:pPr fontAlgn="auto">
              <a:lnSpc>
                <a:spcPct val="100000"/>
              </a:lnSpc>
              <a:spcBef>
                <a:spcPts val="571"/>
              </a:spcBef>
              <a:spcAft>
                <a:spcPts val="0"/>
              </a:spcAft>
            </a:pPr>
            <a:r>
              <a:rPr sz="952" spc="-10" dirty="0">
                <a:solidFill>
                  <a:prstClr val="black"/>
                </a:solidFill>
                <a:latin typeface="Arial"/>
                <a:cs typeface="Arial"/>
              </a:rPr>
              <a:t>11</a:t>
            </a:r>
            <a:endParaRPr sz="952">
              <a:solidFill>
                <a:prstClr val="black"/>
              </a:solidFill>
              <a:latin typeface="Arial"/>
              <a:cs typeface="Arial"/>
            </a:endParaRPr>
          </a:p>
          <a:p>
            <a:pPr fontAlgn="auto">
              <a:lnSpc>
                <a:spcPct val="100000"/>
              </a:lnSpc>
              <a:spcBef>
                <a:spcPts val="500"/>
              </a:spcBef>
              <a:spcAft>
                <a:spcPts val="0"/>
              </a:spcAft>
            </a:pPr>
            <a:r>
              <a:rPr sz="952" spc="-10" dirty="0">
                <a:solidFill>
                  <a:prstClr val="black"/>
                </a:solidFill>
                <a:latin typeface="Arial"/>
                <a:cs typeface="Arial"/>
              </a:rPr>
              <a:t>10</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9</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8</a:t>
            </a:r>
            <a:endParaRPr sz="952">
              <a:solidFill>
                <a:prstClr val="black"/>
              </a:solidFill>
              <a:latin typeface="Arial"/>
              <a:cs typeface="Arial"/>
            </a:endParaRPr>
          </a:p>
          <a:p>
            <a:pPr marL="65920" fontAlgn="auto">
              <a:lnSpc>
                <a:spcPct val="100000"/>
              </a:lnSpc>
              <a:spcBef>
                <a:spcPts val="500"/>
              </a:spcBef>
              <a:spcAft>
                <a:spcPts val="0"/>
              </a:spcAft>
            </a:pPr>
            <a:r>
              <a:rPr sz="952" spc="-5" dirty="0">
                <a:solidFill>
                  <a:prstClr val="black"/>
                </a:solidFill>
                <a:latin typeface="Arial"/>
                <a:cs typeface="Arial"/>
              </a:rPr>
              <a:t>7</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6</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5</a:t>
            </a:r>
            <a:endParaRPr sz="952">
              <a:solidFill>
                <a:prstClr val="black"/>
              </a:solidFill>
              <a:latin typeface="Arial"/>
              <a:cs typeface="Arial"/>
            </a:endParaRPr>
          </a:p>
          <a:p>
            <a:pPr marL="65920" fontAlgn="auto">
              <a:lnSpc>
                <a:spcPct val="100000"/>
              </a:lnSpc>
              <a:spcBef>
                <a:spcPts val="500"/>
              </a:spcBef>
              <a:spcAft>
                <a:spcPts val="0"/>
              </a:spcAft>
            </a:pPr>
            <a:r>
              <a:rPr sz="952" spc="-5" dirty="0">
                <a:solidFill>
                  <a:prstClr val="black"/>
                </a:solidFill>
                <a:latin typeface="Arial"/>
                <a:cs typeface="Arial"/>
              </a:rPr>
              <a:t>4</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3</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2</a:t>
            </a:r>
            <a:endParaRPr sz="952">
              <a:solidFill>
                <a:prstClr val="black"/>
              </a:solidFill>
              <a:latin typeface="Arial"/>
              <a:cs typeface="Arial"/>
            </a:endParaRPr>
          </a:p>
          <a:p>
            <a:pPr marL="65920" fontAlgn="auto">
              <a:lnSpc>
                <a:spcPct val="100000"/>
              </a:lnSpc>
              <a:spcBef>
                <a:spcPts val="500"/>
              </a:spcBef>
              <a:spcAft>
                <a:spcPts val="0"/>
              </a:spcAft>
            </a:pPr>
            <a:r>
              <a:rPr sz="952" spc="-5" dirty="0">
                <a:solidFill>
                  <a:prstClr val="black"/>
                </a:solidFill>
                <a:latin typeface="Arial"/>
                <a:cs typeface="Arial"/>
              </a:rPr>
              <a:t>1</a:t>
            </a:r>
            <a:endParaRPr sz="952">
              <a:solidFill>
                <a:prstClr val="black"/>
              </a:solidFill>
              <a:latin typeface="Arial"/>
              <a:cs typeface="Arial"/>
            </a:endParaRPr>
          </a:p>
          <a:p>
            <a:pPr marL="65920" fontAlgn="auto">
              <a:lnSpc>
                <a:spcPct val="100000"/>
              </a:lnSpc>
              <a:spcBef>
                <a:spcPts val="571"/>
              </a:spcBef>
              <a:spcAft>
                <a:spcPts val="0"/>
              </a:spcAft>
            </a:pPr>
            <a:r>
              <a:rPr sz="952" spc="-5" dirty="0">
                <a:solidFill>
                  <a:prstClr val="black"/>
                </a:solidFill>
                <a:latin typeface="Arial"/>
                <a:cs typeface="Arial"/>
              </a:rPr>
              <a:t>0</a:t>
            </a:r>
            <a:endParaRPr sz="952">
              <a:solidFill>
                <a:prstClr val="black"/>
              </a:solidFill>
              <a:latin typeface="Arial"/>
              <a:cs typeface="Arial"/>
            </a:endParaRPr>
          </a:p>
        </p:txBody>
      </p:sp>
      <p:sp>
        <p:nvSpPr>
          <p:cNvPr id="267" name="object 267"/>
          <p:cNvSpPr txBox="1"/>
          <p:nvPr/>
        </p:nvSpPr>
        <p:spPr>
          <a:xfrm>
            <a:off x="2493492" y="4811758"/>
            <a:ext cx="659875"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i="1" spc="-5" dirty="0">
                <a:solidFill>
                  <a:prstClr val="black"/>
                </a:solidFill>
                <a:latin typeface="Arial"/>
                <a:cs typeface="Arial"/>
              </a:rPr>
              <a:t>F</a:t>
            </a:r>
            <a:r>
              <a:rPr sz="952" i="1" spc="-10" dirty="0">
                <a:solidFill>
                  <a:prstClr val="black"/>
                </a:solidFill>
                <a:latin typeface="Arial"/>
                <a:cs typeface="Arial"/>
              </a:rPr>
              <a:t>o</a:t>
            </a:r>
            <a:r>
              <a:rPr sz="952" i="1" spc="-5" dirty="0">
                <a:solidFill>
                  <a:prstClr val="black"/>
                </a:solidFill>
                <a:latin typeface="Arial"/>
                <a:cs typeface="Arial"/>
              </a:rPr>
              <a:t>r</a:t>
            </a:r>
            <a:r>
              <a:rPr sz="952" i="1" spc="-10" dirty="0">
                <a:solidFill>
                  <a:prstClr val="black"/>
                </a:solidFill>
                <a:latin typeface="Arial"/>
                <a:cs typeface="Arial"/>
              </a:rPr>
              <a:t>e</a:t>
            </a:r>
            <a:r>
              <a:rPr sz="952" i="1" dirty="0">
                <a:solidFill>
                  <a:prstClr val="black"/>
                </a:solidFill>
                <a:latin typeface="Arial"/>
                <a:cs typeface="Arial"/>
              </a:rPr>
              <a:t>c</a:t>
            </a:r>
            <a:r>
              <a:rPr sz="952" i="1" spc="-10" dirty="0">
                <a:solidFill>
                  <a:prstClr val="black"/>
                </a:solidFill>
                <a:latin typeface="Arial"/>
                <a:cs typeface="Arial"/>
              </a:rPr>
              <a:t>a</a:t>
            </a:r>
            <a:r>
              <a:rPr sz="952" i="1" dirty="0">
                <a:solidFill>
                  <a:prstClr val="black"/>
                </a:solidFill>
                <a:latin typeface="Arial"/>
                <a:cs typeface="Arial"/>
              </a:rPr>
              <a:t>s</a:t>
            </a:r>
            <a:r>
              <a:rPr sz="952" i="1" spc="-10" dirty="0">
                <a:solidFill>
                  <a:prstClr val="black"/>
                </a:solidFill>
                <a:latin typeface="Arial"/>
                <a:cs typeface="Arial"/>
              </a:rPr>
              <a:t>ted</a:t>
            </a:r>
            <a:endParaRPr sz="952">
              <a:solidFill>
                <a:prstClr val="black"/>
              </a:solidFill>
              <a:latin typeface="Arial"/>
              <a:cs typeface="Arial"/>
            </a:endParaRPr>
          </a:p>
        </p:txBody>
      </p:sp>
      <p:sp>
        <p:nvSpPr>
          <p:cNvPr id="268" name="object 268"/>
          <p:cNvSpPr/>
          <p:nvPr/>
        </p:nvSpPr>
        <p:spPr>
          <a:xfrm>
            <a:off x="5974116" y="5496498"/>
            <a:ext cx="328985" cy="0"/>
          </a:xfrm>
          <a:custGeom>
            <a:avLst/>
            <a:gdLst/>
            <a:ahLst/>
            <a:cxnLst/>
            <a:rect l="l" t="t" r="r" b="b"/>
            <a:pathLst>
              <a:path w="328929">
                <a:moveTo>
                  <a:pt x="0" y="0"/>
                </a:moveTo>
                <a:lnTo>
                  <a:pt x="328612" y="0"/>
                </a:lnTo>
              </a:path>
            </a:pathLst>
          </a:custGeom>
          <a:ln w="19050">
            <a:solidFill>
              <a:srgbClr val="FF0000"/>
            </a:solidFill>
            <a:prstDash val="lgDash"/>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9" name="object 269"/>
          <p:cNvSpPr/>
          <p:nvPr/>
        </p:nvSpPr>
        <p:spPr>
          <a:xfrm>
            <a:off x="3965595" y="5690022"/>
            <a:ext cx="328985" cy="0"/>
          </a:xfrm>
          <a:custGeom>
            <a:avLst/>
            <a:gdLst/>
            <a:ahLst/>
            <a:cxnLst/>
            <a:rect l="l" t="t" r="r" b="b"/>
            <a:pathLst>
              <a:path w="328929">
                <a:moveTo>
                  <a:pt x="0" y="0"/>
                </a:moveTo>
                <a:lnTo>
                  <a:pt x="328612" y="0"/>
                </a:lnTo>
              </a:path>
            </a:pathLst>
          </a:custGeom>
          <a:ln w="19050">
            <a:solidFill>
              <a:srgbClr val="FFBF27"/>
            </a:solidFill>
            <a:prstDash val="lgDash"/>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0" name="object 270"/>
          <p:cNvSpPr/>
          <p:nvPr/>
        </p:nvSpPr>
        <p:spPr>
          <a:xfrm>
            <a:off x="3965595" y="5496498"/>
            <a:ext cx="328985" cy="0"/>
          </a:xfrm>
          <a:custGeom>
            <a:avLst/>
            <a:gdLst/>
            <a:ahLst/>
            <a:cxnLst/>
            <a:rect l="l" t="t" r="r" b="b"/>
            <a:pathLst>
              <a:path w="328929">
                <a:moveTo>
                  <a:pt x="0" y="0"/>
                </a:moveTo>
                <a:lnTo>
                  <a:pt x="328612" y="0"/>
                </a:lnTo>
              </a:path>
            </a:pathLst>
          </a:custGeom>
          <a:ln w="19050">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1" name="object 271"/>
          <p:cNvSpPr/>
          <p:nvPr/>
        </p:nvSpPr>
        <p:spPr>
          <a:xfrm>
            <a:off x="2026938" y="5496498"/>
            <a:ext cx="328985" cy="0"/>
          </a:xfrm>
          <a:custGeom>
            <a:avLst/>
            <a:gdLst/>
            <a:ahLst/>
            <a:cxnLst/>
            <a:rect l="l" t="t" r="r" b="b"/>
            <a:pathLst>
              <a:path w="328930">
                <a:moveTo>
                  <a:pt x="0" y="0"/>
                </a:moveTo>
                <a:lnTo>
                  <a:pt x="328612" y="0"/>
                </a:lnTo>
              </a:path>
            </a:pathLst>
          </a:custGeom>
          <a:ln w="2857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2" name="object 272"/>
          <p:cNvSpPr/>
          <p:nvPr/>
        </p:nvSpPr>
        <p:spPr>
          <a:xfrm>
            <a:off x="515389" y="5690022"/>
            <a:ext cx="328985" cy="0"/>
          </a:xfrm>
          <a:custGeom>
            <a:avLst/>
            <a:gdLst/>
            <a:ahLst/>
            <a:cxnLst/>
            <a:rect l="l" t="t" r="r" b="b"/>
            <a:pathLst>
              <a:path w="328930">
                <a:moveTo>
                  <a:pt x="0" y="0"/>
                </a:moveTo>
                <a:lnTo>
                  <a:pt x="328612" y="0"/>
                </a:lnTo>
              </a:path>
            </a:pathLst>
          </a:custGeom>
          <a:ln w="28575">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3" name="object 273"/>
          <p:cNvSpPr/>
          <p:nvPr/>
        </p:nvSpPr>
        <p:spPr>
          <a:xfrm>
            <a:off x="515389" y="5496498"/>
            <a:ext cx="328985" cy="0"/>
          </a:xfrm>
          <a:custGeom>
            <a:avLst/>
            <a:gdLst/>
            <a:ahLst/>
            <a:cxnLst/>
            <a:rect l="l" t="t" r="r" b="b"/>
            <a:pathLst>
              <a:path w="328930">
                <a:moveTo>
                  <a:pt x="0" y="0"/>
                </a:moveTo>
                <a:lnTo>
                  <a:pt x="328612" y="0"/>
                </a:lnTo>
              </a:path>
            </a:pathLst>
          </a:custGeom>
          <a:ln w="9525">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4" name="object 274"/>
          <p:cNvSpPr txBox="1"/>
          <p:nvPr/>
        </p:nvSpPr>
        <p:spPr>
          <a:xfrm>
            <a:off x="882116" y="5437879"/>
            <a:ext cx="2987534" cy="389722"/>
          </a:xfrm>
          <a:prstGeom prst="rect">
            <a:avLst/>
          </a:prstGeom>
        </p:spPr>
        <p:txBody>
          <a:bodyPr vert="horz" wrap="square" lIns="0" tIns="0" rIns="0" bIns="0" rtlCol="0">
            <a:spAutoFit/>
          </a:bodyPr>
          <a:lstStyle/>
          <a:p>
            <a:pPr marL="12095" marR="4838" indent="-605" algn="l" fontAlgn="auto">
              <a:lnSpc>
                <a:spcPct val="133300"/>
              </a:lnSpc>
              <a:spcBef>
                <a:spcPts val="0"/>
              </a:spcBef>
              <a:spcAft>
                <a:spcPts val="0"/>
              </a:spcAft>
              <a:tabLst>
                <a:tab pos="1402471" algn="l"/>
              </a:tabLst>
            </a:pPr>
            <a:r>
              <a:rPr sz="952" spc="-5" dirty="0">
                <a:solidFill>
                  <a:prstClr val="black"/>
                </a:solidFill>
                <a:latin typeface="Arial"/>
                <a:cs typeface="Arial"/>
              </a:rPr>
              <a:t>H</a:t>
            </a:r>
            <a:r>
              <a:rPr sz="952" spc="-10" dirty="0">
                <a:solidFill>
                  <a:prstClr val="black"/>
                </a:solidFill>
                <a:latin typeface="Arial"/>
                <a:cs typeface="Arial"/>
              </a:rPr>
              <a:t>i</a:t>
            </a:r>
            <a:r>
              <a:rPr sz="952" dirty="0">
                <a:solidFill>
                  <a:prstClr val="black"/>
                </a:solidFill>
                <a:latin typeface="Arial"/>
                <a:cs typeface="Arial"/>
              </a:rPr>
              <a:t>s</a:t>
            </a:r>
            <a:r>
              <a:rPr sz="952" spc="-10" dirty="0">
                <a:solidFill>
                  <a:prstClr val="black"/>
                </a:solidFill>
                <a:latin typeface="Arial"/>
                <a:cs typeface="Arial"/>
              </a:rPr>
              <a:t>to</a:t>
            </a:r>
            <a:r>
              <a:rPr sz="952" spc="-5" dirty="0">
                <a:solidFill>
                  <a:prstClr val="black"/>
                </a:solidFill>
                <a:latin typeface="Arial"/>
                <a:cs typeface="Arial"/>
              </a:rPr>
              <a:t>r</a:t>
            </a:r>
            <a:r>
              <a:rPr sz="952" spc="-10" dirty="0">
                <a:solidFill>
                  <a:prstClr val="black"/>
                </a:solidFill>
                <a:latin typeface="Arial"/>
                <a:cs typeface="Arial"/>
              </a:rPr>
              <a:t>i</a:t>
            </a:r>
            <a:r>
              <a:rPr sz="952" spc="-5" dirty="0">
                <a:solidFill>
                  <a:prstClr val="black"/>
                </a:solidFill>
                <a:latin typeface="Arial"/>
                <a:cs typeface="Arial"/>
              </a:rPr>
              <a:t>c</a:t>
            </a:r>
            <a:r>
              <a:rPr sz="952" dirty="0">
                <a:solidFill>
                  <a:prstClr val="black"/>
                </a:solidFill>
                <a:latin typeface="Arial"/>
                <a:cs typeface="Arial"/>
              </a:rPr>
              <a:t>	</a:t>
            </a:r>
            <a:r>
              <a:rPr sz="952" spc="109" dirty="0">
                <a:solidFill>
                  <a:prstClr val="black"/>
                </a:solidFill>
                <a:latin typeface="Arial"/>
                <a:cs typeface="Arial"/>
              </a:rPr>
              <a:t> </a:t>
            </a:r>
            <a:r>
              <a:rPr sz="952" spc="-5" dirty="0">
                <a:solidFill>
                  <a:prstClr val="black"/>
                </a:solidFill>
                <a:latin typeface="Arial"/>
                <a:cs typeface="Arial"/>
              </a:rPr>
              <a:t>CC</a:t>
            </a:r>
            <a:r>
              <a:rPr sz="952" spc="-10" dirty="0">
                <a:solidFill>
                  <a:prstClr val="black"/>
                </a:solidFill>
                <a:latin typeface="Arial"/>
                <a:cs typeface="Arial"/>
              </a:rPr>
              <a:t>A</a:t>
            </a:r>
            <a:r>
              <a:rPr sz="952" spc="-5" dirty="0">
                <a:solidFill>
                  <a:prstClr val="black"/>
                </a:solidFill>
                <a:latin typeface="Arial"/>
                <a:cs typeface="Arial"/>
              </a:rPr>
              <a:t>R</a:t>
            </a:r>
            <a:r>
              <a:rPr sz="952" spc="10" dirty="0">
                <a:solidFill>
                  <a:prstClr val="black"/>
                </a:solidFill>
                <a:latin typeface="Arial"/>
                <a:cs typeface="Arial"/>
              </a:rPr>
              <a:t> </a:t>
            </a:r>
            <a:r>
              <a:rPr sz="952" spc="-10" dirty="0">
                <a:solidFill>
                  <a:prstClr val="black"/>
                </a:solidFill>
                <a:latin typeface="Arial"/>
                <a:cs typeface="Arial"/>
              </a:rPr>
              <a:t>201</a:t>
            </a:r>
            <a:r>
              <a:rPr sz="952" spc="-5" dirty="0">
                <a:solidFill>
                  <a:prstClr val="black"/>
                </a:solidFill>
                <a:latin typeface="Arial"/>
                <a:cs typeface="Arial"/>
              </a:rPr>
              <a:t>6 </a:t>
            </a:r>
            <a:r>
              <a:rPr sz="952" spc="-10" dirty="0">
                <a:solidFill>
                  <a:prstClr val="black"/>
                </a:solidFill>
                <a:latin typeface="Arial"/>
                <a:cs typeface="Arial"/>
              </a:rPr>
              <a:t>Ba</a:t>
            </a:r>
            <a:r>
              <a:rPr sz="952" dirty="0">
                <a:solidFill>
                  <a:prstClr val="black"/>
                </a:solidFill>
                <a:latin typeface="Arial"/>
                <a:cs typeface="Arial"/>
              </a:rPr>
              <a:t>s</a:t>
            </a:r>
            <a:r>
              <a:rPr sz="952" spc="-5" dirty="0">
                <a:solidFill>
                  <a:prstClr val="black"/>
                </a:solidFill>
                <a:latin typeface="Arial"/>
                <a:cs typeface="Arial"/>
              </a:rPr>
              <a:t>e </a:t>
            </a:r>
            <a:r>
              <a:rPr sz="952" spc="-10" dirty="0">
                <a:solidFill>
                  <a:prstClr val="black"/>
                </a:solidFill>
                <a:latin typeface="Arial"/>
                <a:cs typeface="Arial"/>
              </a:rPr>
              <a:t>St</a:t>
            </a:r>
            <a:r>
              <a:rPr sz="952" spc="-5" dirty="0">
                <a:solidFill>
                  <a:prstClr val="black"/>
                </a:solidFill>
                <a:latin typeface="Arial"/>
                <a:cs typeface="Arial"/>
              </a:rPr>
              <a:t>r</a:t>
            </a:r>
            <a:r>
              <a:rPr sz="952" spc="-10" dirty="0">
                <a:solidFill>
                  <a:prstClr val="black"/>
                </a:solidFill>
                <a:latin typeface="Arial"/>
                <a:cs typeface="Arial"/>
              </a:rPr>
              <a:t>ateg</a:t>
            </a:r>
            <a:r>
              <a:rPr sz="952" spc="-14" dirty="0">
                <a:solidFill>
                  <a:prstClr val="black"/>
                </a:solidFill>
                <a:latin typeface="Arial"/>
                <a:cs typeface="Arial"/>
              </a:rPr>
              <a:t>i</a:t>
            </a:r>
            <a:r>
              <a:rPr sz="952" spc="-5" dirty="0">
                <a:solidFill>
                  <a:prstClr val="black"/>
                </a:solidFill>
                <a:latin typeface="Arial"/>
                <a:cs typeface="Arial"/>
              </a:rPr>
              <a:t>c</a:t>
            </a:r>
            <a:r>
              <a:rPr sz="952" dirty="0">
                <a:solidFill>
                  <a:prstClr val="black"/>
                </a:solidFill>
                <a:latin typeface="Arial"/>
                <a:cs typeface="Arial"/>
              </a:rPr>
              <a:t> f</a:t>
            </a:r>
            <a:r>
              <a:rPr sz="952" spc="-10" dirty="0">
                <a:solidFill>
                  <a:prstClr val="black"/>
                </a:solidFill>
                <a:latin typeface="Arial"/>
                <a:cs typeface="Arial"/>
              </a:rPr>
              <a:t>o</a:t>
            </a:r>
            <a:r>
              <a:rPr sz="952" spc="-5" dirty="0">
                <a:solidFill>
                  <a:prstClr val="black"/>
                </a:solidFill>
                <a:latin typeface="Arial"/>
                <a:cs typeface="Arial"/>
              </a:rPr>
              <a:t>r</a:t>
            </a:r>
            <a:r>
              <a:rPr sz="952" spc="-10" dirty="0">
                <a:solidFill>
                  <a:prstClr val="black"/>
                </a:solidFill>
                <a:latin typeface="Arial"/>
                <a:cs typeface="Arial"/>
              </a:rPr>
              <a:t>e</a:t>
            </a:r>
            <a:r>
              <a:rPr sz="952" dirty="0">
                <a:solidFill>
                  <a:prstClr val="black"/>
                </a:solidFill>
                <a:latin typeface="Arial"/>
                <a:cs typeface="Arial"/>
              </a:rPr>
              <a:t>c</a:t>
            </a:r>
            <a:r>
              <a:rPr sz="952" spc="-10" dirty="0">
                <a:solidFill>
                  <a:prstClr val="black"/>
                </a:solidFill>
                <a:latin typeface="Arial"/>
                <a:cs typeface="Arial"/>
              </a:rPr>
              <a:t>a</a:t>
            </a:r>
            <a:r>
              <a:rPr sz="952" dirty="0">
                <a:solidFill>
                  <a:prstClr val="black"/>
                </a:solidFill>
                <a:latin typeface="Arial"/>
                <a:cs typeface="Arial"/>
              </a:rPr>
              <a:t>s</a:t>
            </a:r>
            <a:r>
              <a:rPr sz="952" spc="-5" dirty="0">
                <a:solidFill>
                  <a:prstClr val="black"/>
                </a:solidFill>
                <a:latin typeface="Arial"/>
                <a:cs typeface="Arial"/>
              </a:rPr>
              <a:t>t</a:t>
            </a:r>
            <a:r>
              <a:rPr sz="929" spc="14" baseline="25641" dirty="0">
                <a:solidFill>
                  <a:prstClr val="black"/>
                </a:solidFill>
                <a:latin typeface="Arial"/>
                <a:cs typeface="Arial"/>
              </a:rPr>
              <a:t>1</a:t>
            </a:r>
            <a:r>
              <a:rPr sz="929" baseline="25641" dirty="0">
                <a:solidFill>
                  <a:prstClr val="black"/>
                </a:solidFill>
                <a:latin typeface="Arial"/>
                <a:cs typeface="Arial"/>
              </a:rPr>
              <a:t>   </a:t>
            </a:r>
            <a:r>
              <a:rPr sz="929" spc="71" baseline="25641" dirty="0">
                <a:solidFill>
                  <a:prstClr val="black"/>
                </a:solidFill>
                <a:latin typeface="Arial"/>
                <a:cs typeface="Arial"/>
              </a:rPr>
              <a:t> </a:t>
            </a:r>
            <a:r>
              <a:rPr sz="929" u="heavy" spc="7" baseline="25641" dirty="0">
                <a:solidFill>
                  <a:prstClr val="black"/>
                </a:solidFill>
                <a:latin typeface="Arial"/>
                <a:cs typeface="Arial"/>
              </a:rPr>
              <a:t> </a:t>
            </a:r>
            <a:r>
              <a:rPr sz="929" u="heavy" baseline="25641" dirty="0">
                <a:solidFill>
                  <a:prstClr val="black"/>
                </a:solidFill>
                <a:latin typeface="Arial"/>
                <a:cs typeface="Arial"/>
              </a:rPr>
              <a:t>	</a:t>
            </a:r>
            <a:r>
              <a:rPr sz="929" baseline="25641" dirty="0">
                <a:solidFill>
                  <a:prstClr val="black"/>
                </a:solidFill>
                <a:latin typeface="Arial"/>
                <a:cs typeface="Arial"/>
              </a:rPr>
              <a:t> </a:t>
            </a:r>
            <a:r>
              <a:rPr sz="952" spc="-10" dirty="0">
                <a:solidFill>
                  <a:prstClr val="black"/>
                </a:solidFill>
                <a:latin typeface="Arial"/>
                <a:cs typeface="Arial"/>
              </a:rPr>
              <a:t>A</a:t>
            </a:r>
            <a:r>
              <a:rPr sz="952" spc="10" dirty="0">
                <a:solidFill>
                  <a:prstClr val="black"/>
                </a:solidFill>
                <a:latin typeface="Arial"/>
                <a:cs typeface="Arial"/>
              </a:rPr>
              <a:t>m</a:t>
            </a:r>
            <a:r>
              <a:rPr sz="952" spc="-10" dirty="0">
                <a:solidFill>
                  <a:prstClr val="black"/>
                </a:solidFill>
                <a:latin typeface="Arial"/>
                <a:cs typeface="Arial"/>
              </a:rPr>
              <a:t>be</a:t>
            </a:r>
            <a:r>
              <a:rPr sz="952" spc="-5" dirty="0">
                <a:solidFill>
                  <a:prstClr val="black"/>
                </a:solidFill>
                <a:latin typeface="Arial"/>
                <a:cs typeface="Arial"/>
              </a:rPr>
              <a:t>r</a:t>
            </a:r>
            <a:r>
              <a:rPr sz="952" spc="-10" dirty="0">
                <a:solidFill>
                  <a:prstClr val="black"/>
                </a:solidFill>
                <a:latin typeface="Arial"/>
                <a:cs typeface="Arial"/>
              </a:rPr>
              <a:t> t</a:t>
            </a:r>
            <a:r>
              <a:rPr sz="952" spc="-5" dirty="0">
                <a:solidFill>
                  <a:prstClr val="black"/>
                </a:solidFill>
                <a:latin typeface="Arial"/>
                <a:cs typeface="Arial"/>
              </a:rPr>
              <a:t>r</a:t>
            </a:r>
            <a:r>
              <a:rPr sz="952" spc="-14" dirty="0">
                <a:solidFill>
                  <a:prstClr val="black"/>
                </a:solidFill>
                <a:latin typeface="Arial"/>
                <a:cs typeface="Arial"/>
              </a:rPr>
              <a:t>i</a:t>
            </a:r>
            <a:r>
              <a:rPr sz="952" spc="-10" dirty="0">
                <a:solidFill>
                  <a:prstClr val="black"/>
                </a:solidFill>
                <a:latin typeface="Arial"/>
                <a:cs typeface="Arial"/>
              </a:rPr>
              <a:t>gge</a:t>
            </a:r>
            <a:r>
              <a:rPr sz="952" spc="-5" dirty="0">
                <a:solidFill>
                  <a:prstClr val="black"/>
                </a:solidFill>
                <a:latin typeface="Arial"/>
                <a:cs typeface="Arial"/>
              </a:rPr>
              <a:t>r</a:t>
            </a:r>
            <a:r>
              <a:rPr sz="952" dirty="0">
                <a:solidFill>
                  <a:prstClr val="black"/>
                </a:solidFill>
                <a:latin typeface="Arial"/>
                <a:cs typeface="Arial"/>
              </a:rPr>
              <a:t> </a:t>
            </a:r>
            <a:r>
              <a:rPr sz="952" spc="-5" dirty="0">
                <a:solidFill>
                  <a:prstClr val="black"/>
                </a:solidFill>
                <a:latin typeface="Arial"/>
                <a:cs typeface="Arial"/>
              </a:rPr>
              <a:t>(</a:t>
            </a:r>
            <a:r>
              <a:rPr sz="952" spc="-19" dirty="0">
                <a:solidFill>
                  <a:prstClr val="black"/>
                </a:solidFill>
                <a:latin typeface="Arial"/>
                <a:cs typeface="Arial"/>
              </a:rPr>
              <a:t>w</a:t>
            </a:r>
            <a:r>
              <a:rPr sz="952" spc="-5" dirty="0">
                <a:solidFill>
                  <a:prstClr val="black"/>
                </a:solidFill>
                <a:latin typeface="Arial"/>
                <a:cs typeface="Arial"/>
              </a:rPr>
              <a:t>/</a:t>
            </a:r>
            <a:r>
              <a:rPr sz="952" spc="5" dirty="0">
                <a:solidFill>
                  <a:prstClr val="black"/>
                </a:solidFill>
                <a:latin typeface="Arial"/>
                <a:cs typeface="Arial"/>
              </a:rPr>
              <a:t> </a:t>
            </a:r>
            <a:r>
              <a:rPr sz="952" spc="-10" dirty="0">
                <a:solidFill>
                  <a:prstClr val="black"/>
                </a:solidFill>
                <a:latin typeface="Arial"/>
                <a:cs typeface="Arial"/>
              </a:rPr>
              <a:t>o</a:t>
            </a:r>
            <a:r>
              <a:rPr sz="952" spc="-14" dirty="0">
                <a:solidFill>
                  <a:prstClr val="black"/>
                </a:solidFill>
                <a:latin typeface="Arial"/>
                <a:cs typeface="Arial"/>
              </a:rPr>
              <a:t>v</a:t>
            </a:r>
            <a:r>
              <a:rPr sz="952" spc="-10" dirty="0">
                <a:solidFill>
                  <a:prstClr val="black"/>
                </a:solidFill>
                <a:latin typeface="Arial"/>
                <a:cs typeface="Arial"/>
              </a:rPr>
              <a:t>e</a:t>
            </a:r>
            <a:r>
              <a:rPr sz="952" spc="-5" dirty="0">
                <a:solidFill>
                  <a:prstClr val="black"/>
                </a:solidFill>
                <a:latin typeface="Arial"/>
                <a:cs typeface="Arial"/>
              </a:rPr>
              <a:t>r</a:t>
            </a:r>
            <a:r>
              <a:rPr sz="952" spc="-10" dirty="0">
                <a:solidFill>
                  <a:prstClr val="black"/>
                </a:solidFill>
                <a:latin typeface="Arial"/>
                <a:cs typeface="Arial"/>
              </a:rPr>
              <a:t>la</a:t>
            </a:r>
            <a:r>
              <a:rPr sz="952" spc="-33" dirty="0">
                <a:solidFill>
                  <a:prstClr val="black"/>
                </a:solidFill>
                <a:latin typeface="Arial"/>
                <a:cs typeface="Arial"/>
              </a:rPr>
              <a:t>y</a:t>
            </a:r>
            <a:r>
              <a:rPr sz="952" spc="-5" dirty="0">
                <a:solidFill>
                  <a:prstClr val="black"/>
                </a:solidFill>
                <a:latin typeface="Arial"/>
                <a:cs typeface="Arial"/>
              </a:rPr>
              <a:t>)</a:t>
            </a:r>
            <a:endParaRPr sz="952">
              <a:solidFill>
                <a:prstClr val="black"/>
              </a:solidFill>
              <a:latin typeface="Arial"/>
              <a:cs typeface="Arial"/>
            </a:endParaRPr>
          </a:p>
        </p:txBody>
      </p:sp>
      <p:sp>
        <p:nvSpPr>
          <p:cNvPr id="275" name="object 275"/>
          <p:cNvSpPr txBox="1"/>
          <p:nvPr/>
        </p:nvSpPr>
        <p:spPr>
          <a:xfrm>
            <a:off x="5961415" y="5437885"/>
            <a:ext cx="1652543"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tabLst>
                <a:tab pos="373146" algn="l"/>
              </a:tabLst>
            </a:pPr>
            <a:r>
              <a:rPr sz="952" spc="-5" dirty="0">
                <a:solidFill>
                  <a:prstClr val="black"/>
                </a:solidFill>
                <a:latin typeface="Arial"/>
                <a:cs typeface="Arial"/>
              </a:rPr>
              <a:t> 	R</a:t>
            </a:r>
            <a:r>
              <a:rPr sz="952" spc="-10" dirty="0">
                <a:solidFill>
                  <a:prstClr val="black"/>
                </a:solidFill>
                <a:latin typeface="Arial"/>
                <a:cs typeface="Arial"/>
              </a:rPr>
              <a:t>e</a:t>
            </a:r>
            <a:r>
              <a:rPr sz="952" spc="-5" dirty="0">
                <a:solidFill>
                  <a:prstClr val="black"/>
                </a:solidFill>
                <a:latin typeface="Arial"/>
                <a:cs typeface="Arial"/>
              </a:rPr>
              <a:t>d </a:t>
            </a:r>
            <a:r>
              <a:rPr sz="952" spc="-10" dirty="0">
                <a:solidFill>
                  <a:prstClr val="black"/>
                </a:solidFill>
                <a:latin typeface="Arial"/>
                <a:cs typeface="Arial"/>
              </a:rPr>
              <a:t>li</a:t>
            </a:r>
            <a:r>
              <a:rPr sz="952" spc="10" dirty="0">
                <a:solidFill>
                  <a:prstClr val="black"/>
                </a:solidFill>
                <a:latin typeface="Arial"/>
                <a:cs typeface="Arial"/>
              </a:rPr>
              <a:t>m</a:t>
            </a:r>
            <a:r>
              <a:rPr sz="952" spc="-14" dirty="0">
                <a:solidFill>
                  <a:prstClr val="black"/>
                </a:solidFill>
                <a:latin typeface="Arial"/>
                <a:cs typeface="Arial"/>
              </a:rPr>
              <a:t>i</a:t>
            </a:r>
            <a:r>
              <a:rPr sz="952" spc="-5" dirty="0">
                <a:solidFill>
                  <a:prstClr val="black"/>
                </a:solidFill>
                <a:latin typeface="Arial"/>
                <a:cs typeface="Arial"/>
              </a:rPr>
              <a:t>t</a:t>
            </a:r>
            <a:r>
              <a:rPr sz="952" spc="5" dirty="0">
                <a:solidFill>
                  <a:prstClr val="black"/>
                </a:solidFill>
                <a:latin typeface="Arial"/>
                <a:cs typeface="Arial"/>
              </a:rPr>
              <a:t> </a:t>
            </a:r>
            <a:r>
              <a:rPr sz="952" spc="-5" dirty="0">
                <a:solidFill>
                  <a:prstClr val="black"/>
                </a:solidFill>
                <a:latin typeface="Arial"/>
                <a:cs typeface="Arial"/>
              </a:rPr>
              <a:t>(</a:t>
            </a:r>
            <a:r>
              <a:rPr sz="952" spc="-19" dirty="0">
                <a:solidFill>
                  <a:prstClr val="black"/>
                </a:solidFill>
                <a:latin typeface="Arial"/>
                <a:cs typeface="Arial"/>
              </a:rPr>
              <a:t>w</a:t>
            </a:r>
            <a:r>
              <a:rPr sz="952" spc="-10" dirty="0">
                <a:solidFill>
                  <a:prstClr val="black"/>
                </a:solidFill>
                <a:latin typeface="Arial"/>
                <a:cs typeface="Arial"/>
              </a:rPr>
              <a:t>/</a:t>
            </a:r>
            <a:r>
              <a:rPr sz="952" spc="-5" dirty="0">
                <a:solidFill>
                  <a:prstClr val="black"/>
                </a:solidFill>
                <a:latin typeface="Arial"/>
                <a:cs typeface="Arial"/>
              </a:rPr>
              <a:t>o</a:t>
            </a:r>
            <a:r>
              <a:rPr sz="952" spc="5" dirty="0">
                <a:solidFill>
                  <a:prstClr val="black"/>
                </a:solidFill>
                <a:latin typeface="Arial"/>
                <a:cs typeface="Arial"/>
              </a:rPr>
              <a:t> </a:t>
            </a:r>
            <a:r>
              <a:rPr sz="952" spc="-10" dirty="0">
                <a:solidFill>
                  <a:prstClr val="black"/>
                </a:solidFill>
                <a:latin typeface="Arial"/>
                <a:cs typeface="Arial"/>
              </a:rPr>
              <a:t>o</a:t>
            </a:r>
            <a:r>
              <a:rPr sz="952" spc="-14" dirty="0">
                <a:solidFill>
                  <a:prstClr val="black"/>
                </a:solidFill>
                <a:latin typeface="Arial"/>
                <a:cs typeface="Arial"/>
              </a:rPr>
              <a:t>v</a:t>
            </a:r>
            <a:r>
              <a:rPr sz="952" spc="-10" dirty="0">
                <a:solidFill>
                  <a:prstClr val="black"/>
                </a:solidFill>
                <a:latin typeface="Arial"/>
                <a:cs typeface="Arial"/>
              </a:rPr>
              <a:t>e</a:t>
            </a:r>
            <a:r>
              <a:rPr sz="952" spc="-5" dirty="0">
                <a:solidFill>
                  <a:prstClr val="black"/>
                </a:solidFill>
                <a:latin typeface="Arial"/>
                <a:cs typeface="Arial"/>
              </a:rPr>
              <a:t>r</a:t>
            </a:r>
            <a:r>
              <a:rPr sz="952" spc="-10" dirty="0">
                <a:solidFill>
                  <a:prstClr val="black"/>
                </a:solidFill>
                <a:latin typeface="Arial"/>
                <a:cs typeface="Arial"/>
              </a:rPr>
              <a:t>la</a:t>
            </a:r>
            <a:r>
              <a:rPr sz="952" spc="-33" dirty="0">
                <a:solidFill>
                  <a:prstClr val="black"/>
                </a:solidFill>
                <a:latin typeface="Arial"/>
                <a:cs typeface="Arial"/>
              </a:rPr>
              <a:t>y</a:t>
            </a:r>
            <a:r>
              <a:rPr sz="952" spc="-5" dirty="0">
                <a:solidFill>
                  <a:prstClr val="black"/>
                </a:solidFill>
                <a:latin typeface="Arial"/>
                <a:cs typeface="Arial"/>
              </a:rPr>
              <a:t>)</a:t>
            </a:r>
            <a:endParaRPr sz="952">
              <a:solidFill>
                <a:prstClr val="black"/>
              </a:solidFill>
              <a:latin typeface="Arial"/>
              <a:cs typeface="Arial"/>
            </a:endParaRPr>
          </a:p>
        </p:txBody>
      </p:sp>
      <p:sp>
        <p:nvSpPr>
          <p:cNvPr id="276" name="object 276"/>
          <p:cNvSpPr txBox="1"/>
          <p:nvPr/>
        </p:nvSpPr>
        <p:spPr>
          <a:xfrm>
            <a:off x="3952890" y="5631358"/>
            <a:ext cx="1925638"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tabLst>
                <a:tab pos="373146" algn="l"/>
              </a:tabLst>
            </a:pPr>
            <a:r>
              <a:rPr sz="952" spc="-5" dirty="0">
                <a:solidFill>
                  <a:prstClr val="black"/>
                </a:solidFill>
                <a:latin typeface="Arial"/>
                <a:cs typeface="Arial"/>
              </a:rPr>
              <a:t> 	</a:t>
            </a:r>
            <a:r>
              <a:rPr sz="952" spc="-10" dirty="0">
                <a:solidFill>
                  <a:prstClr val="black"/>
                </a:solidFill>
                <a:latin typeface="Arial"/>
                <a:cs typeface="Arial"/>
              </a:rPr>
              <a:t>A</a:t>
            </a:r>
            <a:r>
              <a:rPr sz="952" spc="10" dirty="0">
                <a:solidFill>
                  <a:prstClr val="black"/>
                </a:solidFill>
                <a:latin typeface="Arial"/>
                <a:cs typeface="Arial"/>
              </a:rPr>
              <a:t>m</a:t>
            </a:r>
            <a:r>
              <a:rPr sz="952" spc="-10" dirty="0">
                <a:solidFill>
                  <a:prstClr val="black"/>
                </a:solidFill>
                <a:latin typeface="Arial"/>
                <a:cs typeface="Arial"/>
              </a:rPr>
              <a:t>be</a:t>
            </a:r>
            <a:r>
              <a:rPr sz="952" spc="-5" dirty="0">
                <a:solidFill>
                  <a:prstClr val="black"/>
                </a:solidFill>
                <a:latin typeface="Arial"/>
                <a:cs typeface="Arial"/>
              </a:rPr>
              <a:t>r</a:t>
            </a:r>
            <a:r>
              <a:rPr sz="952" spc="-10" dirty="0">
                <a:solidFill>
                  <a:prstClr val="black"/>
                </a:solidFill>
                <a:latin typeface="Arial"/>
                <a:cs typeface="Arial"/>
              </a:rPr>
              <a:t> t</a:t>
            </a:r>
            <a:r>
              <a:rPr sz="952" spc="-5" dirty="0">
                <a:solidFill>
                  <a:prstClr val="black"/>
                </a:solidFill>
                <a:latin typeface="Arial"/>
                <a:cs typeface="Arial"/>
              </a:rPr>
              <a:t>r</a:t>
            </a:r>
            <a:r>
              <a:rPr sz="952" spc="-14" dirty="0">
                <a:solidFill>
                  <a:prstClr val="black"/>
                </a:solidFill>
                <a:latin typeface="Arial"/>
                <a:cs typeface="Arial"/>
              </a:rPr>
              <a:t>i</a:t>
            </a:r>
            <a:r>
              <a:rPr sz="952" spc="-10" dirty="0">
                <a:solidFill>
                  <a:prstClr val="black"/>
                </a:solidFill>
                <a:latin typeface="Arial"/>
                <a:cs typeface="Arial"/>
              </a:rPr>
              <a:t>gge</a:t>
            </a:r>
            <a:r>
              <a:rPr sz="952" spc="-5" dirty="0">
                <a:solidFill>
                  <a:prstClr val="black"/>
                </a:solidFill>
                <a:latin typeface="Arial"/>
                <a:cs typeface="Arial"/>
              </a:rPr>
              <a:t>r</a:t>
            </a:r>
            <a:r>
              <a:rPr sz="952" dirty="0">
                <a:solidFill>
                  <a:prstClr val="black"/>
                </a:solidFill>
                <a:latin typeface="Arial"/>
                <a:cs typeface="Arial"/>
              </a:rPr>
              <a:t> </a:t>
            </a:r>
            <a:r>
              <a:rPr sz="952" spc="-5" dirty="0">
                <a:solidFill>
                  <a:prstClr val="black"/>
                </a:solidFill>
                <a:latin typeface="Arial"/>
                <a:cs typeface="Arial"/>
              </a:rPr>
              <a:t>(</a:t>
            </a:r>
            <a:r>
              <a:rPr sz="952" spc="-19" dirty="0">
                <a:solidFill>
                  <a:prstClr val="black"/>
                </a:solidFill>
                <a:latin typeface="Arial"/>
                <a:cs typeface="Arial"/>
              </a:rPr>
              <a:t>w</a:t>
            </a:r>
            <a:r>
              <a:rPr sz="952" spc="-10" dirty="0">
                <a:solidFill>
                  <a:prstClr val="black"/>
                </a:solidFill>
                <a:latin typeface="Arial"/>
                <a:cs typeface="Arial"/>
              </a:rPr>
              <a:t>/</a:t>
            </a:r>
            <a:r>
              <a:rPr sz="952" spc="-5" dirty="0">
                <a:solidFill>
                  <a:prstClr val="black"/>
                </a:solidFill>
                <a:latin typeface="Arial"/>
                <a:cs typeface="Arial"/>
              </a:rPr>
              <a:t>o</a:t>
            </a:r>
            <a:r>
              <a:rPr sz="952" spc="5" dirty="0">
                <a:solidFill>
                  <a:prstClr val="black"/>
                </a:solidFill>
                <a:latin typeface="Arial"/>
                <a:cs typeface="Arial"/>
              </a:rPr>
              <a:t> </a:t>
            </a:r>
            <a:r>
              <a:rPr sz="952" spc="-10" dirty="0">
                <a:solidFill>
                  <a:prstClr val="black"/>
                </a:solidFill>
                <a:latin typeface="Arial"/>
                <a:cs typeface="Arial"/>
              </a:rPr>
              <a:t>o</a:t>
            </a:r>
            <a:r>
              <a:rPr sz="952" spc="-14" dirty="0">
                <a:solidFill>
                  <a:prstClr val="black"/>
                </a:solidFill>
                <a:latin typeface="Arial"/>
                <a:cs typeface="Arial"/>
              </a:rPr>
              <a:t>v</a:t>
            </a:r>
            <a:r>
              <a:rPr sz="952" spc="-10" dirty="0">
                <a:solidFill>
                  <a:prstClr val="black"/>
                </a:solidFill>
                <a:latin typeface="Arial"/>
                <a:cs typeface="Arial"/>
              </a:rPr>
              <a:t>e</a:t>
            </a:r>
            <a:r>
              <a:rPr sz="952" spc="-5" dirty="0">
                <a:solidFill>
                  <a:prstClr val="black"/>
                </a:solidFill>
                <a:latin typeface="Arial"/>
                <a:cs typeface="Arial"/>
              </a:rPr>
              <a:t>r</a:t>
            </a:r>
            <a:r>
              <a:rPr sz="952" spc="-14" dirty="0">
                <a:solidFill>
                  <a:prstClr val="black"/>
                </a:solidFill>
                <a:latin typeface="Arial"/>
                <a:cs typeface="Arial"/>
              </a:rPr>
              <a:t>l</a:t>
            </a:r>
            <a:r>
              <a:rPr sz="952" spc="-10" dirty="0">
                <a:solidFill>
                  <a:prstClr val="black"/>
                </a:solidFill>
                <a:latin typeface="Arial"/>
                <a:cs typeface="Arial"/>
              </a:rPr>
              <a:t>a</a:t>
            </a:r>
            <a:r>
              <a:rPr sz="952" spc="-33" dirty="0">
                <a:solidFill>
                  <a:prstClr val="black"/>
                </a:solidFill>
                <a:latin typeface="Arial"/>
                <a:cs typeface="Arial"/>
              </a:rPr>
              <a:t>y</a:t>
            </a:r>
            <a:r>
              <a:rPr sz="952" spc="-5" dirty="0">
                <a:solidFill>
                  <a:prstClr val="black"/>
                </a:solidFill>
                <a:latin typeface="Arial"/>
                <a:cs typeface="Arial"/>
              </a:rPr>
              <a:t>)</a:t>
            </a:r>
            <a:endParaRPr sz="952">
              <a:solidFill>
                <a:prstClr val="black"/>
              </a:solidFill>
              <a:latin typeface="Arial"/>
              <a:cs typeface="Arial"/>
            </a:endParaRPr>
          </a:p>
        </p:txBody>
      </p:sp>
      <p:sp>
        <p:nvSpPr>
          <p:cNvPr id="277" name="object 277"/>
          <p:cNvSpPr txBox="1"/>
          <p:nvPr/>
        </p:nvSpPr>
        <p:spPr>
          <a:xfrm>
            <a:off x="4332252" y="5437885"/>
            <a:ext cx="1203524"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5" dirty="0">
                <a:solidFill>
                  <a:prstClr val="black"/>
                </a:solidFill>
                <a:latin typeface="Arial"/>
                <a:cs typeface="Arial"/>
              </a:rPr>
              <a:t>R</a:t>
            </a:r>
            <a:r>
              <a:rPr sz="952" spc="-10" dirty="0">
                <a:solidFill>
                  <a:prstClr val="black"/>
                </a:solidFill>
                <a:latin typeface="Arial"/>
                <a:cs typeface="Arial"/>
              </a:rPr>
              <a:t>e</a:t>
            </a:r>
            <a:r>
              <a:rPr sz="952" spc="-5" dirty="0">
                <a:solidFill>
                  <a:prstClr val="black"/>
                </a:solidFill>
                <a:latin typeface="Arial"/>
                <a:cs typeface="Arial"/>
              </a:rPr>
              <a:t>d </a:t>
            </a:r>
            <a:r>
              <a:rPr sz="952" spc="-10" dirty="0">
                <a:solidFill>
                  <a:prstClr val="black"/>
                </a:solidFill>
                <a:latin typeface="Arial"/>
                <a:cs typeface="Arial"/>
              </a:rPr>
              <a:t>li</a:t>
            </a:r>
            <a:r>
              <a:rPr sz="952" spc="10" dirty="0">
                <a:solidFill>
                  <a:prstClr val="black"/>
                </a:solidFill>
                <a:latin typeface="Arial"/>
                <a:cs typeface="Arial"/>
              </a:rPr>
              <a:t>m</a:t>
            </a:r>
            <a:r>
              <a:rPr sz="952" spc="-14" dirty="0">
                <a:solidFill>
                  <a:prstClr val="black"/>
                </a:solidFill>
                <a:latin typeface="Arial"/>
                <a:cs typeface="Arial"/>
              </a:rPr>
              <a:t>i</a:t>
            </a:r>
            <a:r>
              <a:rPr sz="952" spc="-5" dirty="0">
                <a:solidFill>
                  <a:prstClr val="black"/>
                </a:solidFill>
                <a:latin typeface="Arial"/>
                <a:cs typeface="Arial"/>
              </a:rPr>
              <a:t>t</a:t>
            </a:r>
            <a:r>
              <a:rPr sz="952" spc="5" dirty="0">
                <a:solidFill>
                  <a:prstClr val="black"/>
                </a:solidFill>
                <a:latin typeface="Arial"/>
                <a:cs typeface="Arial"/>
              </a:rPr>
              <a:t> </a:t>
            </a:r>
            <a:r>
              <a:rPr sz="952" spc="-5" dirty="0">
                <a:solidFill>
                  <a:prstClr val="black"/>
                </a:solidFill>
                <a:latin typeface="Arial"/>
                <a:cs typeface="Arial"/>
              </a:rPr>
              <a:t>(</a:t>
            </a:r>
            <a:r>
              <a:rPr sz="952" spc="-19" dirty="0">
                <a:solidFill>
                  <a:prstClr val="black"/>
                </a:solidFill>
                <a:latin typeface="Arial"/>
                <a:cs typeface="Arial"/>
              </a:rPr>
              <a:t>w</a:t>
            </a:r>
            <a:r>
              <a:rPr sz="952" spc="-5" dirty="0">
                <a:solidFill>
                  <a:prstClr val="black"/>
                </a:solidFill>
                <a:latin typeface="Arial"/>
                <a:cs typeface="Arial"/>
              </a:rPr>
              <a:t>/</a:t>
            </a:r>
            <a:r>
              <a:rPr sz="952" spc="5" dirty="0">
                <a:solidFill>
                  <a:prstClr val="black"/>
                </a:solidFill>
                <a:latin typeface="Arial"/>
                <a:cs typeface="Arial"/>
              </a:rPr>
              <a:t> </a:t>
            </a:r>
            <a:r>
              <a:rPr sz="952" spc="-10" dirty="0">
                <a:solidFill>
                  <a:prstClr val="black"/>
                </a:solidFill>
                <a:latin typeface="Arial"/>
                <a:cs typeface="Arial"/>
              </a:rPr>
              <a:t>o</a:t>
            </a:r>
            <a:r>
              <a:rPr sz="952" spc="-14" dirty="0">
                <a:solidFill>
                  <a:prstClr val="black"/>
                </a:solidFill>
                <a:latin typeface="Arial"/>
                <a:cs typeface="Arial"/>
              </a:rPr>
              <a:t>v</a:t>
            </a:r>
            <a:r>
              <a:rPr sz="952" spc="-10" dirty="0">
                <a:solidFill>
                  <a:prstClr val="black"/>
                </a:solidFill>
                <a:latin typeface="Arial"/>
                <a:cs typeface="Arial"/>
              </a:rPr>
              <a:t>e</a:t>
            </a:r>
            <a:r>
              <a:rPr sz="952" spc="-5" dirty="0">
                <a:solidFill>
                  <a:prstClr val="black"/>
                </a:solidFill>
                <a:latin typeface="Arial"/>
                <a:cs typeface="Arial"/>
              </a:rPr>
              <a:t>r</a:t>
            </a:r>
            <a:r>
              <a:rPr sz="952" spc="-10" dirty="0">
                <a:solidFill>
                  <a:prstClr val="black"/>
                </a:solidFill>
                <a:latin typeface="Arial"/>
                <a:cs typeface="Arial"/>
              </a:rPr>
              <a:t>la</a:t>
            </a:r>
            <a:r>
              <a:rPr sz="952" spc="-33" dirty="0">
                <a:solidFill>
                  <a:prstClr val="black"/>
                </a:solidFill>
                <a:latin typeface="Arial"/>
                <a:cs typeface="Arial"/>
              </a:rPr>
              <a:t>y</a:t>
            </a:r>
            <a:r>
              <a:rPr sz="952" spc="-5" dirty="0">
                <a:solidFill>
                  <a:prstClr val="black"/>
                </a:solidFill>
                <a:latin typeface="Arial"/>
                <a:cs typeface="Arial"/>
              </a:rPr>
              <a:t>)</a:t>
            </a:r>
            <a:endParaRPr sz="952">
              <a:solidFill>
                <a:prstClr val="black"/>
              </a:solidFill>
              <a:latin typeface="Arial"/>
              <a:cs typeface="Arial"/>
            </a:endParaRPr>
          </a:p>
        </p:txBody>
      </p:sp>
      <p:sp>
        <p:nvSpPr>
          <p:cNvPr id="278" name="object 278"/>
          <p:cNvSpPr txBox="1"/>
          <p:nvPr/>
        </p:nvSpPr>
        <p:spPr>
          <a:xfrm>
            <a:off x="225773" y="1864892"/>
            <a:ext cx="4149141" cy="384721"/>
          </a:xfrm>
          <a:prstGeom prst="rect">
            <a:avLst/>
          </a:prstGeom>
        </p:spPr>
        <p:txBody>
          <a:bodyPr vert="horz" wrap="square" lIns="0" tIns="0" rIns="0" bIns="0" rtlCol="0">
            <a:spAutoFit/>
          </a:bodyPr>
          <a:lstStyle/>
          <a:p>
            <a:pPr marL="12095" algn="l" fontAlgn="auto">
              <a:lnSpc>
                <a:spcPts val="1486"/>
              </a:lnSpc>
              <a:spcBef>
                <a:spcPts val="0"/>
              </a:spcBef>
              <a:spcAft>
                <a:spcPts val="0"/>
              </a:spcAft>
            </a:pPr>
            <a:r>
              <a:rPr sz="1333" b="1" spc="-5" dirty="0">
                <a:solidFill>
                  <a:srgbClr val="FF0000"/>
                </a:solidFill>
                <a:latin typeface="Arial"/>
                <a:cs typeface="Arial"/>
              </a:rPr>
              <a:t>S</a:t>
            </a:r>
            <a:r>
              <a:rPr sz="1333" b="1" dirty="0">
                <a:solidFill>
                  <a:srgbClr val="FF0000"/>
                </a:solidFill>
                <a:latin typeface="Arial"/>
                <a:cs typeface="Arial"/>
              </a:rPr>
              <a:t>t</a:t>
            </a:r>
            <a:r>
              <a:rPr sz="1333" b="1" spc="5" dirty="0">
                <a:solidFill>
                  <a:srgbClr val="FF0000"/>
                </a:solidFill>
                <a:latin typeface="Arial"/>
                <a:cs typeface="Arial"/>
              </a:rPr>
              <a:t>r</a:t>
            </a:r>
            <a:r>
              <a:rPr sz="1333" b="1" spc="-5" dirty="0">
                <a:solidFill>
                  <a:srgbClr val="FF0000"/>
                </a:solidFill>
                <a:latin typeface="Arial"/>
                <a:cs typeface="Arial"/>
              </a:rPr>
              <a:t>a</a:t>
            </a:r>
            <a:r>
              <a:rPr sz="1333" b="1" dirty="0">
                <a:solidFill>
                  <a:srgbClr val="FF0000"/>
                </a:solidFill>
                <a:latin typeface="Arial"/>
                <a:cs typeface="Arial"/>
              </a:rPr>
              <a:t>t</a:t>
            </a:r>
            <a:r>
              <a:rPr sz="1333" b="1" spc="-5" dirty="0">
                <a:solidFill>
                  <a:srgbClr val="FF0000"/>
                </a:solidFill>
                <a:latin typeface="Arial"/>
                <a:cs typeface="Arial"/>
              </a:rPr>
              <a:t>e</a:t>
            </a:r>
            <a:r>
              <a:rPr sz="1333" b="1" spc="-10" dirty="0">
                <a:solidFill>
                  <a:srgbClr val="FF0000"/>
                </a:solidFill>
                <a:latin typeface="Arial"/>
                <a:cs typeface="Arial"/>
              </a:rPr>
              <a:t>g</a:t>
            </a:r>
            <a:r>
              <a:rPr sz="1333" b="1" spc="5" dirty="0">
                <a:solidFill>
                  <a:srgbClr val="FF0000"/>
                </a:solidFill>
                <a:latin typeface="Arial"/>
                <a:cs typeface="Arial"/>
              </a:rPr>
              <a:t>i</a:t>
            </a:r>
            <a:r>
              <a:rPr sz="1333" b="1" dirty="0">
                <a:solidFill>
                  <a:srgbClr val="FF0000"/>
                </a:solidFill>
                <a:latin typeface="Arial"/>
                <a:cs typeface="Arial"/>
              </a:rPr>
              <a:t>c</a:t>
            </a:r>
            <a:r>
              <a:rPr sz="1333" b="1" spc="-43" dirty="0">
                <a:solidFill>
                  <a:srgbClr val="FF0000"/>
                </a:solidFill>
                <a:latin typeface="Arial"/>
                <a:cs typeface="Arial"/>
              </a:rPr>
              <a:t> </a:t>
            </a:r>
            <a:r>
              <a:rPr sz="1333" b="1" dirty="0">
                <a:solidFill>
                  <a:srgbClr val="FF0000"/>
                </a:solidFill>
                <a:latin typeface="Arial"/>
                <a:cs typeface="Arial"/>
              </a:rPr>
              <a:t>f</a:t>
            </a:r>
            <a:r>
              <a:rPr sz="1333" b="1" spc="-10" dirty="0">
                <a:solidFill>
                  <a:srgbClr val="FF0000"/>
                </a:solidFill>
                <a:latin typeface="Arial"/>
                <a:cs typeface="Arial"/>
              </a:rPr>
              <a:t>o</a:t>
            </a:r>
            <a:r>
              <a:rPr sz="1333" b="1" spc="5" dirty="0">
                <a:solidFill>
                  <a:srgbClr val="FF0000"/>
                </a:solidFill>
                <a:latin typeface="Arial"/>
                <a:cs typeface="Arial"/>
              </a:rPr>
              <a:t>r</a:t>
            </a:r>
            <a:r>
              <a:rPr sz="1333" b="1" spc="-5" dirty="0">
                <a:solidFill>
                  <a:srgbClr val="FF0000"/>
                </a:solidFill>
                <a:latin typeface="Arial"/>
                <a:cs typeface="Arial"/>
              </a:rPr>
              <a:t>ecas</a:t>
            </a:r>
            <a:r>
              <a:rPr sz="1333" b="1" dirty="0">
                <a:solidFill>
                  <a:srgbClr val="FF0000"/>
                </a:solidFill>
                <a:latin typeface="Arial"/>
                <a:cs typeface="Arial"/>
              </a:rPr>
              <a:t>t</a:t>
            </a:r>
            <a:r>
              <a:rPr sz="1333" b="1" spc="-29" dirty="0">
                <a:solidFill>
                  <a:srgbClr val="FF0000"/>
                </a:solidFill>
                <a:latin typeface="Arial"/>
                <a:cs typeface="Arial"/>
              </a:rPr>
              <a:t> </a:t>
            </a:r>
            <a:r>
              <a:rPr sz="1333" b="1" spc="-5" dirty="0">
                <a:solidFill>
                  <a:srgbClr val="FF0000"/>
                </a:solidFill>
                <a:latin typeface="Arial"/>
                <a:cs typeface="Arial"/>
              </a:rPr>
              <a:t>c</a:t>
            </a:r>
            <a:r>
              <a:rPr sz="1333" b="1" spc="-10" dirty="0">
                <a:solidFill>
                  <a:srgbClr val="FF0000"/>
                </a:solidFill>
                <a:latin typeface="Arial"/>
                <a:cs typeface="Arial"/>
              </a:rPr>
              <a:t>h</a:t>
            </a:r>
            <a:r>
              <a:rPr sz="1333" b="1" spc="-5" dirty="0">
                <a:solidFill>
                  <a:srgbClr val="FF0000"/>
                </a:solidFill>
                <a:latin typeface="Arial"/>
                <a:cs typeface="Arial"/>
              </a:rPr>
              <a:t>a</a:t>
            </a:r>
            <a:r>
              <a:rPr sz="1333" b="1" spc="5" dirty="0">
                <a:solidFill>
                  <a:srgbClr val="FF0000"/>
                </a:solidFill>
                <a:latin typeface="Arial"/>
                <a:cs typeface="Arial"/>
              </a:rPr>
              <a:t>r</a:t>
            </a:r>
            <a:r>
              <a:rPr sz="1333" b="1" spc="-10" dirty="0">
                <a:solidFill>
                  <a:srgbClr val="FF0000"/>
                </a:solidFill>
                <a:latin typeface="Arial"/>
                <a:cs typeface="Arial"/>
              </a:rPr>
              <a:t>g</a:t>
            </a:r>
            <a:r>
              <a:rPr sz="1333" b="1" dirty="0">
                <a:solidFill>
                  <a:srgbClr val="FF0000"/>
                </a:solidFill>
                <a:latin typeface="Arial"/>
                <a:cs typeface="Arial"/>
              </a:rPr>
              <a:t>e-</a:t>
            </a:r>
            <a:r>
              <a:rPr sz="1333" b="1" spc="-10" dirty="0">
                <a:solidFill>
                  <a:srgbClr val="FF0000"/>
                </a:solidFill>
                <a:latin typeface="Arial"/>
                <a:cs typeface="Arial"/>
              </a:rPr>
              <a:t>o</a:t>
            </a:r>
            <a:r>
              <a:rPr sz="1333" b="1" dirty="0">
                <a:solidFill>
                  <a:srgbClr val="FF0000"/>
                </a:solidFill>
                <a:latin typeface="Arial"/>
                <a:cs typeface="Arial"/>
              </a:rPr>
              <a:t>ff</a:t>
            </a:r>
            <a:r>
              <a:rPr sz="1333" b="1" spc="-43" dirty="0">
                <a:solidFill>
                  <a:srgbClr val="FF0000"/>
                </a:solidFill>
                <a:latin typeface="Arial"/>
                <a:cs typeface="Arial"/>
              </a:rPr>
              <a:t> </a:t>
            </a:r>
            <a:r>
              <a:rPr sz="1333" b="1" spc="5" dirty="0">
                <a:solidFill>
                  <a:srgbClr val="FF0000"/>
                </a:solidFill>
                <a:latin typeface="Arial"/>
                <a:cs typeface="Arial"/>
              </a:rPr>
              <a:t>r</a:t>
            </a:r>
            <a:r>
              <a:rPr sz="1333" b="1" spc="-5" dirty="0">
                <a:solidFill>
                  <a:srgbClr val="FF0000"/>
                </a:solidFill>
                <a:latin typeface="Arial"/>
                <a:cs typeface="Arial"/>
              </a:rPr>
              <a:t>a</a:t>
            </a:r>
            <a:r>
              <a:rPr sz="1333" b="1" dirty="0">
                <a:solidFill>
                  <a:srgbClr val="FF0000"/>
                </a:solidFill>
                <a:latin typeface="Arial"/>
                <a:cs typeface="Arial"/>
              </a:rPr>
              <a:t>t</a:t>
            </a:r>
            <a:r>
              <a:rPr sz="1333" b="1" spc="-5" dirty="0">
                <a:solidFill>
                  <a:srgbClr val="FF0000"/>
                </a:solidFill>
                <a:latin typeface="Arial"/>
                <a:cs typeface="Arial"/>
              </a:rPr>
              <a:t>e</a:t>
            </a:r>
            <a:r>
              <a:rPr sz="1333" b="1" dirty="0">
                <a:solidFill>
                  <a:srgbClr val="FF0000"/>
                </a:solidFill>
                <a:latin typeface="Arial"/>
                <a:cs typeface="Arial"/>
              </a:rPr>
              <a:t>s</a:t>
            </a:r>
            <a:endParaRPr sz="1333" dirty="0">
              <a:solidFill>
                <a:prstClr val="black"/>
              </a:solidFill>
              <a:latin typeface="Arial"/>
              <a:cs typeface="Arial"/>
            </a:endParaRPr>
          </a:p>
          <a:p>
            <a:pPr marL="12095" algn="l" fontAlgn="auto">
              <a:lnSpc>
                <a:spcPts val="1486"/>
              </a:lnSpc>
              <a:spcBef>
                <a:spcPts val="0"/>
              </a:spcBef>
              <a:spcAft>
                <a:spcPts val="0"/>
              </a:spcAft>
            </a:pPr>
            <a:r>
              <a:rPr sz="1333" spc="-5" dirty="0">
                <a:solidFill>
                  <a:srgbClr val="FF0000"/>
                </a:solidFill>
                <a:latin typeface="Arial"/>
                <a:cs typeface="Arial"/>
              </a:rPr>
              <a:t>%</a:t>
            </a:r>
            <a:r>
              <a:rPr sz="1333" dirty="0">
                <a:solidFill>
                  <a:srgbClr val="FF0000"/>
                </a:solidFill>
                <a:latin typeface="Arial"/>
                <a:cs typeface="Arial"/>
              </a:rPr>
              <a:t>, </a:t>
            </a:r>
            <a:r>
              <a:rPr sz="1333" spc="-5" dirty="0">
                <a:solidFill>
                  <a:srgbClr val="FF0000"/>
                </a:solidFill>
                <a:latin typeface="Arial"/>
                <a:cs typeface="Arial"/>
              </a:rPr>
              <a:t>12</a:t>
            </a:r>
            <a:r>
              <a:rPr sz="1333" dirty="0">
                <a:solidFill>
                  <a:srgbClr val="FF0000"/>
                </a:solidFill>
                <a:latin typeface="Arial"/>
                <a:cs typeface="Arial"/>
              </a:rPr>
              <a:t>m</a:t>
            </a:r>
            <a:r>
              <a:rPr sz="1333" spc="-24" dirty="0">
                <a:solidFill>
                  <a:srgbClr val="FF0000"/>
                </a:solidFill>
                <a:latin typeface="Arial"/>
                <a:cs typeface="Arial"/>
              </a:rPr>
              <a:t> </a:t>
            </a:r>
            <a:r>
              <a:rPr sz="1333" spc="5" dirty="0">
                <a:solidFill>
                  <a:srgbClr val="FF0000"/>
                </a:solidFill>
                <a:latin typeface="Arial"/>
                <a:cs typeface="Arial"/>
              </a:rPr>
              <a:t>t</a:t>
            </a:r>
            <a:r>
              <a:rPr sz="1333" dirty="0">
                <a:solidFill>
                  <a:srgbClr val="FF0000"/>
                </a:solidFill>
                <a:latin typeface="Arial"/>
                <a:cs typeface="Arial"/>
              </a:rPr>
              <a:t>r</a:t>
            </a:r>
            <a:r>
              <a:rPr sz="1333" spc="-5" dirty="0">
                <a:solidFill>
                  <a:srgbClr val="FF0000"/>
                </a:solidFill>
                <a:latin typeface="Arial"/>
                <a:cs typeface="Arial"/>
              </a:rPr>
              <a:t>a</a:t>
            </a:r>
            <a:r>
              <a:rPr sz="1333" dirty="0">
                <a:solidFill>
                  <a:srgbClr val="FF0000"/>
                </a:solidFill>
                <a:latin typeface="Arial"/>
                <a:cs typeface="Arial"/>
              </a:rPr>
              <a:t>ili</a:t>
            </a:r>
            <a:r>
              <a:rPr sz="1333" spc="-5" dirty="0">
                <a:solidFill>
                  <a:srgbClr val="FF0000"/>
                </a:solidFill>
                <a:latin typeface="Arial"/>
                <a:cs typeface="Arial"/>
              </a:rPr>
              <a:t>n</a:t>
            </a:r>
            <a:r>
              <a:rPr sz="1333" dirty="0">
                <a:solidFill>
                  <a:srgbClr val="FF0000"/>
                </a:solidFill>
                <a:latin typeface="Arial"/>
                <a:cs typeface="Arial"/>
              </a:rPr>
              <a:t>g</a:t>
            </a:r>
            <a:r>
              <a:rPr sz="1333" spc="-33" dirty="0">
                <a:solidFill>
                  <a:srgbClr val="FF0000"/>
                </a:solidFill>
                <a:latin typeface="Arial"/>
                <a:cs typeface="Arial"/>
              </a:rPr>
              <a:t> </a:t>
            </a:r>
            <a:r>
              <a:rPr sz="1333" dirty="0">
                <a:solidFill>
                  <a:srgbClr val="FF0000"/>
                </a:solidFill>
                <a:latin typeface="Arial"/>
                <a:cs typeface="Arial"/>
              </a:rPr>
              <a:t>l</a:t>
            </a:r>
            <a:r>
              <a:rPr sz="1333" spc="-5" dirty="0">
                <a:solidFill>
                  <a:srgbClr val="FF0000"/>
                </a:solidFill>
                <a:latin typeface="Arial"/>
                <a:cs typeface="Arial"/>
              </a:rPr>
              <a:t>o</a:t>
            </a:r>
            <a:r>
              <a:rPr sz="1333" spc="5" dirty="0">
                <a:solidFill>
                  <a:srgbClr val="FF0000"/>
                </a:solidFill>
                <a:latin typeface="Arial"/>
                <a:cs typeface="Arial"/>
              </a:rPr>
              <a:t>s</a:t>
            </a:r>
            <a:r>
              <a:rPr sz="1333" dirty="0">
                <a:solidFill>
                  <a:srgbClr val="FF0000"/>
                </a:solidFill>
                <a:latin typeface="Arial"/>
                <a:cs typeface="Arial"/>
              </a:rPr>
              <a:t>s</a:t>
            </a:r>
            <a:r>
              <a:rPr sz="1333" spc="-14" dirty="0">
                <a:solidFill>
                  <a:srgbClr val="FF0000"/>
                </a:solidFill>
                <a:latin typeface="Arial"/>
                <a:cs typeface="Arial"/>
              </a:rPr>
              <a:t> </a:t>
            </a:r>
            <a:r>
              <a:rPr sz="1333" dirty="0">
                <a:solidFill>
                  <a:srgbClr val="FF0000"/>
                </a:solidFill>
                <a:latin typeface="Arial"/>
                <a:cs typeface="Arial"/>
              </a:rPr>
              <a:t>r</a:t>
            </a:r>
            <a:r>
              <a:rPr sz="1333" spc="-5" dirty="0">
                <a:solidFill>
                  <a:srgbClr val="FF0000"/>
                </a:solidFill>
                <a:latin typeface="Arial"/>
                <a:cs typeface="Arial"/>
              </a:rPr>
              <a:t>a</a:t>
            </a:r>
            <a:r>
              <a:rPr sz="1333" spc="5" dirty="0">
                <a:solidFill>
                  <a:srgbClr val="FF0000"/>
                </a:solidFill>
                <a:latin typeface="Arial"/>
                <a:cs typeface="Arial"/>
              </a:rPr>
              <a:t>t</a:t>
            </a:r>
            <a:r>
              <a:rPr sz="1333" dirty="0">
                <a:solidFill>
                  <a:srgbClr val="FF0000"/>
                </a:solidFill>
                <a:latin typeface="Arial"/>
                <a:cs typeface="Arial"/>
              </a:rPr>
              <a:t>e</a:t>
            </a:r>
            <a:r>
              <a:rPr sz="1333" spc="-29" dirty="0">
                <a:solidFill>
                  <a:srgbClr val="FF0000"/>
                </a:solidFill>
                <a:latin typeface="Arial"/>
                <a:cs typeface="Arial"/>
              </a:rPr>
              <a:t> </a:t>
            </a:r>
            <a:r>
              <a:rPr sz="1333" spc="-19" dirty="0">
                <a:solidFill>
                  <a:srgbClr val="FF0000"/>
                </a:solidFill>
                <a:latin typeface="Arial"/>
                <a:cs typeface="Arial"/>
              </a:rPr>
              <a:t>v</a:t>
            </a:r>
            <a:r>
              <a:rPr sz="1333" dirty="0">
                <a:solidFill>
                  <a:srgbClr val="FF0000"/>
                </a:solidFill>
                <a:latin typeface="Arial"/>
                <a:cs typeface="Arial"/>
              </a:rPr>
              <a:t>s</a:t>
            </a:r>
            <a:r>
              <a:rPr sz="1333" spc="10"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19" dirty="0">
                <a:solidFill>
                  <a:srgbClr val="FF0000"/>
                </a:solidFill>
                <a:latin typeface="Arial"/>
                <a:cs typeface="Arial"/>
              </a:rPr>
              <a:t> </a:t>
            </a:r>
            <a:r>
              <a:rPr sz="1333" spc="-10" dirty="0">
                <a:solidFill>
                  <a:srgbClr val="FF0000"/>
                </a:solidFill>
                <a:latin typeface="Arial"/>
                <a:cs typeface="Arial"/>
              </a:rPr>
              <a:t>NC</a:t>
            </a:r>
            <a:r>
              <a:rPr sz="1333" dirty="0">
                <a:solidFill>
                  <a:srgbClr val="FF0000"/>
                </a:solidFill>
                <a:latin typeface="Arial"/>
                <a:cs typeface="Arial"/>
              </a:rPr>
              <a:t>O</a:t>
            </a:r>
            <a:r>
              <a:rPr sz="1333" spc="-10" dirty="0">
                <a:solidFill>
                  <a:srgbClr val="FF0000"/>
                </a:solidFill>
                <a:latin typeface="Arial"/>
                <a:cs typeface="Arial"/>
              </a:rPr>
              <a:t> </a:t>
            </a:r>
            <a:r>
              <a:rPr sz="1333" spc="-5" dirty="0">
                <a:solidFill>
                  <a:srgbClr val="FF0000"/>
                </a:solidFill>
                <a:latin typeface="Arial"/>
                <a:cs typeface="Arial"/>
              </a:rPr>
              <a:t>an</a:t>
            </a:r>
            <a:r>
              <a:rPr sz="1333" spc="5" dirty="0">
                <a:solidFill>
                  <a:srgbClr val="FF0000"/>
                </a:solidFill>
                <a:latin typeface="Arial"/>
                <a:cs typeface="Arial"/>
              </a:rPr>
              <a:t>c</a:t>
            </a:r>
            <a:r>
              <a:rPr sz="1333" spc="-5" dirty="0">
                <a:solidFill>
                  <a:srgbClr val="FF0000"/>
                </a:solidFill>
                <a:latin typeface="Arial"/>
                <a:cs typeface="Arial"/>
              </a:rPr>
              <a:t>ho</a:t>
            </a:r>
            <a:r>
              <a:rPr sz="1333" dirty="0">
                <a:solidFill>
                  <a:srgbClr val="FF0000"/>
                </a:solidFill>
                <a:latin typeface="Arial"/>
                <a:cs typeface="Arial"/>
              </a:rPr>
              <a:t>r</a:t>
            </a:r>
            <a:r>
              <a:rPr sz="1333" spc="-29" dirty="0">
                <a:solidFill>
                  <a:srgbClr val="FF0000"/>
                </a:solidFill>
                <a:latin typeface="Arial"/>
                <a:cs typeface="Arial"/>
              </a:rPr>
              <a:t> </a:t>
            </a:r>
            <a:r>
              <a:rPr sz="1333" spc="-5" dirty="0">
                <a:solidFill>
                  <a:srgbClr val="FF0000"/>
                </a:solidFill>
                <a:latin typeface="Arial"/>
                <a:cs typeface="Arial"/>
              </a:rPr>
              <a:t>po</a:t>
            </a:r>
            <a:r>
              <a:rPr sz="1333" dirty="0">
                <a:solidFill>
                  <a:srgbClr val="FF0000"/>
                </a:solidFill>
                <a:latin typeface="Arial"/>
                <a:cs typeface="Arial"/>
              </a:rPr>
              <a:t>i</a:t>
            </a:r>
            <a:r>
              <a:rPr sz="1333" spc="-5" dirty="0">
                <a:solidFill>
                  <a:srgbClr val="FF0000"/>
                </a:solidFill>
                <a:latin typeface="Arial"/>
                <a:cs typeface="Arial"/>
              </a:rPr>
              <a:t>n</a:t>
            </a:r>
            <a:r>
              <a:rPr sz="1333" spc="5" dirty="0">
                <a:solidFill>
                  <a:srgbClr val="FF0000"/>
                </a:solidFill>
                <a:latin typeface="Arial"/>
                <a:cs typeface="Arial"/>
              </a:rPr>
              <a:t>t</a:t>
            </a:r>
            <a:r>
              <a:rPr sz="1333" dirty="0">
                <a:solidFill>
                  <a:srgbClr val="FF0000"/>
                </a:solidFill>
                <a:latin typeface="Arial"/>
                <a:cs typeface="Arial"/>
              </a:rPr>
              <a:t>s</a:t>
            </a:r>
            <a:endParaRPr sz="1333" dirty="0">
              <a:solidFill>
                <a:prstClr val="black"/>
              </a:solidFill>
              <a:latin typeface="Arial"/>
              <a:cs typeface="Arial"/>
            </a:endParaRPr>
          </a:p>
        </p:txBody>
      </p:sp>
      <p:sp>
        <p:nvSpPr>
          <p:cNvPr id="279" name="object 279"/>
          <p:cNvSpPr txBox="1"/>
          <p:nvPr/>
        </p:nvSpPr>
        <p:spPr>
          <a:xfrm>
            <a:off x="202601" y="6674907"/>
            <a:ext cx="2761437" cy="11727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762" spc="-5" dirty="0">
                <a:solidFill>
                  <a:prstClr val="black"/>
                </a:solidFill>
                <a:latin typeface="Arial"/>
                <a:cs typeface="Arial"/>
              </a:rPr>
              <a:t>1</a:t>
            </a:r>
            <a:r>
              <a:rPr sz="762" dirty="0">
                <a:solidFill>
                  <a:prstClr val="black"/>
                </a:solidFill>
                <a:latin typeface="Arial"/>
                <a:cs typeface="Arial"/>
              </a:rPr>
              <a:t>.</a:t>
            </a:r>
            <a:r>
              <a:rPr sz="762" spc="10" dirty="0">
                <a:solidFill>
                  <a:prstClr val="black"/>
                </a:solidFill>
                <a:latin typeface="Arial"/>
                <a:cs typeface="Arial"/>
              </a:rPr>
              <a:t> </a:t>
            </a:r>
            <a:r>
              <a:rPr sz="762" spc="-5" dirty="0">
                <a:solidFill>
                  <a:prstClr val="black"/>
                </a:solidFill>
                <a:latin typeface="Arial"/>
                <a:cs typeface="Arial"/>
              </a:rPr>
              <a:t>Ca</a:t>
            </a:r>
            <a:r>
              <a:rPr sz="762" dirty="0">
                <a:solidFill>
                  <a:prstClr val="black"/>
                </a:solidFill>
                <a:latin typeface="Arial"/>
                <a:cs typeface="Arial"/>
              </a:rPr>
              <a:t>l</a:t>
            </a:r>
            <a:r>
              <a:rPr sz="762" spc="5" dirty="0">
                <a:solidFill>
                  <a:prstClr val="black"/>
                </a:solidFill>
                <a:latin typeface="Arial"/>
                <a:cs typeface="Arial"/>
              </a:rPr>
              <a:t>c</a:t>
            </a:r>
            <a:r>
              <a:rPr sz="762" spc="-5" dirty="0">
                <a:solidFill>
                  <a:prstClr val="black"/>
                </a:solidFill>
                <a:latin typeface="Arial"/>
                <a:cs typeface="Arial"/>
              </a:rPr>
              <a:t>u</a:t>
            </a:r>
            <a:r>
              <a:rPr sz="762" dirty="0">
                <a:solidFill>
                  <a:prstClr val="black"/>
                </a:solidFill>
                <a:latin typeface="Arial"/>
                <a:cs typeface="Arial"/>
              </a:rPr>
              <a:t>l</a:t>
            </a:r>
            <a:r>
              <a:rPr sz="762" spc="-5" dirty="0">
                <a:solidFill>
                  <a:prstClr val="black"/>
                </a:solidFill>
                <a:latin typeface="Arial"/>
                <a:cs typeface="Arial"/>
              </a:rPr>
              <a:t>a</a:t>
            </a:r>
            <a:r>
              <a:rPr sz="762" dirty="0">
                <a:solidFill>
                  <a:prstClr val="black"/>
                </a:solidFill>
                <a:latin typeface="Arial"/>
                <a:cs typeface="Arial"/>
              </a:rPr>
              <a:t>t</a:t>
            </a:r>
            <a:r>
              <a:rPr sz="762" spc="-5" dirty="0">
                <a:solidFill>
                  <a:prstClr val="black"/>
                </a:solidFill>
                <a:latin typeface="Arial"/>
                <a:cs typeface="Arial"/>
              </a:rPr>
              <a:t>e</a:t>
            </a:r>
            <a:r>
              <a:rPr sz="762" dirty="0">
                <a:solidFill>
                  <a:prstClr val="black"/>
                </a:solidFill>
                <a:latin typeface="Arial"/>
                <a:cs typeface="Arial"/>
              </a:rPr>
              <a:t>d </a:t>
            </a:r>
            <a:r>
              <a:rPr sz="762" spc="-5" dirty="0">
                <a:solidFill>
                  <a:prstClr val="black"/>
                </a:solidFill>
                <a:latin typeface="Arial"/>
                <a:cs typeface="Arial"/>
              </a:rPr>
              <a:t>ba</a:t>
            </a:r>
            <a:r>
              <a:rPr sz="762" spc="5" dirty="0">
                <a:solidFill>
                  <a:prstClr val="black"/>
                </a:solidFill>
                <a:latin typeface="Arial"/>
                <a:cs typeface="Arial"/>
              </a:rPr>
              <a:t>s</a:t>
            </a:r>
            <a:r>
              <a:rPr sz="762" spc="-5" dirty="0">
                <a:solidFill>
                  <a:prstClr val="black"/>
                </a:solidFill>
                <a:latin typeface="Arial"/>
                <a:cs typeface="Arial"/>
              </a:rPr>
              <a:t>e</a:t>
            </a:r>
            <a:r>
              <a:rPr sz="762" dirty="0">
                <a:solidFill>
                  <a:prstClr val="black"/>
                </a:solidFill>
                <a:latin typeface="Arial"/>
                <a:cs typeface="Arial"/>
              </a:rPr>
              <a:t>d</a:t>
            </a:r>
            <a:r>
              <a:rPr sz="762" spc="10" dirty="0">
                <a:solidFill>
                  <a:prstClr val="black"/>
                </a:solidFill>
                <a:latin typeface="Arial"/>
                <a:cs typeface="Arial"/>
              </a:rPr>
              <a:t> </a:t>
            </a:r>
            <a:r>
              <a:rPr sz="762" spc="-5" dirty="0">
                <a:solidFill>
                  <a:prstClr val="black"/>
                </a:solidFill>
                <a:latin typeface="Arial"/>
                <a:cs typeface="Arial"/>
              </a:rPr>
              <a:t>o</a:t>
            </a:r>
            <a:r>
              <a:rPr sz="762" dirty="0">
                <a:solidFill>
                  <a:prstClr val="black"/>
                </a:solidFill>
                <a:latin typeface="Arial"/>
                <a:cs typeface="Arial"/>
              </a:rPr>
              <a:t>n</a:t>
            </a:r>
            <a:r>
              <a:rPr sz="762" spc="10" dirty="0">
                <a:solidFill>
                  <a:prstClr val="black"/>
                </a:solidFill>
                <a:latin typeface="Arial"/>
                <a:cs typeface="Arial"/>
              </a:rPr>
              <a:t> m</a:t>
            </a:r>
            <a:r>
              <a:rPr sz="762" spc="-5" dirty="0">
                <a:solidFill>
                  <a:prstClr val="black"/>
                </a:solidFill>
                <a:latin typeface="Arial"/>
                <a:cs typeface="Arial"/>
              </a:rPr>
              <a:t>e</a:t>
            </a:r>
            <a:r>
              <a:rPr sz="762" dirty="0">
                <a:solidFill>
                  <a:prstClr val="black"/>
                </a:solidFill>
                <a:latin typeface="Arial"/>
                <a:cs typeface="Arial"/>
              </a:rPr>
              <a:t>t</a:t>
            </a:r>
            <a:r>
              <a:rPr sz="762" spc="-5" dirty="0">
                <a:solidFill>
                  <a:prstClr val="black"/>
                </a:solidFill>
                <a:latin typeface="Arial"/>
                <a:cs typeface="Arial"/>
              </a:rPr>
              <a:t>r</a:t>
            </a:r>
            <a:r>
              <a:rPr sz="762" dirty="0">
                <a:solidFill>
                  <a:prstClr val="black"/>
                </a:solidFill>
                <a:latin typeface="Arial"/>
                <a:cs typeface="Arial"/>
              </a:rPr>
              <a:t>ic</a:t>
            </a:r>
            <a:r>
              <a:rPr sz="762" spc="-24" dirty="0">
                <a:solidFill>
                  <a:prstClr val="black"/>
                </a:solidFill>
                <a:latin typeface="Arial"/>
                <a:cs typeface="Arial"/>
              </a:rPr>
              <a:t> </a:t>
            </a:r>
            <a:r>
              <a:rPr sz="762" spc="10" dirty="0">
                <a:solidFill>
                  <a:prstClr val="black"/>
                </a:solidFill>
                <a:latin typeface="Arial"/>
                <a:cs typeface="Arial"/>
              </a:rPr>
              <a:t>m</a:t>
            </a:r>
            <a:r>
              <a:rPr sz="762" spc="-5" dirty="0">
                <a:solidFill>
                  <a:prstClr val="black"/>
                </a:solidFill>
                <a:latin typeface="Arial"/>
                <a:cs typeface="Arial"/>
              </a:rPr>
              <a:t>e</a:t>
            </a:r>
            <a:r>
              <a:rPr sz="762" dirty="0">
                <a:solidFill>
                  <a:prstClr val="black"/>
                </a:solidFill>
                <a:latin typeface="Arial"/>
                <a:cs typeface="Arial"/>
              </a:rPr>
              <a:t>t</a:t>
            </a:r>
            <a:r>
              <a:rPr sz="762" spc="-5" dirty="0">
                <a:solidFill>
                  <a:prstClr val="black"/>
                </a:solidFill>
                <a:latin typeface="Arial"/>
                <a:cs typeface="Arial"/>
              </a:rPr>
              <a:t>hodo</a:t>
            </a:r>
            <a:r>
              <a:rPr sz="762" dirty="0">
                <a:solidFill>
                  <a:prstClr val="black"/>
                </a:solidFill>
                <a:latin typeface="Arial"/>
                <a:cs typeface="Arial"/>
              </a:rPr>
              <a:t>l</a:t>
            </a:r>
            <a:r>
              <a:rPr sz="762" spc="-5" dirty="0">
                <a:solidFill>
                  <a:prstClr val="black"/>
                </a:solidFill>
                <a:latin typeface="Arial"/>
                <a:cs typeface="Arial"/>
              </a:rPr>
              <a:t>og</a:t>
            </a:r>
            <a:r>
              <a:rPr sz="762" dirty="0">
                <a:solidFill>
                  <a:prstClr val="black"/>
                </a:solidFill>
                <a:latin typeface="Arial"/>
                <a:cs typeface="Arial"/>
              </a:rPr>
              <a:t>y</a:t>
            </a:r>
            <a:r>
              <a:rPr sz="762" spc="10" dirty="0">
                <a:solidFill>
                  <a:prstClr val="black"/>
                </a:solidFill>
                <a:latin typeface="Arial"/>
                <a:cs typeface="Arial"/>
              </a:rPr>
              <a:t> </a:t>
            </a:r>
            <a:r>
              <a:rPr sz="762" spc="-5" dirty="0">
                <a:solidFill>
                  <a:prstClr val="black"/>
                </a:solidFill>
                <a:latin typeface="Arial"/>
                <a:cs typeface="Arial"/>
              </a:rPr>
              <a:t>ou</a:t>
            </a:r>
            <a:r>
              <a:rPr sz="762" dirty="0">
                <a:solidFill>
                  <a:prstClr val="black"/>
                </a:solidFill>
                <a:latin typeface="Arial"/>
                <a:cs typeface="Arial"/>
              </a:rPr>
              <a:t>tli</a:t>
            </a:r>
            <a:r>
              <a:rPr sz="762" spc="-5" dirty="0">
                <a:solidFill>
                  <a:prstClr val="black"/>
                </a:solidFill>
                <a:latin typeface="Arial"/>
                <a:cs typeface="Arial"/>
              </a:rPr>
              <a:t>ne</a:t>
            </a:r>
            <a:r>
              <a:rPr sz="762" dirty="0">
                <a:solidFill>
                  <a:prstClr val="black"/>
                </a:solidFill>
                <a:latin typeface="Arial"/>
                <a:cs typeface="Arial"/>
              </a:rPr>
              <a:t>d</a:t>
            </a:r>
            <a:r>
              <a:rPr sz="762" spc="24" dirty="0">
                <a:solidFill>
                  <a:prstClr val="black"/>
                </a:solidFill>
                <a:latin typeface="Arial"/>
                <a:cs typeface="Arial"/>
              </a:rPr>
              <a:t> </a:t>
            </a:r>
            <a:r>
              <a:rPr sz="762" spc="-5" dirty="0">
                <a:solidFill>
                  <a:prstClr val="black"/>
                </a:solidFill>
                <a:latin typeface="Arial"/>
                <a:cs typeface="Arial"/>
              </a:rPr>
              <a:t>o</a:t>
            </a:r>
            <a:r>
              <a:rPr sz="762" dirty="0">
                <a:solidFill>
                  <a:prstClr val="black"/>
                </a:solidFill>
                <a:latin typeface="Arial"/>
                <a:cs typeface="Arial"/>
              </a:rPr>
              <a:t>n </a:t>
            </a:r>
            <a:r>
              <a:rPr sz="762" spc="5" dirty="0">
                <a:solidFill>
                  <a:prstClr val="black"/>
                </a:solidFill>
                <a:latin typeface="Arial"/>
                <a:cs typeface="Arial"/>
              </a:rPr>
              <a:t>s</a:t>
            </a:r>
            <a:r>
              <a:rPr sz="762" dirty="0">
                <a:solidFill>
                  <a:prstClr val="black"/>
                </a:solidFill>
                <a:latin typeface="Arial"/>
                <a:cs typeface="Arial"/>
              </a:rPr>
              <a:t>li</a:t>
            </a:r>
            <a:r>
              <a:rPr sz="762" spc="-5" dirty="0">
                <a:solidFill>
                  <a:prstClr val="black"/>
                </a:solidFill>
                <a:latin typeface="Arial"/>
                <a:cs typeface="Arial"/>
              </a:rPr>
              <a:t>de</a:t>
            </a:r>
            <a:endParaRPr sz="762" dirty="0">
              <a:solidFill>
                <a:prstClr val="black"/>
              </a:solidFill>
              <a:latin typeface="Arial"/>
              <a:cs typeface="Arial"/>
            </a:endParaRPr>
          </a:p>
        </p:txBody>
      </p:sp>
      <p:sp>
        <p:nvSpPr>
          <p:cNvPr id="280" name="object 280"/>
          <p:cNvSpPr/>
          <p:nvPr/>
        </p:nvSpPr>
        <p:spPr>
          <a:xfrm>
            <a:off x="5104832" y="2399369"/>
            <a:ext cx="0" cy="2559957"/>
          </a:xfrm>
          <a:custGeom>
            <a:avLst/>
            <a:gdLst/>
            <a:ahLst/>
            <a:cxnLst/>
            <a:rect l="l" t="t" r="r" b="b"/>
            <a:pathLst>
              <a:path h="2687954">
                <a:moveTo>
                  <a:pt x="0" y="0"/>
                </a:moveTo>
                <a:lnTo>
                  <a:pt x="0" y="2687624"/>
                </a:lnTo>
              </a:path>
            </a:pathLst>
          </a:custGeom>
          <a:ln w="9504">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1" name="object 281"/>
          <p:cNvSpPr/>
          <p:nvPr/>
        </p:nvSpPr>
        <p:spPr>
          <a:xfrm>
            <a:off x="5104832" y="4959009"/>
            <a:ext cx="3964326" cy="0"/>
          </a:xfrm>
          <a:custGeom>
            <a:avLst/>
            <a:gdLst/>
            <a:ahLst/>
            <a:cxnLst/>
            <a:rect l="l" t="t" r="r" b="b"/>
            <a:pathLst>
              <a:path w="3963670">
                <a:moveTo>
                  <a:pt x="0" y="0"/>
                </a:moveTo>
                <a:lnTo>
                  <a:pt x="3963420" y="0"/>
                </a:lnTo>
              </a:path>
            </a:pathLst>
          </a:custGeom>
          <a:ln w="9496">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2" name="object 282"/>
          <p:cNvSpPr/>
          <p:nvPr/>
        </p:nvSpPr>
        <p:spPr>
          <a:xfrm>
            <a:off x="5104836" y="3204343"/>
            <a:ext cx="76212" cy="362252"/>
          </a:xfrm>
          <a:custGeom>
            <a:avLst/>
            <a:gdLst/>
            <a:ahLst/>
            <a:cxnLst/>
            <a:rect l="l" t="t" r="r" b="b"/>
            <a:pathLst>
              <a:path w="76200" h="380364">
                <a:moveTo>
                  <a:pt x="0" y="0"/>
                </a:moveTo>
                <a:lnTo>
                  <a:pt x="76036" y="379876"/>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3" name="object 283"/>
          <p:cNvSpPr/>
          <p:nvPr/>
        </p:nvSpPr>
        <p:spPr>
          <a:xfrm>
            <a:off x="5180886" y="3566130"/>
            <a:ext cx="85739" cy="362252"/>
          </a:xfrm>
          <a:custGeom>
            <a:avLst/>
            <a:gdLst/>
            <a:ahLst/>
            <a:cxnLst/>
            <a:rect l="l" t="t" r="r" b="b"/>
            <a:pathLst>
              <a:path w="85725" h="380364">
                <a:moveTo>
                  <a:pt x="0" y="0"/>
                </a:moveTo>
                <a:lnTo>
                  <a:pt x="85541" y="379876"/>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4" name="object 284"/>
          <p:cNvSpPr/>
          <p:nvPr/>
        </p:nvSpPr>
        <p:spPr>
          <a:xfrm>
            <a:off x="5266441" y="3927924"/>
            <a:ext cx="76212" cy="145143"/>
          </a:xfrm>
          <a:custGeom>
            <a:avLst/>
            <a:gdLst/>
            <a:ahLst/>
            <a:cxnLst/>
            <a:rect l="l" t="t" r="r" b="b"/>
            <a:pathLst>
              <a:path w="76200" h="152400">
                <a:moveTo>
                  <a:pt x="0" y="0"/>
                </a:moveTo>
                <a:lnTo>
                  <a:pt x="76036" y="151950"/>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5" name="object 285"/>
          <p:cNvSpPr/>
          <p:nvPr/>
        </p:nvSpPr>
        <p:spPr>
          <a:xfrm>
            <a:off x="5342487" y="3964095"/>
            <a:ext cx="76212" cy="108857"/>
          </a:xfrm>
          <a:custGeom>
            <a:avLst/>
            <a:gdLst/>
            <a:ahLst/>
            <a:cxnLst/>
            <a:rect l="l" t="t" r="r" b="b"/>
            <a:pathLst>
              <a:path w="76200" h="114300">
                <a:moveTo>
                  <a:pt x="0" y="113962"/>
                </a:moveTo>
                <a:lnTo>
                  <a:pt x="76036" y="0"/>
                </a:lnTo>
              </a:path>
            </a:pathLst>
          </a:custGeom>
          <a:ln w="9502">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6" name="object 286"/>
          <p:cNvSpPr/>
          <p:nvPr/>
        </p:nvSpPr>
        <p:spPr>
          <a:xfrm>
            <a:off x="5418541" y="3719889"/>
            <a:ext cx="85739" cy="244324"/>
          </a:xfrm>
          <a:custGeom>
            <a:avLst/>
            <a:gdLst/>
            <a:ahLst/>
            <a:cxnLst/>
            <a:rect l="l" t="t" r="r" b="b"/>
            <a:pathLst>
              <a:path w="85725" h="256539">
                <a:moveTo>
                  <a:pt x="0" y="256416"/>
                </a:moveTo>
                <a:lnTo>
                  <a:pt x="85541" y="0"/>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7" name="object 287"/>
          <p:cNvSpPr/>
          <p:nvPr/>
        </p:nvSpPr>
        <p:spPr>
          <a:xfrm>
            <a:off x="5504092" y="3593264"/>
            <a:ext cx="76212" cy="127000"/>
          </a:xfrm>
          <a:custGeom>
            <a:avLst/>
            <a:gdLst/>
            <a:ahLst/>
            <a:cxnLst/>
            <a:rect l="l" t="t" r="r" b="b"/>
            <a:pathLst>
              <a:path w="76200" h="133350">
                <a:moveTo>
                  <a:pt x="0" y="132956"/>
                </a:moveTo>
                <a:lnTo>
                  <a:pt x="76036" y="0"/>
                </a:lnTo>
              </a:path>
            </a:pathLst>
          </a:custGeom>
          <a:ln w="9502">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8" name="object 288"/>
          <p:cNvSpPr/>
          <p:nvPr/>
        </p:nvSpPr>
        <p:spPr>
          <a:xfrm>
            <a:off x="5580141" y="3394286"/>
            <a:ext cx="76212" cy="199571"/>
          </a:xfrm>
          <a:custGeom>
            <a:avLst/>
            <a:gdLst/>
            <a:ahLst/>
            <a:cxnLst/>
            <a:rect l="l" t="t" r="r" b="b"/>
            <a:pathLst>
              <a:path w="76200" h="209550">
                <a:moveTo>
                  <a:pt x="0" y="208931"/>
                </a:moveTo>
                <a:lnTo>
                  <a:pt x="76036" y="0"/>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9" name="object 289"/>
          <p:cNvSpPr/>
          <p:nvPr/>
        </p:nvSpPr>
        <p:spPr>
          <a:xfrm>
            <a:off x="5656195" y="3059627"/>
            <a:ext cx="85739" cy="335038"/>
          </a:xfrm>
          <a:custGeom>
            <a:avLst/>
            <a:gdLst/>
            <a:ahLst/>
            <a:cxnLst/>
            <a:rect l="l" t="t" r="r" b="b"/>
            <a:pathLst>
              <a:path w="85725" h="351789">
                <a:moveTo>
                  <a:pt x="0" y="351385"/>
                </a:moveTo>
                <a:lnTo>
                  <a:pt x="85541" y="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0" name="object 290"/>
          <p:cNvSpPr/>
          <p:nvPr/>
        </p:nvSpPr>
        <p:spPr>
          <a:xfrm>
            <a:off x="5741747" y="3059635"/>
            <a:ext cx="76212" cy="72571"/>
          </a:xfrm>
          <a:custGeom>
            <a:avLst/>
            <a:gdLst/>
            <a:ahLst/>
            <a:cxnLst/>
            <a:rect l="l" t="t" r="r" b="b"/>
            <a:pathLst>
              <a:path w="76200" h="76200">
                <a:moveTo>
                  <a:pt x="0" y="0"/>
                </a:moveTo>
                <a:lnTo>
                  <a:pt x="76036" y="75975"/>
                </a:lnTo>
              </a:path>
            </a:pathLst>
          </a:custGeom>
          <a:ln w="9500">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1" name="object 291"/>
          <p:cNvSpPr/>
          <p:nvPr/>
        </p:nvSpPr>
        <p:spPr>
          <a:xfrm>
            <a:off x="5817799" y="3131993"/>
            <a:ext cx="76212" cy="72571"/>
          </a:xfrm>
          <a:custGeom>
            <a:avLst/>
            <a:gdLst/>
            <a:ahLst/>
            <a:cxnLst/>
            <a:rect l="l" t="t" r="r" b="b"/>
            <a:pathLst>
              <a:path w="76200" h="76200">
                <a:moveTo>
                  <a:pt x="0" y="0"/>
                </a:moveTo>
                <a:lnTo>
                  <a:pt x="76036" y="75975"/>
                </a:lnTo>
              </a:path>
            </a:pathLst>
          </a:custGeom>
          <a:ln w="9500">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2" name="object 292"/>
          <p:cNvSpPr/>
          <p:nvPr/>
        </p:nvSpPr>
        <p:spPr>
          <a:xfrm>
            <a:off x="5893849" y="3195306"/>
            <a:ext cx="85739" cy="9071"/>
          </a:xfrm>
          <a:custGeom>
            <a:avLst/>
            <a:gdLst/>
            <a:ahLst/>
            <a:cxnLst/>
            <a:rect l="l" t="t" r="r" b="b"/>
            <a:pathLst>
              <a:path w="85725" h="9525">
                <a:moveTo>
                  <a:pt x="0" y="9496"/>
                </a:moveTo>
                <a:lnTo>
                  <a:pt x="85541" y="0"/>
                </a:lnTo>
              </a:path>
            </a:pathLst>
          </a:custGeom>
          <a:ln w="9496">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3" name="object 293"/>
          <p:cNvSpPr/>
          <p:nvPr/>
        </p:nvSpPr>
        <p:spPr>
          <a:xfrm>
            <a:off x="5979404" y="3195305"/>
            <a:ext cx="76212" cy="199571"/>
          </a:xfrm>
          <a:custGeom>
            <a:avLst/>
            <a:gdLst/>
            <a:ahLst/>
            <a:cxnLst/>
            <a:rect l="l" t="t" r="r" b="b"/>
            <a:pathLst>
              <a:path w="76200" h="209550">
                <a:moveTo>
                  <a:pt x="0" y="0"/>
                </a:moveTo>
                <a:lnTo>
                  <a:pt x="76036" y="208931"/>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4" name="object 294"/>
          <p:cNvSpPr/>
          <p:nvPr/>
        </p:nvSpPr>
        <p:spPr>
          <a:xfrm>
            <a:off x="6055450" y="3394281"/>
            <a:ext cx="76212" cy="0"/>
          </a:xfrm>
          <a:custGeom>
            <a:avLst/>
            <a:gdLst/>
            <a:ahLst/>
            <a:cxnLst/>
            <a:rect l="l" t="t" r="r" b="b"/>
            <a:pathLst>
              <a:path w="76200">
                <a:moveTo>
                  <a:pt x="0" y="0"/>
                </a:moveTo>
                <a:lnTo>
                  <a:pt x="76036" y="0"/>
                </a:lnTo>
              </a:path>
            </a:pathLst>
          </a:custGeom>
          <a:ln w="9496">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5" name="object 295"/>
          <p:cNvSpPr/>
          <p:nvPr/>
        </p:nvSpPr>
        <p:spPr>
          <a:xfrm>
            <a:off x="6131504" y="3394288"/>
            <a:ext cx="85739" cy="470505"/>
          </a:xfrm>
          <a:custGeom>
            <a:avLst/>
            <a:gdLst/>
            <a:ahLst/>
            <a:cxnLst/>
            <a:rect l="l" t="t" r="r" b="b"/>
            <a:pathLst>
              <a:path w="85725" h="494029">
                <a:moveTo>
                  <a:pt x="0" y="0"/>
                </a:moveTo>
                <a:lnTo>
                  <a:pt x="85541" y="493839"/>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6" name="object 296"/>
          <p:cNvSpPr/>
          <p:nvPr/>
        </p:nvSpPr>
        <p:spPr>
          <a:xfrm>
            <a:off x="6217056" y="3864604"/>
            <a:ext cx="76212" cy="524933"/>
          </a:xfrm>
          <a:custGeom>
            <a:avLst/>
            <a:gdLst/>
            <a:ahLst/>
            <a:cxnLst/>
            <a:rect l="l" t="t" r="r" b="b"/>
            <a:pathLst>
              <a:path w="76200" h="551179">
                <a:moveTo>
                  <a:pt x="0" y="0"/>
                </a:moveTo>
                <a:lnTo>
                  <a:pt x="76036" y="55082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7" name="object 297"/>
          <p:cNvSpPr/>
          <p:nvPr/>
        </p:nvSpPr>
        <p:spPr>
          <a:xfrm>
            <a:off x="6293105" y="3946006"/>
            <a:ext cx="76212" cy="443290"/>
          </a:xfrm>
          <a:custGeom>
            <a:avLst/>
            <a:gdLst/>
            <a:ahLst/>
            <a:cxnLst/>
            <a:rect l="l" t="t" r="r" b="b"/>
            <a:pathLst>
              <a:path w="76200" h="465454">
                <a:moveTo>
                  <a:pt x="0" y="465348"/>
                </a:moveTo>
                <a:lnTo>
                  <a:pt x="76036" y="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8" name="object 298"/>
          <p:cNvSpPr/>
          <p:nvPr/>
        </p:nvSpPr>
        <p:spPr>
          <a:xfrm>
            <a:off x="6369158" y="3946008"/>
            <a:ext cx="85739" cy="72571"/>
          </a:xfrm>
          <a:custGeom>
            <a:avLst/>
            <a:gdLst/>
            <a:ahLst/>
            <a:cxnLst/>
            <a:rect l="l" t="t" r="r" b="b"/>
            <a:pathLst>
              <a:path w="85725" h="76200">
                <a:moveTo>
                  <a:pt x="0" y="0"/>
                </a:moveTo>
                <a:lnTo>
                  <a:pt x="85541" y="75975"/>
                </a:lnTo>
              </a:path>
            </a:pathLst>
          </a:custGeom>
          <a:ln w="9500">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99" name="object 299"/>
          <p:cNvSpPr/>
          <p:nvPr/>
        </p:nvSpPr>
        <p:spPr>
          <a:xfrm>
            <a:off x="6454710" y="3457597"/>
            <a:ext cx="76212" cy="561219"/>
          </a:xfrm>
          <a:custGeom>
            <a:avLst/>
            <a:gdLst/>
            <a:ahLst/>
            <a:cxnLst/>
            <a:rect l="l" t="t" r="r" b="b"/>
            <a:pathLst>
              <a:path w="76200" h="589279">
                <a:moveTo>
                  <a:pt x="0" y="588808"/>
                </a:moveTo>
                <a:lnTo>
                  <a:pt x="76036" y="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0" name="object 300"/>
          <p:cNvSpPr/>
          <p:nvPr/>
        </p:nvSpPr>
        <p:spPr>
          <a:xfrm>
            <a:off x="6530763" y="3104858"/>
            <a:ext cx="76212" cy="353181"/>
          </a:xfrm>
          <a:custGeom>
            <a:avLst/>
            <a:gdLst/>
            <a:ahLst/>
            <a:cxnLst/>
            <a:rect l="l" t="t" r="r" b="b"/>
            <a:pathLst>
              <a:path w="76200" h="370839">
                <a:moveTo>
                  <a:pt x="0" y="370379"/>
                </a:moveTo>
                <a:lnTo>
                  <a:pt x="76036" y="0"/>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1" name="object 301"/>
          <p:cNvSpPr/>
          <p:nvPr/>
        </p:nvSpPr>
        <p:spPr>
          <a:xfrm>
            <a:off x="6606813" y="3041539"/>
            <a:ext cx="85739" cy="63500"/>
          </a:xfrm>
          <a:custGeom>
            <a:avLst/>
            <a:gdLst/>
            <a:ahLst/>
            <a:cxnLst/>
            <a:rect l="l" t="t" r="r" b="b"/>
            <a:pathLst>
              <a:path w="85725" h="66675">
                <a:moveTo>
                  <a:pt x="0" y="66478"/>
                </a:moveTo>
                <a:lnTo>
                  <a:pt x="85541" y="0"/>
                </a:lnTo>
              </a:path>
            </a:pathLst>
          </a:custGeom>
          <a:ln w="9499">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2" name="object 302"/>
          <p:cNvSpPr/>
          <p:nvPr/>
        </p:nvSpPr>
        <p:spPr>
          <a:xfrm>
            <a:off x="6692368" y="2933010"/>
            <a:ext cx="76212" cy="108857"/>
          </a:xfrm>
          <a:custGeom>
            <a:avLst/>
            <a:gdLst/>
            <a:ahLst/>
            <a:cxnLst/>
            <a:rect l="l" t="t" r="r" b="b"/>
            <a:pathLst>
              <a:path w="76200" h="114300">
                <a:moveTo>
                  <a:pt x="0" y="113962"/>
                </a:moveTo>
                <a:lnTo>
                  <a:pt x="76036" y="0"/>
                </a:lnTo>
              </a:path>
            </a:pathLst>
          </a:custGeom>
          <a:ln w="9502">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3" name="object 303"/>
          <p:cNvSpPr/>
          <p:nvPr/>
        </p:nvSpPr>
        <p:spPr>
          <a:xfrm>
            <a:off x="6768415" y="2887786"/>
            <a:ext cx="76212" cy="45357"/>
          </a:xfrm>
          <a:custGeom>
            <a:avLst/>
            <a:gdLst/>
            <a:ahLst/>
            <a:cxnLst/>
            <a:rect l="l" t="t" r="r" b="b"/>
            <a:pathLst>
              <a:path w="76200" h="47625">
                <a:moveTo>
                  <a:pt x="0" y="47484"/>
                </a:moveTo>
                <a:lnTo>
                  <a:pt x="76036" y="0"/>
                </a:lnTo>
              </a:path>
            </a:pathLst>
          </a:custGeom>
          <a:ln w="9499">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4" name="object 304"/>
          <p:cNvSpPr/>
          <p:nvPr/>
        </p:nvSpPr>
        <p:spPr>
          <a:xfrm>
            <a:off x="6844468" y="2878742"/>
            <a:ext cx="85739" cy="9071"/>
          </a:xfrm>
          <a:custGeom>
            <a:avLst/>
            <a:gdLst/>
            <a:ahLst/>
            <a:cxnLst/>
            <a:rect l="l" t="t" r="r" b="b"/>
            <a:pathLst>
              <a:path w="85725" h="9525">
                <a:moveTo>
                  <a:pt x="0" y="9496"/>
                </a:moveTo>
                <a:lnTo>
                  <a:pt x="85541" y="0"/>
                </a:lnTo>
              </a:path>
            </a:pathLst>
          </a:custGeom>
          <a:ln w="9496">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5" name="object 305"/>
          <p:cNvSpPr/>
          <p:nvPr/>
        </p:nvSpPr>
        <p:spPr>
          <a:xfrm>
            <a:off x="6930021" y="2743072"/>
            <a:ext cx="76212" cy="136071"/>
          </a:xfrm>
          <a:custGeom>
            <a:avLst/>
            <a:gdLst/>
            <a:ahLst/>
            <a:cxnLst/>
            <a:rect l="l" t="t" r="r" b="b"/>
            <a:pathLst>
              <a:path w="76200" h="142875">
                <a:moveTo>
                  <a:pt x="0" y="142453"/>
                </a:moveTo>
                <a:lnTo>
                  <a:pt x="76036" y="0"/>
                </a:lnTo>
              </a:path>
            </a:pathLst>
          </a:custGeom>
          <a:ln w="9502">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6" name="object 306"/>
          <p:cNvSpPr/>
          <p:nvPr/>
        </p:nvSpPr>
        <p:spPr>
          <a:xfrm>
            <a:off x="7006072" y="2743071"/>
            <a:ext cx="85739" cy="262467"/>
          </a:xfrm>
          <a:custGeom>
            <a:avLst/>
            <a:gdLst/>
            <a:ahLst/>
            <a:cxnLst/>
            <a:rect l="l" t="t" r="r" b="b"/>
            <a:pathLst>
              <a:path w="85725" h="275589">
                <a:moveTo>
                  <a:pt x="0" y="0"/>
                </a:moveTo>
                <a:lnTo>
                  <a:pt x="85541" y="275410"/>
                </a:lnTo>
              </a:path>
            </a:pathLst>
          </a:custGeom>
          <a:ln w="9503">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7" name="object 307"/>
          <p:cNvSpPr/>
          <p:nvPr/>
        </p:nvSpPr>
        <p:spPr>
          <a:xfrm>
            <a:off x="7091628" y="3005360"/>
            <a:ext cx="76212" cy="515862"/>
          </a:xfrm>
          <a:custGeom>
            <a:avLst/>
            <a:gdLst/>
            <a:ahLst/>
            <a:cxnLst/>
            <a:rect l="l" t="t" r="r" b="b"/>
            <a:pathLst>
              <a:path w="76200" h="541655">
                <a:moveTo>
                  <a:pt x="0" y="0"/>
                </a:moveTo>
                <a:lnTo>
                  <a:pt x="76036" y="541323"/>
                </a:lnTo>
              </a:path>
            </a:pathLst>
          </a:custGeom>
          <a:ln w="9504">
            <a:solidFill>
              <a:srgbClr val="00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8" name="object 308"/>
          <p:cNvSpPr/>
          <p:nvPr/>
        </p:nvSpPr>
        <p:spPr>
          <a:xfrm>
            <a:off x="7167673" y="3520908"/>
            <a:ext cx="76212" cy="253395"/>
          </a:xfrm>
          <a:custGeom>
            <a:avLst/>
            <a:gdLst/>
            <a:ahLst/>
            <a:cxnLst/>
            <a:rect l="l" t="t" r="r" b="b"/>
            <a:pathLst>
              <a:path w="76200" h="266064">
                <a:moveTo>
                  <a:pt x="0" y="0"/>
                </a:moveTo>
                <a:lnTo>
                  <a:pt x="76036" y="265913"/>
                </a:lnTo>
              </a:path>
            </a:pathLst>
          </a:custGeom>
          <a:ln w="2851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09" name="object 309"/>
          <p:cNvSpPr/>
          <p:nvPr/>
        </p:nvSpPr>
        <p:spPr>
          <a:xfrm>
            <a:off x="7243726" y="3683710"/>
            <a:ext cx="85739" cy="90714"/>
          </a:xfrm>
          <a:custGeom>
            <a:avLst/>
            <a:gdLst/>
            <a:ahLst/>
            <a:cxnLst/>
            <a:rect l="l" t="t" r="r" b="b"/>
            <a:pathLst>
              <a:path w="85725" h="95250">
                <a:moveTo>
                  <a:pt x="0" y="94969"/>
                </a:moveTo>
                <a:lnTo>
                  <a:pt x="85541" y="0"/>
                </a:lnTo>
              </a:path>
            </a:pathLst>
          </a:custGeom>
          <a:ln w="28503">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0" name="object 310"/>
          <p:cNvSpPr/>
          <p:nvPr/>
        </p:nvSpPr>
        <p:spPr>
          <a:xfrm>
            <a:off x="7329279" y="3475683"/>
            <a:ext cx="76212" cy="208038"/>
          </a:xfrm>
          <a:custGeom>
            <a:avLst/>
            <a:gdLst/>
            <a:ahLst/>
            <a:cxnLst/>
            <a:rect l="l" t="t" r="r" b="b"/>
            <a:pathLst>
              <a:path w="76200" h="218439">
                <a:moveTo>
                  <a:pt x="0" y="218428"/>
                </a:moveTo>
                <a:lnTo>
                  <a:pt x="76036" y="0"/>
                </a:lnTo>
              </a:path>
            </a:pathLst>
          </a:custGeom>
          <a:ln w="28511">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1" name="object 311"/>
          <p:cNvSpPr/>
          <p:nvPr/>
        </p:nvSpPr>
        <p:spPr>
          <a:xfrm>
            <a:off x="7405332" y="3159127"/>
            <a:ext cx="76212" cy="316895"/>
          </a:xfrm>
          <a:custGeom>
            <a:avLst/>
            <a:gdLst/>
            <a:ahLst/>
            <a:cxnLst/>
            <a:rect l="l" t="t" r="r" b="b"/>
            <a:pathLst>
              <a:path w="76200" h="332739">
                <a:moveTo>
                  <a:pt x="0" y="332391"/>
                </a:moveTo>
                <a:lnTo>
                  <a:pt x="76036" y="0"/>
                </a:lnTo>
              </a:path>
            </a:pathLst>
          </a:custGeom>
          <a:ln w="2851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2" name="object 312"/>
          <p:cNvSpPr/>
          <p:nvPr/>
        </p:nvSpPr>
        <p:spPr>
          <a:xfrm>
            <a:off x="7481380" y="2815422"/>
            <a:ext cx="85739" cy="344110"/>
          </a:xfrm>
          <a:custGeom>
            <a:avLst/>
            <a:gdLst/>
            <a:ahLst/>
            <a:cxnLst/>
            <a:rect l="l" t="t" r="r" b="b"/>
            <a:pathLst>
              <a:path w="85725" h="361314">
                <a:moveTo>
                  <a:pt x="0" y="360882"/>
                </a:moveTo>
                <a:lnTo>
                  <a:pt x="85541" y="0"/>
                </a:lnTo>
              </a:path>
            </a:pathLst>
          </a:custGeom>
          <a:ln w="2851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3" name="object 313"/>
          <p:cNvSpPr/>
          <p:nvPr/>
        </p:nvSpPr>
        <p:spPr>
          <a:xfrm>
            <a:off x="7566933" y="2724975"/>
            <a:ext cx="76212" cy="90714"/>
          </a:xfrm>
          <a:custGeom>
            <a:avLst/>
            <a:gdLst/>
            <a:ahLst/>
            <a:cxnLst/>
            <a:rect l="l" t="t" r="r" b="b"/>
            <a:pathLst>
              <a:path w="76200" h="95250">
                <a:moveTo>
                  <a:pt x="0" y="94969"/>
                </a:moveTo>
                <a:lnTo>
                  <a:pt x="76036" y="0"/>
                </a:lnTo>
              </a:path>
            </a:pathLst>
          </a:custGeom>
          <a:ln w="28504">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4" name="object 314"/>
          <p:cNvSpPr/>
          <p:nvPr/>
        </p:nvSpPr>
        <p:spPr>
          <a:xfrm>
            <a:off x="7642986" y="2652625"/>
            <a:ext cx="76212" cy="72571"/>
          </a:xfrm>
          <a:custGeom>
            <a:avLst/>
            <a:gdLst/>
            <a:ahLst/>
            <a:cxnLst/>
            <a:rect l="l" t="t" r="r" b="b"/>
            <a:pathLst>
              <a:path w="76200" h="76200">
                <a:moveTo>
                  <a:pt x="0" y="75975"/>
                </a:moveTo>
                <a:lnTo>
                  <a:pt x="76036" y="0"/>
                </a:lnTo>
              </a:path>
            </a:pathLst>
          </a:custGeom>
          <a:ln w="2850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5" name="object 315"/>
          <p:cNvSpPr/>
          <p:nvPr/>
        </p:nvSpPr>
        <p:spPr>
          <a:xfrm>
            <a:off x="7719034" y="2652618"/>
            <a:ext cx="85739" cy="127000"/>
          </a:xfrm>
          <a:custGeom>
            <a:avLst/>
            <a:gdLst/>
            <a:ahLst/>
            <a:cxnLst/>
            <a:rect l="l" t="t" r="r" b="b"/>
            <a:pathLst>
              <a:path w="85725" h="133350">
                <a:moveTo>
                  <a:pt x="0" y="0"/>
                </a:moveTo>
                <a:lnTo>
                  <a:pt x="85541" y="132956"/>
                </a:lnTo>
              </a:path>
            </a:pathLst>
          </a:custGeom>
          <a:ln w="28507">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6" name="object 316"/>
          <p:cNvSpPr/>
          <p:nvPr/>
        </p:nvSpPr>
        <p:spPr>
          <a:xfrm>
            <a:off x="7804590" y="2706893"/>
            <a:ext cx="76212" cy="72571"/>
          </a:xfrm>
          <a:custGeom>
            <a:avLst/>
            <a:gdLst/>
            <a:ahLst/>
            <a:cxnLst/>
            <a:rect l="l" t="t" r="r" b="b"/>
            <a:pathLst>
              <a:path w="76200" h="76200">
                <a:moveTo>
                  <a:pt x="0" y="75975"/>
                </a:moveTo>
                <a:lnTo>
                  <a:pt x="76036" y="0"/>
                </a:lnTo>
              </a:path>
            </a:pathLst>
          </a:custGeom>
          <a:ln w="28502">
            <a:solidFill>
              <a:srgbClr val="41A441"/>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7" name="object 317"/>
          <p:cNvSpPr/>
          <p:nvPr/>
        </p:nvSpPr>
        <p:spPr>
          <a:xfrm>
            <a:off x="7167673" y="3520906"/>
            <a:ext cx="76212" cy="36286"/>
          </a:xfrm>
          <a:custGeom>
            <a:avLst/>
            <a:gdLst/>
            <a:ahLst/>
            <a:cxnLst/>
            <a:rect l="l" t="t" r="r" b="b"/>
            <a:pathLst>
              <a:path w="76200" h="38100">
                <a:moveTo>
                  <a:pt x="0" y="0"/>
                </a:moveTo>
                <a:lnTo>
                  <a:pt x="76036" y="37987"/>
                </a:lnTo>
              </a:path>
            </a:pathLst>
          </a:custGeom>
          <a:ln w="2849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8" name="object 318"/>
          <p:cNvSpPr/>
          <p:nvPr/>
        </p:nvSpPr>
        <p:spPr>
          <a:xfrm>
            <a:off x="7243726" y="3330968"/>
            <a:ext cx="85739" cy="226181"/>
          </a:xfrm>
          <a:custGeom>
            <a:avLst/>
            <a:gdLst/>
            <a:ahLst/>
            <a:cxnLst/>
            <a:rect l="l" t="t" r="r" b="b"/>
            <a:pathLst>
              <a:path w="85725" h="237489">
                <a:moveTo>
                  <a:pt x="0" y="237422"/>
                </a:moveTo>
                <a:lnTo>
                  <a:pt x="85541" y="0"/>
                </a:lnTo>
              </a:path>
            </a:pathLst>
          </a:custGeom>
          <a:ln w="28511">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19" name="object 319"/>
          <p:cNvSpPr/>
          <p:nvPr/>
        </p:nvSpPr>
        <p:spPr>
          <a:xfrm>
            <a:off x="7329279" y="3014412"/>
            <a:ext cx="76212" cy="316895"/>
          </a:xfrm>
          <a:custGeom>
            <a:avLst/>
            <a:gdLst/>
            <a:ahLst/>
            <a:cxnLst/>
            <a:rect l="l" t="t" r="r" b="b"/>
            <a:pathLst>
              <a:path w="76200" h="332739">
                <a:moveTo>
                  <a:pt x="0" y="332391"/>
                </a:moveTo>
                <a:lnTo>
                  <a:pt x="76036" y="0"/>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0" name="object 320"/>
          <p:cNvSpPr/>
          <p:nvPr/>
        </p:nvSpPr>
        <p:spPr>
          <a:xfrm>
            <a:off x="7405332" y="2806377"/>
            <a:ext cx="76212" cy="208038"/>
          </a:xfrm>
          <a:custGeom>
            <a:avLst/>
            <a:gdLst/>
            <a:ahLst/>
            <a:cxnLst/>
            <a:rect l="l" t="t" r="r" b="b"/>
            <a:pathLst>
              <a:path w="76200" h="218439">
                <a:moveTo>
                  <a:pt x="0" y="218428"/>
                </a:moveTo>
                <a:lnTo>
                  <a:pt x="76036" y="0"/>
                </a:lnTo>
              </a:path>
            </a:pathLst>
          </a:custGeom>
          <a:ln w="28511">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1" name="object 321"/>
          <p:cNvSpPr/>
          <p:nvPr/>
        </p:nvSpPr>
        <p:spPr>
          <a:xfrm>
            <a:off x="7481380" y="2779244"/>
            <a:ext cx="85739" cy="27214"/>
          </a:xfrm>
          <a:custGeom>
            <a:avLst/>
            <a:gdLst/>
            <a:ahLst/>
            <a:cxnLst/>
            <a:rect l="l" t="t" r="r" b="b"/>
            <a:pathLst>
              <a:path w="85725" h="28575">
                <a:moveTo>
                  <a:pt x="0" y="28490"/>
                </a:moveTo>
                <a:lnTo>
                  <a:pt x="85541" y="0"/>
                </a:lnTo>
              </a:path>
            </a:pathLst>
          </a:custGeom>
          <a:ln w="2849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2" name="object 322"/>
          <p:cNvSpPr/>
          <p:nvPr/>
        </p:nvSpPr>
        <p:spPr>
          <a:xfrm>
            <a:off x="7566933" y="2734027"/>
            <a:ext cx="76212" cy="45357"/>
          </a:xfrm>
          <a:custGeom>
            <a:avLst/>
            <a:gdLst/>
            <a:ahLst/>
            <a:cxnLst/>
            <a:rect l="l" t="t" r="r" b="b"/>
            <a:pathLst>
              <a:path w="76200" h="47625">
                <a:moveTo>
                  <a:pt x="0" y="47484"/>
                </a:moveTo>
                <a:lnTo>
                  <a:pt x="76036" y="0"/>
                </a:lnTo>
              </a:path>
            </a:pathLst>
          </a:custGeom>
          <a:ln w="28497">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3" name="object 323"/>
          <p:cNvSpPr/>
          <p:nvPr/>
        </p:nvSpPr>
        <p:spPr>
          <a:xfrm>
            <a:off x="7642986" y="2652625"/>
            <a:ext cx="76212" cy="81643"/>
          </a:xfrm>
          <a:custGeom>
            <a:avLst/>
            <a:gdLst/>
            <a:ahLst/>
            <a:cxnLst/>
            <a:rect l="l" t="t" r="r" b="b"/>
            <a:pathLst>
              <a:path w="76200" h="85725">
                <a:moveTo>
                  <a:pt x="0" y="85472"/>
                </a:moveTo>
                <a:lnTo>
                  <a:pt x="76036" y="0"/>
                </a:lnTo>
              </a:path>
            </a:pathLst>
          </a:custGeom>
          <a:ln w="2850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4" name="object 324"/>
          <p:cNvSpPr/>
          <p:nvPr/>
        </p:nvSpPr>
        <p:spPr>
          <a:xfrm>
            <a:off x="7719034" y="2634535"/>
            <a:ext cx="85739" cy="18143"/>
          </a:xfrm>
          <a:custGeom>
            <a:avLst/>
            <a:gdLst/>
            <a:ahLst/>
            <a:cxnLst/>
            <a:rect l="l" t="t" r="r" b="b"/>
            <a:pathLst>
              <a:path w="85725" h="19050">
                <a:moveTo>
                  <a:pt x="0" y="18993"/>
                </a:moveTo>
                <a:lnTo>
                  <a:pt x="85541" y="0"/>
                </a:lnTo>
              </a:path>
            </a:pathLst>
          </a:custGeom>
          <a:ln w="28491">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5" name="object 325"/>
          <p:cNvSpPr/>
          <p:nvPr/>
        </p:nvSpPr>
        <p:spPr>
          <a:xfrm>
            <a:off x="7804590" y="2634529"/>
            <a:ext cx="76212" cy="154214"/>
          </a:xfrm>
          <a:custGeom>
            <a:avLst/>
            <a:gdLst/>
            <a:ahLst/>
            <a:cxnLst/>
            <a:rect l="l" t="t" r="r" b="b"/>
            <a:pathLst>
              <a:path w="76200" h="161925">
                <a:moveTo>
                  <a:pt x="0" y="0"/>
                </a:moveTo>
                <a:lnTo>
                  <a:pt x="76036" y="161447"/>
                </a:lnTo>
              </a:path>
            </a:pathLst>
          </a:custGeom>
          <a:ln w="28509">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6" name="object 326"/>
          <p:cNvSpPr/>
          <p:nvPr/>
        </p:nvSpPr>
        <p:spPr>
          <a:xfrm>
            <a:off x="7880637" y="2788288"/>
            <a:ext cx="76212" cy="99786"/>
          </a:xfrm>
          <a:custGeom>
            <a:avLst/>
            <a:gdLst/>
            <a:ahLst/>
            <a:cxnLst/>
            <a:rect l="l" t="t" r="r" b="b"/>
            <a:pathLst>
              <a:path w="76200" h="104775">
                <a:moveTo>
                  <a:pt x="0" y="0"/>
                </a:moveTo>
                <a:lnTo>
                  <a:pt x="76036" y="104465"/>
                </a:lnTo>
              </a:path>
            </a:pathLst>
          </a:custGeom>
          <a:ln w="2850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7" name="object 327"/>
          <p:cNvSpPr/>
          <p:nvPr/>
        </p:nvSpPr>
        <p:spPr>
          <a:xfrm>
            <a:off x="7956689" y="2887779"/>
            <a:ext cx="85739" cy="344110"/>
          </a:xfrm>
          <a:custGeom>
            <a:avLst/>
            <a:gdLst/>
            <a:ahLst/>
            <a:cxnLst/>
            <a:rect l="l" t="t" r="r" b="b"/>
            <a:pathLst>
              <a:path w="85725" h="361314">
                <a:moveTo>
                  <a:pt x="0" y="0"/>
                </a:moveTo>
                <a:lnTo>
                  <a:pt x="85541" y="360882"/>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8" name="object 328"/>
          <p:cNvSpPr/>
          <p:nvPr/>
        </p:nvSpPr>
        <p:spPr>
          <a:xfrm>
            <a:off x="8042242" y="3231484"/>
            <a:ext cx="76212" cy="181429"/>
          </a:xfrm>
          <a:custGeom>
            <a:avLst/>
            <a:gdLst/>
            <a:ahLst/>
            <a:cxnLst/>
            <a:rect l="l" t="t" r="r" b="b"/>
            <a:pathLst>
              <a:path w="76200" h="190500">
                <a:moveTo>
                  <a:pt x="0" y="0"/>
                </a:moveTo>
                <a:lnTo>
                  <a:pt x="76036" y="189938"/>
                </a:lnTo>
              </a:path>
            </a:pathLst>
          </a:custGeom>
          <a:ln w="28510">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29" name="object 329"/>
          <p:cNvSpPr/>
          <p:nvPr/>
        </p:nvSpPr>
        <p:spPr>
          <a:xfrm>
            <a:off x="8118291" y="3412370"/>
            <a:ext cx="76212" cy="280610"/>
          </a:xfrm>
          <a:custGeom>
            <a:avLst/>
            <a:gdLst/>
            <a:ahLst/>
            <a:cxnLst/>
            <a:rect l="l" t="t" r="r" b="b"/>
            <a:pathLst>
              <a:path w="76200" h="294639">
                <a:moveTo>
                  <a:pt x="0" y="0"/>
                </a:moveTo>
                <a:lnTo>
                  <a:pt x="76036" y="294404"/>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0" name="object 330"/>
          <p:cNvSpPr/>
          <p:nvPr/>
        </p:nvSpPr>
        <p:spPr>
          <a:xfrm>
            <a:off x="8194344" y="3692755"/>
            <a:ext cx="85739" cy="99786"/>
          </a:xfrm>
          <a:custGeom>
            <a:avLst/>
            <a:gdLst/>
            <a:ahLst/>
            <a:cxnLst/>
            <a:rect l="l" t="t" r="r" b="b"/>
            <a:pathLst>
              <a:path w="85725" h="104775">
                <a:moveTo>
                  <a:pt x="0" y="0"/>
                </a:moveTo>
                <a:lnTo>
                  <a:pt x="85541" y="104465"/>
                </a:lnTo>
              </a:path>
            </a:pathLst>
          </a:custGeom>
          <a:ln w="2850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1" name="object 331"/>
          <p:cNvSpPr/>
          <p:nvPr/>
        </p:nvSpPr>
        <p:spPr>
          <a:xfrm>
            <a:off x="8279896" y="3520907"/>
            <a:ext cx="76212" cy="271538"/>
          </a:xfrm>
          <a:custGeom>
            <a:avLst/>
            <a:gdLst/>
            <a:ahLst/>
            <a:cxnLst/>
            <a:rect l="l" t="t" r="r" b="b"/>
            <a:pathLst>
              <a:path w="76200" h="285114">
                <a:moveTo>
                  <a:pt x="0" y="284907"/>
                </a:moveTo>
                <a:lnTo>
                  <a:pt x="76036" y="0"/>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2" name="object 332"/>
          <p:cNvSpPr/>
          <p:nvPr/>
        </p:nvSpPr>
        <p:spPr>
          <a:xfrm>
            <a:off x="8355949" y="3213388"/>
            <a:ext cx="76212" cy="307824"/>
          </a:xfrm>
          <a:custGeom>
            <a:avLst/>
            <a:gdLst/>
            <a:ahLst/>
            <a:cxnLst/>
            <a:rect l="l" t="t" r="r" b="b"/>
            <a:pathLst>
              <a:path w="76200" h="323214">
                <a:moveTo>
                  <a:pt x="0" y="322894"/>
                </a:moveTo>
                <a:lnTo>
                  <a:pt x="76036" y="0"/>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3" name="object 333"/>
          <p:cNvSpPr/>
          <p:nvPr/>
        </p:nvSpPr>
        <p:spPr>
          <a:xfrm>
            <a:off x="8431998" y="3113896"/>
            <a:ext cx="85739" cy="99786"/>
          </a:xfrm>
          <a:custGeom>
            <a:avLst/>
            <a:gdLst/>
            <a:ahLst/>
            <a:cxnLst/>
            <a:rect l="l" t="t" r="r" b="b"/>
            <a:pathLst>
              <a:path w="85725" h="104775">
                <a:moveTo>
                  <a:pt x="0" y="104465"/>
                </a:moveTo>
                <a:lnTo>
                  <a:pt x="85541" y="0"/>
                </a:lnTo>
              </a:path>
            </a:pathLst>
          </a:custGeom>
          <a:ln w="2850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4" name="object 334"/>
          <p:cNvSpPr/>
          <p:nvPr/>
        </p:nvSpPr>
        <p:spPr>
          <a:xfrm>
            <a:off x="8517554" y="3050584"/>
            <a:ext cx="76212" cy="63500"/>
          </a:xfrm>
          <a:custGeom>
            <a:avLst/>
            <a:gdLst/>
            <a:ahLst/>
            <a:cxnLst/>
            <a:rect l="l" t="t" r="r" b="b"/>
            <a:pathLst>
              <a:path w="76200" h="66675">
                <a:moveTo>
                  <a:pt x="0" y="66478"/>
                </a:moveTo>
                <a:lnTo>
                  <a:pt x="76036" y="0"/>
                </a:lnTo>
              </a:path>
            </a:pathLst>
          </a:custGeom>
          <a:ln w="28500">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5" name="object 335"/>
          <p:cNvSpPr/>
          <p:nvPr/>
        </p:nvSpPr>
        <p:spPr>
          <a:xfrm>
            <a:off x="8593600" y="3014404"/>
            <a:ext cx="76212" cy="36286"/>
          </a:xfrm>
          <a:custGeom>
            <a:avLst/>
            <a:gdLst/>
            <a:ahLst/>
            <a:cxnLst/>
            <a:rect l="l" t="t" r="r" b="b"/>
            <a:pathLst>
              <a:path w="76200" h="38100">
                <a:moveTo>
                  <a:pt x="0" y="37987"/>
                </a:moveTo>
                <a:lnTo>
                  <a:pt x="76036" y="0"/>
                </a:lnTo>
              </a:path>
            </a:pathLst>
          </a:custGeom>
          <a:ln w="28495">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6" name="object 336"/>
          <p:cNvSpPr/>
          <p:nvPr/>
        </p:nvSpPr>
        <p:spPr>
          <a:xfrm>
            <a:off x="8669653" y="3014404"/>
            <a:ext cx="85739" cy="36286"/>
          </a:xfrm>
          <a:custGeom>
            <a:avLst/>
            <a:gdLst/>
            <a:ahLst/>
            <a:cxnLst/>
            <a:rect l="l" t="t" r="r" b="b"/>
            <a:pathLst>
              <a:path w="85725" h="38100">
                <a:moveTo>
                  <a:pt x="0" y="0"/>
                </a:moveTo>
                <a:lnTo>
                  <a:pt x="85541" y="37987"/>
                </a:lnTo>
              </a:path>
            </a:pathLst>
          </a:custGeom>
          <a:ln w="28494">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7" name="object 337"/>
          <p:cNvSpPr/>
          <p:nvPr/>
        </p:nvSpPr>
        <p:spPr>
          <a:xfrm>
            <a:off x="8755206" y="3050591"/>
            <a:ext cx="76212" cy="72571"/>
          </a:xfrm>
          <a:custGeom>
            <a:avLst/>
            <a:gdLst/>
            <a:ahLst/>
            <a:cxnLst/>
            <a:rect l="l" t="t" r="r" b="b"/>
            <a:pathLst>
              <a:path w="76200" h="76200">
                <a:moveTo>
                  <a:pt x="0" y="0"/>
                </a:moveTo>
                <a:lnTo>
                  <a:pt x="76036" y="75975"/>
                </a:lnTo>
              </a:path>
            </a:pathLst>
          </a:custGeom>
          <a:ln w="2850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8" name="object 338"/>
          <p:cNvSpPr/>
          <p:nvPr/>
        </p:nvSpPr>
        <p:spPr>
          <a:xfrm>
            <a:off x="8831254" y="3122948"/>
            <a:ext cx="76212" cy="81643"/>
          </a:xfrm>
          <a:custGeom>
            <a:avLst/>
            <a:gdLst/>
            <a:ahLst/>
            <a:cxnLst/>
            <a:rect l="l" t="t" r="r" b="b"/>
            <a:pathLst>
              <a:path w="76200" h="85725">
                <a:moveTo>
                  <a:pt x="0" y="0"/>
                </a:moveTo>
                <a:lnTo>
                  <a:pt x="76036" y="85472"/>
                </a:lnTo>
              </a:path>
            </a:pathLst>
          </a:custGeom>
          <a:ln w="28503">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39" name="object 339"/>
          <p:cNvSpPr/>
          <p:nvPr/>
        </p:nvSpPr>
        <p:spPr>
          <a:xfrm>
            <a:off x="8907307" y="3204342"/>
            <a:ext cx="85739" cy="280610"/>
          </a:xfrm>
          <a:custGeom>
            <a:avLst/>
            <a:gdLst/>
            <a:ahLst/>
            <a:cxnLst/>
            <a:rect l="l" t="t" r="r" b="b"/>
            <a:pathLst>
              <a:path w="85725" h="294639">
                <a:moveTo>
                  <a:pt x="0" y="0"/>
                </a:moveTo>
                <a:lnTo>
                  <a:pt x="85541" y="294404"/>
                </a:lnTo>
              </a:path>
            </a:pathLst>
          </a:custGeom>
          <a:ln w="28512">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0" name="object 340"/>
          <p:cNvSpPr/>
          <p:nvPr/>
        </p:nvSpPr>
        <p:spPr>
          <a:xfrm>
            <a:off x="8992860" y="3484727"/>
            <a:ext cx="76212" cy="127000"/>
          </a:xfrm>
          <a:custGeom>
            <a:avLst/>
            <a:gdLst/>
            <a:ahLst/>
            <a:cxnLst/>
            <a:rect l="l" t="t" r="r" b="b"/>
            <a:pathLst>
              <a:path w="76200" h="133350">
                <a:moveTo>
                  <a:pt x="0" y="0"/>
                </a:moveTo>
                <a:lnTo>
                  <a:pt x="76036" y="132956"/>
                </a:lnTo>
              </a:path>
            </a:pathLst>
          </a:custGeom>
          <a:ln w="28508">
            <a:solidFill>
              <a:srgbClr val="646AAC"/>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1" name="object 341"/>
          <p:cNvSpPr/>
          <p:nvPr/>
        </p:nvSpPr>
        <p:spPr>
          <a:xfrm>
            <a:off x="510483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2" name="object 342"/>
          <p:cNvSpPr/>
          <p:nvPr/>
        </p:nvSpPr>
        <p:spPr>
          <a:xfrm>
            <a:off x="5180886"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3" name="object 343"/>
          <p:cNvSpPr/>
          <p:nvPr/>
        </p:nvSpPr>
        <p:spPr>
          <a:xfrm>
            <a:off x="5266441"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4" name="object 344"/>
          <p:cNvSpPr/>
          <p:nvPr/>
        </p:nvSpPr>
        <p:spPr>
          <a:xfrm>
            <a:off x="5342487"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5" name="object 345"/>
          <p:cNvSpPr/>
          <p:nvPr/>
        </p:nvSpPr>
        <p:spPr>
          <a:xfrm>
            <a:off x="5418541"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6" name="object 346"/>
          <p:cNvSpPr/>
          <p:nvPr/>
        </p:nvSpPr>
        <p:spPr>
          <a:xfrm>
            <a:off x="5504092"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7" name="object 347"/>
          <p:cNvSpPr/>
          <p:nvPr/>
        </p:nvSpPr>
        <p:spPr>
          <a:xfrm>
            <a:off x="5580141"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8" name="object 348"/>
          <p:cNvSpPr/>
          <p:nvPr/>
        </p:nvSpPr>
        <p:spPr>
          <a:xfrm>
            <a:off x="5656195"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9" name="object 349"/>
          <p:cNvSpPr/>
          <p:nvPr/>
        </p:nvSpPr>
        <p:spPr>
          <a:xfrm>
            <a:off x="5741747"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0" name="object 350"/>
          <p:cNvSpPr/>
          <p:nvPr/>
        </p:nvSpPr>
        <p:spPr>
          <a:xfrm>
            <a:off x="5817799"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1" name="object 351"/>
          <p:cNvSpPr/>
          <p:nvPr/>
        </p:nvSpPr>
        <p:spPr>
          <a:xfrm>
            <a:off x="5893849"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2" name="object 352"/>
          <p:cNvSpPr/>
          <p:nvPr/>
        </p:nvSpPr>
        <p:spPr>
          <a:xfrm>
            <a:off x="5979404"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3" name="object 353"/>
          <p:cNvSpPr/>
          <p:nvPr/>
        </p:nvSpPr>
        <p:spPr>
          <a:xfrm>
            <a:off x="605545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4" name="object 354"/>
          <p:cNvSpPr/>
          <p:nvPr/>
        </p:nvSpPr>
        <p:spPr>
          <a:xfrm>
            <a:off x="6131504"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5" name="object 355"/>
          <p:cNvSpPr/>
          <p:nvPr/>
        </p:nvSpPr>
        <p:spPr>
          <a:xfrm>
            <a:off x="621705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6" name="object 356"/>
          <p:cNvSpPr/>
          <p:nvPr/>
        </p:nvSpPr>
        <p:spPr>
          <a:xfrm>
            <a:off x="6293105"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7" name="object 357"/>
          <p:cNvSpPr/>
          <p:nvPr/>
        </p:nvSpPr>
        <p:spPr>
          <a:xfrm>
            <a:off x="6369158"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8" name="object 358"/>
          <p:cNvSpPr/>
          <p:nvPr/>
        </p:nvSpPr>
        <p:spPr>
          <a:xfrm>
            <a:off x="645471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9" name="object 359"/>
          <p:cNvSpPr/>
          <p:nvPr/>
        </p:nvSpPr>
        <p:spPr>
          <a:xfrm>
            <a:off x="6530763"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0" name="object 360"/>
          <p:cNvSpPr/>
          <p:nvPr/>
        </p:nvSpPr>
        <p:spPr>
          <a:xfrm>
            <a:off x="6606813"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1" name="object 361"/>
          <p:cNvSpPr/>
          <p:nvPr/>
        </p:nvSpPr>
        <p:spPr>
          <a:xfrm>
            <a:off x="6692368"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2" name="object 362"/>
          <p:cNvSpPr/>
          <p:nvPr/>
        </p:nvSpPr>
        <p:spPr>
          <a:xfrm>
            <a:off x="6768415"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3" name="object 363"/>
          <p:cNvSpPr/>
          <p:nvPr/>
        </p:nvSpPr>
        <p:spPr>
          <a:xfrm>
            <a:off x="6844468"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4" name="object 364"/>
          <p:cNvSpPr/>
          <p:nvPr/>
        </p:nvSpPr>
        <p:spPr>
          <a:xfrm>
            <a:off x="6930021"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5" name="object 365"/>
          <p:cNvSpPr/>
          <p:nvPr/>
        </p:nvSpPr>
        <p:spPr>
          <a:xfrm>
            <a:off x="7006072"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6" name="object 366"/>
          <p:cNvSpPr/>
          <p:nvPr/>
        </p:nvSpPr>
        <p:spPr>
          <a:xfrm>
            <a:off x="7091628"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7" name="object 367"/>
          <p:cNvSpPr/>
          <p:nvPr/>
        </p:nvSpPr>
        <p:spPr>
          <a:xfrm>
            <a:off x="7167673"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8" name="object 368"/>
          <p:cNvSpPr/>
          <p:nvPr/>
        </p:nvSpPr>
        <p:spPr>
          <a:xfrm>
            <a:off x="7243726"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9" name="object 369"/>
          <p:cNvSpPr/>
          <p:nvPr/>
        </p:nvSpPr>
        <p:spPr>
          <a:xfrm>
            <a:off x="7329279"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0" name="object 370"/>
          <p:cNvSpPr/>
          <p:nvPr/>
        </p:nvSpPr>
        <p:spPr>
          <a:xfrm>
            <a:off x="7405332"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1" name="object 371"/>
          <p:cNvSpPr/>
          <p:nvPr/>
        </p:nvSpPr>
        <p:spPr>
          <a:xfrm>
            <a:off x="7481380"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2" name="object 372"/>
          <p:cNvSpPr/>
          <p:nvPr/>
        </p:nvSpPr>
        <p:spPr>
          <a:xfrm>
            <a:off x="7566933"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3" name="object 373"/>
          <p:cNvSpPr/>
          <p:nvPr/>
        </p:nvSpPr>
        <p:spPr>
          <a:xfrm>
            <a:off x="764298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4" name="object 374"/>
          <p:cNvSpPr/>
          <p:nvPr/>
        </p:nvSpPr>
        <p:spPr>
          <a:xfrm>
            <a:off x="7719034"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5" name="object 375"/>
          <p:cNvSpPr/>
          <p:nvPr/>
        </p:nvSpPr>
        <p:spPr>
          <a:xfrm>
            <a:off x="780459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6" name="object 376"/>
          <p:cNvSpPr/>
          <p:nvPr/>
        </p:nvSpPr>
        <p:spPr>
          <a:xfrm>
            <a:off x="7880637"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7" name="object 377"/>
          <p:cNvSpPr/>
          <p:nvPr/>
        </p:nvSpPr>
        <p:spPr>
          <a:xfrm>
            <a:off x="7956689"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8" name="object 378"/>
          <p:cNvSpPr/>
          <p:nvPr/>
        </p:nvSpPr>
        <p:spPr>
          <a:xfrm>
            <a:off x="8042242"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9" name="object 379"/>
          <p:cNvSpPr/>
          <p:nvPr/>
        </p:nvSpPr>
        <p:spPr>
          <a:xfrm>
            <a:off x="8118291"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0" name="object 380"/>
          <p:cNvSpPr/>
          <p:nvPr/>
        </p:nvSpPr>
        <p:spPr>
          <a:xfrm>
            <a:off x="8194344"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1" name="object 381"/>
          <p:cNvSpPr/>
          <p:nvPr/>
        </p:nvSpPr>
        <p:spPr>
          <a:xfrm>
            <a:off x="827989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2" name="object 382"/>
          <p:cNvSpPr/>
          <p:nvPr/>
        </p:nvSpPr>
        <p:spPr>
          <a:xfrm>
            <a:off x="8355949"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3" name="object 383"/>
          <p:cNvSpPr/>
          <p:nvPr/>
        </p:nvSpPr>
        <p:spPr>
          <a:xfrm>
            <a:off x="8431998"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4" name="object 384"/>
          <p:cNvSpPr/>
          <p:nvPr/>
        </p:nvSpPr>
        <p:spPr>
          <a:xfrm>
            <a:off x="8517554"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5" name="object 385"/>
          <p:cNvSpPr/>
          <p:nvPr/>
        </p:nvSpPr>
        <p:spPr>
          <a:xfrm>
            <a:off x="859360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6" name="object 386"/>
          <p:cNvSpPr/>
          <p:nvPr/>
        </p:nvSpPr>
        <p:spPr>
          <a:xfrm>
            <a:off x="8669653"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7" name="object 387"/>
          <p:cNvSpPr/>
          <p:nvPr/>
        </p:nvSpPr>
        <p:spPr>
          <a:xfrm>
            <a:off x="8755206"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8" name="object 388"/>
          <p:cNvSpPr/>
          <p:nvPr/>
        </p:nvSpPr>
        <p:spPr>
          <a:xfrm>
            <a:off x="8831254"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89" name="object 389"/>
          <p:cNvSpPr/>
          <p:nvPr/>
        </p:nvSpPr>
        <p:spPr>
          <a:xfrm>
            <a:off x="8907307" y="3131985"/>
            <a:ext cx="85739" cy="0"/>
          </a:xfrm>
          <a:custGeom>
            <a:avLst/>
            <a:gdLst/>
            <a:ahLst/>
            <a:cxnLst/>
            <a:rect l="l" t="t" r="r" b="b"/>
            <a:pathLst>
              <a:path w="85725">
                <a:moveTo>
                  <a:pt x="0" y="0"/>
                </a:moveTo>
                <a:lnTo>
                  <a:pt x="85541"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0" name="object 390"/>
          <p:cNvSpPr/>
          <p:nvPr/>
        </p:nvSpPr>
        <p:spPr>
          <a:xfrm>
            <a:off x="8992860" y="3131985"/>
            <a:ext cx="76212" cy="0"/>
          </a:xfrm>
          <a:custGeom>
            <a:avLst/>
            <a:gdLst/>
            <a:ahLst/>
            <a:cxnLst/>
            <a:rect l="l" t="t" r="r" b="b"/>
            <a:pathLst>
              <a:path w="76200">
                <a:moveTo>
                  <a:pt x="0" y="0"/>
                </a:moveTo>
                <a:lnTo>
                  <a:pt x="76036"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1" name="object 391"/>
          <p:cNvSpPr/>
          <p:nvPr/>
        </p:nvSpPr>
        <p:spPr>
          <a:xfrm>
            <a:off x="510483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2" name="object 392"/>
          <p:cNvSpPr/>
          <p:nvPr/>
        </p:nvSpPr>
        <p:spPr>
          <a:xfrm>
            <a:off x="5180886"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3" name="object 393"/>
          <p:cNvSpPr/>
          <p:nvPr/>
        </p:nvSpPr>
        <p:spPr>
          <a:xfrm>
            <a:off x="5266441"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4" name="object 394"/>
          <p:cNvSpPr/>
          <p:nvPr/>
        </p:nvSpPr>
        <p:spPr>
          <a:xfrm>
            <a:off x="5342487"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5" name="object 395"/>
          <p:cNvSpPr/>
          <p:nvPr/>
        </p:nvSpPr>
        <p:spPr>
          <a:xfrm>
            <a:off x="5418541"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6" name="object 396"/>
          <p:cNvSpPr/>
          <p:nvPr/>
        </p:nvSpPr>
        <p:spPr>
          <a:xfrm>
            <a:off x="5504092"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7" name="object 397"/>
          <p:cNvSpPr/>
          <p:nvPr/>
        </p:nvSpPr>
        <p:spPr>
          <a:xfrm>
            <a:off x="5580141"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8" name="object 398"/>
          <p:cNvSpPr/>
          <p:nvPr/>
        </p:nvSpPr>
        <p:spPr>
          <a:xfrm>
            <a:off x="5656195"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99" name="object 399"/>
          <p:cNvSpPr/>
          <p:nvPr/>
        </p:nvSpPr>
        <p:spPr>
          <a:xfrm>
            <a:off x="5741747"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0" name="object 400"/>
          <p:cNvSpPr/>
          <p:nvPr/>
        </p:nvSpPr>
        <p:spPr>
          <a:xfrm>
            <a:off x="5817799"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1" name="object 401"/>
          <p:cNvSpPr/>
          <p:nvPr/>
        </p:nvSpPr>
        <p:spPr>
          <a:xfrm>
            <a:off x="5893849"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2" name="object 402"/>
          <p:cNvSpPr/>
          <p:nvPr/>
        </p:nvSpPr>
        <p:spPr>
          <a:xfrm>
            <a:off x="5979404"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3" name="object 403"/>
          <p:cNvSpPr/>
          <p:nvPr/>
        </p:nvSpPr>
        <p:spPr>
          <a:xfrm>
            <a:off x="605545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4" name="object 404"/>
          <p:cNvSpPr/>
          <p:nvPr/>
        </p:nvSpPr>
        <p:spPr>
          <a:xfrm>
            <a:off x="6131504"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5" name="object 405"/>
          <p:cNvSpPr/>
          <p:nvPr/>
        </p:nvSpPr>
        <p:spPr>
          <a:xfrm>
            <a:off x="621705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6" name="object 406"/>
          <p:cNvSpPr/>
          <p:nvPr/>
        </p:nvSpPr>
        <p:spPr>
          <a:xfrm>
            <a:off x="6293105"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7" name="object 407"/>
          <p:cNvSpPr/>
          <p:nvPr/>
        </p:nvSpPr>
        <p:spPr>
          <a:xfrm>
            <a:off x="6369158"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8" name="object 408"/>
          <p:cNvSpPr/>
          <p:nvPr/>
        </p:nvSpPr>
        <p:spPr>
          <a:xfrm>
            <a:off x="645471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09" name="object 409"/>
          <p:cNvSpPr/>
          <p:nvPr/>
        </p:nvSpPr>
        <p:spPr>
          <a:xfrm>
            <a:off x="6530763"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0" name="object 410"/>
          <p:cNvSpPr/>
          <p:nvPr/>
        </p:nvSpPr>
        <p:spPr>
          <a:xfrm>
            <a:off x="6606813"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1" name="object 411"/>
          <p:cNvSpPr/>
          <p:nvPr/>
        </p:nvSpPr>
        <p:spPr>
          <a:xfrm>
            <a:off x="6692368"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2" name="object 412"/>
          <p:cNvSpPr/>
          <p:nvPr/>
        </p:nvSpPr>
        <p:spPr>
          <a:xfrm>
            <a:off x="6768415"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3" name="object 413"/>
          <p:cNvSpPr/>
          <p:nvPr/>
        </p:nvSpPr>
        <p:spPr>
          <a:xfrm>
            <a:off x="6844468"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4" name="object 414"/>
          <p:cNvSpPr/>
          <p:nvPr/>
        </p:nvSpPr>
        <p:spPr>
          <a:xfrm>
            <a:off x="6930021"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5" name="object 415"/>
          <p:cNvSpPr/>
          <p:nvPr/>
        </p:nvSpPr>
        <p:spPr>
          <a:xfrm>
            <a:off x="7006072"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6" name="object 416"/>
          <p:cNvSpPr/>
          <p:nvPr/>
        </p:nvSpPr>
        <p:spPr>
          <a:xfrm>
            <a:off x="7091628"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7" name="object 417"/>
          <p:cNvSpPr/>
          <p:nvPr/>
        </p:nvSpPr>
        <p:spPr>
          <a:xfrm>
            <a:off x="7167673"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8" name="object 418"/>
          <p:cNvSpPr/>
          <p:nvPr/>
        </p:nvSpPr>
        <p:spPr>
          <a:xfrm>
            <a:off x="7243726"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19" name="object 419"/>
          <p:cNvSpPr/>
          <p:nvPr/>
        </p:nvSpPr>
        <p:spPr>
          <a:xfrm>
            <a:off x="7329279"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0" name="object 420"/>
          <p:cNvSpPr/>
          <p:nvPr/>
        </p:nvSpPr>
        <p:spPr>
          <a:xfrm>
            <a:off x="7405332"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1" name="object 421"/>
          <p:cNvSpPr/>
          <p:nvPr/>
        </p:nvSpPr>
        <p:spPr>
          <a:xfrm>
            <a:off x="7481380"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2" name="object 422"/>
          <p:cNvSpPr/>
          <p:nvPr/>
        </p:nvSpPr>
        <p:spPr>
          <a:xfrm>
            <a:off x="7566933"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3" name="object 423"/>
          <p:cNvSpPr/>
          <p:nvPr/>
        </p:nvSpPr>
        <p:spPr>
          <a:xfrm>
            <a:off x="764298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4" name="object 424"/>
          <p:cNvSpPr/>
          <p:nvPr/>
        </p:nvSpPr>
        <p:spPr>
          <a:xfrm>
            <a:off x="7719034"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5" name="object 425"/>
          <p:cNvSpPr/>
          <p:nvPr/>
        </p:nvSpPr>
        <p:spPr>
          <a:xfrm>
            <a:off x="780459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6" name="object 426"/>
          <p:cNvSpPr/>
          <p:nvPr/>
        </p:nvSpPr>
        <p:spPr>
          <a:xfrm>
            <a:off x="7880637"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7" name="object 427"/>
          <p:cNvSpPr/>
          <p:nvPr/>
        </p:nvSpPr>
        <p:spPr>
          <a:xfrm>
            <a:off x="7956689"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8" name="object 428"/>
          <p:cNvSpPr/>
          <p:nvPr/>
        </p:nvSpPr>
        <p:spPr>
          <a:xfrm>
            <a:off x="8042242"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29" name="object 429"/>
          <p:cNvSpPr/>
          <p:nvPr/>
        </p:nvSpPr>
        <p:spPr>
          <a:xfrm>
            <a:off x="8118291"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0" name="object 430"/>
          <p:cNvSpPr/>
          <p:nvPr/>
        </p:nvSpPr>
        <p:spPr>
          <a:xfrm>
            <a:off x="8194344"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1" name="object 431"/>
          <p:cNvSpPr/>
          <p:nvPr/>
        </p:nvSpPr>
        <p:spPr>
          <a:xfrm>
            <a:off x="827989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2" name="object 432"/>
          <p:cNvSpPr/>
          <p:nvPr/>
        </p:nvSpPr>
        <p:spPr>
          <a:xfrm>
            <a:off x="8355949"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3" name="object 433"/>
          <p:cNvSpPr/>
          <p:nvPr/>
        </p:nvSpPr>
        <p:spPr>
          <a:xfrm>
            <a:off x="8431998"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4" name="object 434"/>
          <p:cNvSpPr/>
          <p:nvPr/>
        </p:nvSpPr>
        <p:spPr>
          <a:xfrm>
            <a:off x="8517554"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5" name="object 435"/>
          <p:cNvSpPr/>
          <p:nvPr/>
        </p:nvSpPr>
        <p:spPr>
          <a:xfrm>
            <a:off x="859360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6" name="object 436"/>
          <p:cNvSpPr/>
          <p:nvPr/>
        </p:nvSpPr>
        <p:spPr>
          <a:xfrm>
            <a:off x="8669653"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7" name="object 437"/>
          <p:cNvSpPr/>
          <p:nvPr/>
        </p:nvSpPr>
        <p:spPr>
          <a:xfrm>
            <a:off x="8755206"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8" name="object 438"/>
          <p:cNvSpPr/>
          <p:nvPr/>
        </p:nvSpPr>
        <p:spPr>
          <a:xfrm>
            <a:off x="8831254"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39" name="object 439"/>
          <p:cNvSpPr/>
          <p:nvPr/>
        </p:nvSpPr>
        <p:spPr>
          <a:xfrm>
            <a:off x="8907307" y="3077717"/>
            <a:ext cx="85739" cy="0"/>
          </a:xfrm>
          <a:custGeom>
            <a:avLst/>
            <a:gdLst/>
            <a:ahLst/>
            <a:cxnLst/>
            <a:rect l="l" t="t" r="r" b="b"/>
            <a:pathLst>
              <a:path w="85725">
                <a:moveTo>
                  <a:pt x="0" y="0"/>
                </a:moveTo>
                <a:lnTo>
                  <a:pt x="85541"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0" name="object 440"/>
          <p:cNvSpPr/>
          <p:nvPr/>
        </p:nvSpPr>
        <p:spPr>
          <a:xfrm>
            <a:off x="8992860" y="3077717"/>
            <a:ext cx="76212" cy="0"/>
          </a:xfrm>
          <a:custGeom>
            <a:avLst/>
            <a:gdLst/>
            <a:ahLst/>
            <a:cxnLst/>
            <a:rect l="l" t="t" r="r" b="b"/>
            <a:pathLst>
              <a:path w="76200">
                <a:moveTo>
                  <a:pt x="0" y="0"/>
                </a:moveTo>
                <a:lnTo>
                  <a:pt x="76036"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1" name="object 441"/>
          <p:cNvSpPr/>
          <p:nvPr/>
        </p:nvSpPr>
        <p:spPr>
          <a:xfrm>
            <a:off x="5104834"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2" name="object 442"/>
          <p:cNvSpPr/>
          <p:nvPr/>
        </p:nvSpPr>
        <p:spPr>
          <a:xfrm>
            <a:off x="5218908"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3" name="object 443"/>
          <p:cNvSpPr/>
          <p:nvPr/>
        </p:nvSpPr>
        <p:spPr>
          <a:xfrm>
            <a:off x="5332977" y="2969184"/>
            <a:ext cx="9526" cy="0"/>
          </a:xfrm>
          <a:custGeom>
            <a:avLst/>
            <a:gdLst/>
            <a:ahLst/>
            <a:cxnLst/>
            <a:rect l="l" t="t" r="r" b="b"/>
            <a:pathLst>
              <a:path w="9525">
                <a:moveTo>
                  <a:pt x="0" y="0"/>
                </a:moveTo>
                <a:lnTo>
                  <a:pt x="951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4" name="object 444"/>
          <p:cNvSpPr/>
          <p:nvPr/>
        </p:nvSpPr>
        <p:spPr>
          <a:xfrm>
            <a:off x="5342492"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5" name="object 445"/>
          <p:cNvSpPr/>
          <p:nvPr/>
        </p:nvSpPr>
        <p:spPr>
          <a:xfrm>
            <a:off x="5447056"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6" name="object 446"/>
          <p:cNvSpPr/>
          <p:nvPr/>
        </p:nvSpPr>
        <p:spPr>
          <a:xfrm>
            <a:off x="5561134" y="2969184"/>
            <a:ext cx="19053" cy="0"/>
          </a:xfrm>
          <a:custGeom>
            <a:avLst/>
            <a:gdLst/>
            <a:ahLst/>
            <a:cxnLst/>
            <a:rect l="l" t="t" r="r" b="b"/>
            <a:pathLst>
              <a:path w="19050">
                <a:moveTo>
                  <a:pt x="0" y="0"/>
                </a:moveTo>
                <a:lnTo>
                  <a:pt x="19009"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7" name="object 447"/>
          <p:cNvSpPr/>
          <p:nvPr/>
        </p:nvSpPr>
        <p:spPr>
          <a:xfrm>
            <a:off x="5580136" y="2969184"/>
            <a:ext cx="19053" cy="0"/>
          </a:xfrm>
          <a:custGeom>
            <a:avLst/>
            <a:gdLst/>
            <a:ahLst/>
            <a:cxnLst/>
            <a:rect l="l" t="t" r="r" b="b"/>
            <a:pathLst>
              <a:path w="19050">
                <a:moveTo>
                  <a:pt x="0" y="0"/>
                </a:moveTo>
                <a:lnTo>
                  <a:pt x="19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8" name="object 448"/>
          <p:cNvSpPr/>
          <p:nvPr/>
        </p:nvSpPr>
        <p:spPr>
          <a:xfrm>
            <a:off x="5675195"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49" name="object 449"/>
          <p:cNvSpPr/>
          <p:nvPr/>
        </p:nvSpPr>
        <p:spPr>
          <a:xfrm>
            <a:off x="5789280"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0" name="object 450"/>
          <p:cNvSpPr/>
          <p:nvPr/>
        </p:nvSpPr>
        <p:spPr>
          <a:xfrm>
            <a:off x="5817802"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1" name="object 451"/>
          <p:cNvSpPr/>
          <p:nvPr/>
        </p:nvSpPr>
        <p:spPr>
          <a:xfrm>
            <a:off x="5903356"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2" name="object 452"/>
          <p:cNvSpPr/>
          <p:nvPr/>
        </p:nvSpPr>
        <p:spPr>
          <a:xfrm>
            <a:off x="6017417"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3" name="object 453"/>
          <p:cNvSpPr/>
          <p:nvPr/>
        </p:nvSpPr>
        <p:spPr>
          <a:xfrm>
            <a:off x="6131504"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4" name="object 454"/>
          <p:cNvSpPr/>
          <p:nvPr/>
        </p:nvSpPr>
        <p:spPr>
          <a:xfrm>
            <a:off x="6245578"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5" name="object 455"/>
          <p:cNvSpPr/>
          <p:nvPr/>
        </p:nvSpPr>
        <p:spPr>
          <a:xfrm>
            <a:off x="6359641" y="2969184"/>
            <a:ext cx="9526" cy="0"/>
          </a:xfrm>
          <a:custGeom>
            <a:avLst/>
            <a:gdLst/>
            <a:ahLst/>
            <a:cxnLst/>
            <a:rect l="l" t="t" r="r" b="b"/>
            <a:pathLst>
              <a:path w="9525">
                <a:moveTo>
                  <a:pt x="0" y="0"/>
                </a:moveTo>
                <a:lnTo>
                  <a:pt x="951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6" name="object 456"/>
          <p:cNvSpPr/>
          <p:nvPr/>
        </p:nvSpPr>
        <p:spPr>
          <a:xfrm>
            <a:off x="6369156"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7" name="object 457"/>
          <p:cNvSpPr/>
          <p:nvPr/>
        </p:nvSpPr>
        <p:spPr>
          <a:xfrm>
            <a:off x="6473725"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8" name="object 458"/>
          <p:cNvSpPr/>
          <p:nvPr/>
        </p:nvSpPr>
        <p:spPr>
          <a:xfrm>
            <a:off x="6587801" y="2969184"/>
            <a:ext cx="19053" cy="0"/>
          </a:xfrm>
          <a:custGeom>
            <a:avLst/>
            <a:gdLst/>
            <a:ahLst/>
            <a:cxnLst/>
            <a:rect l="l" t="t" r="r" b="b"/>
            <a:pathLst>
              <a:path w="19050">
                <a:moveTo>
                  <a:pt x="0" y="0"/>
                </a:moveTo>
                <a:lnTo>
                  <a:pt x="19009"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59" name="object 459"/>
          <p:cNvSpPr/>
          <p:nvPr/>
        </p:nvSpPr>
        <p:spPr>
          <a:xfrm>
            <a:off x="6606804" y="2969184"/>
            <a:ext cx="19053" cy="0"/>
          </a:xfrm>
          <a:custGeom>
            <a:avLst/>
            <a:gdLst/>
            <a:ahLst/>
            <a:cxnLst/>
            <a:rect l="l" t="t" r="r" b="b"/>
            <a:pathLst>
              <a:path w="19050">
                <a:moveTo>
                  <a:pt x="0" y="0"/>
                </a:moveTo>
                <a:lnTo>
                  <a:pt x="19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0" name="object 460"/>
          <p:cNvSpPr/>
          <p:nvPr/>
        </p:nvSpPr>
        <p:spPr>
          <a:xfrm>
            <a:off x="6701864"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1" name="object 461"/>
          <p:cNvSpPr/>
          <p:nvPr/>
        </p:nvSpPr>
        <p:spPr>
          <a:xfrm>
            <a:off x="6815951"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2" name="object 462"/>
          <p:cNvSpPr/>
          <p:nvPr/>
        </p:nvSpPr>
        <p:spPr>
          <a:xfrm>
            <a:off x="6844465"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3" name="object 463"/>
          <p:cNvSpPr/>
          <p:nvPr/>
        </p:nvSpPr>
        <p:spPr>
          <a:xfrm>
            <a:off x="6930020"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4" name="object 464"/>
          <p:cNvSpPr/>
          <p:nvPr/>
        </p:nvSpPr>
        <p:spPr>
          <a:xfrm>
            <a:off x="7044087"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5" name="object 465"/>
          <p:cNvSpPr/>
          <p:nvPr/>
        </p:nvSpPr>
        <p:spPr>
          <a:xfrm>
            <a:off x="7158170"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6" name="object 466"/>
          <p:cNvSpPr/>
          <p:nvPr/>
        </p:nvSpPr>
        <p:spPr>
          <a:xfrm>
            <a:off x="7167677"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7" name="object 467"/>
          <p:cNvSpPr/>
          <p:nvPr/>
        </p:nvSpPr>
        <p:spPr>
          <a:xfrm>
            <a:off x="7272242"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8" name="object 468"/>
          <p:cNvSpPr/>
          <p:nvPr/>
        </p:nvSpPr>
        <p:spPr>
          <a:xfrm>
            <a:off x="7386310" y="2969184"/>
            <a:ext cx="19053" cy="0"/>
          </a:xfrm>
          <a:custGeom>
            <a:avLst/>
            <a:gdLst/>
            <a:ahLst/>
            <a:cxnLst/>
            <a:rect l="l" t="t" r="r" b="b"/>
            <a:pathLst>
              <a:path w="19050">
                <a:moveTo>
                  <a:pt x="0" y="0"/>
                </a:moveTo>
                <a:lnTo>
                  <a:pt x="19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69" name="object 469"/>
          <p:cNvSpPr/>
          <p:nvPr/>
        </p:nvSpPr>
        <p:spPr>
          <a:xfrm>
            <a:off x="7405333" y="2969184"/>
            <a:ext cx="19053" cy="0"/>
          </a:xfrm>
          <a:custGeom>
            <a:avLst/>
            <a:gdLst/>
            <a:ahLst/>
            <a:cxnLst/>
            <a:rect l="l" t="t" r="r" b="b"/>
            <a:pathLst>
              <a:path w="19050">
                <a:moveTo>
                  <a:pt x="0" y="0"/>
                </a:moveTo>
                <a:lnTo>
                  <a:pt x="19009"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0" name="object 470"/>
          <p:cNvSpPr/>
          <p:nvPr/>
        </p:nvSpPr>
        <p:spPr>
          <a:xfrm>
            <a:off x="7500394"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1" name="object 471"/>
          <p:cNvSpPr/>
          <p:nvPr/>
        </p:nvSpPr>
        <p:spPr>
          <a:xfrm>
            <a:off x="7614466"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2" name="object 472"/>
          <p:cNvSpPr/>
          <p:nvPr/>
        </p:nvSpPr>
        <p:spPr>
          <a:xfrm>
            <a:off x="7642975" y="2969184"/>
            <a:ext cx="9526" cy="0"/>
          </a:xfrm>
          <a:custGeom>
            <a:avLst/>
            <a:gdLst/>
            <a:ahLst/>
            <a:cxnLst/>
            <a:rect l="l" t="t" r="r" b="b"/>
            <a:pathLst>
              <a:path w="9525">
                <a:moveTo>
                  <a:pt x="0" y="0"/>
                </a:moveTo>
                <a:lnTo>
                  <a:pt x="951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3" name="object 473"/>
          <p:cNvSpPr/>
          <p:nvPr/>
        </p:nvSpPr>
        <p:spPr>
          <a:xfrm>
            <a:off x="7728529"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4" name="object 474"/>
          <p:cNvSpPr/>
          <p:nvPr/>
        </p:nvSpPr>
        <p:spPr>
          <a:xfrm>
            <a:off x="7842616"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5" name="object 475"/>
          <p:cNvSpPr/>
          <p:nvPr/>
        </p:nvSpPr>
        <p:spPr>
          <a:xfrm>
            <a:off x="7956690"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6" name="object 476"/>
          <p:cNvSpPr/>
          <p:nvPr/>
        </p:nvSpPr>
        <p:spPr>
          <a:xfrm>
            <a:off x="8070751"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7" name="object 477"/>
          <p:cNvSpPr/>
          <p:nvPr/>
        </p:nvSpPr>
        <p:spPr>
          <a:xfrm>
            <a:off x="8184840"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8" name="object 478"/>
          <p:cNvSpPr/>
          <p:nvPr/>
        </p:nvSpPr>
        <p:spPr>
          <a:xfrm>
            <a:off x="8194346"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79" name="object 479"/>
          <p:cNvSpPr/>
          <p:nvPr/>
        </p:nvSpPr>
        <p:spPr>
          <a:xfrm>
            <a:off x="8298909" y="2969184"/>
            <a:ext cx="38107" cy="0"/>
          </a:xfrm>
          <a:custGeom>
            <a:avLst/>
            <a:gdLst/>
            <a:ahLst/>
            <a:cxnLst/>
            <a:rect l="l" t="t" r="r" b="b"/>
            <a:pathLst>
              <a:path w="38100">
                <a:moveTo>
                  <a:pt x="0" y="0"/>
                </a:moveTo>
                <a:lnTo>
                  <a:pt x="38027"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0" name="object 480"/>
          <p:cNvSpPr/>
          <p:nvPr/>
        </p:nvSpPr>
        <p:spPr>
          <a:xfrm>
            <a:off x="8412978" y="2969184"/>
            <a:ext cx="19053" cy="0"/>
          </a:xfrm>
          <a:custGeom>
            <a:avLst/>
            <a:gdLst/>
            <a:ahLst/>
            <a:cxnLst/>
            <a:rect l="l" t="t" r="r" b="b"/>
            <a:pathLst>
              <a:path w="19050">
                <a:moveTo>
                  <a:pt x="0" y="0"/>
                </a:moveTo>
                <a:lnTo>
                  <a:pt x="19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1" name="object 481"/>
          <p:cNvSpPr/>
          <p:nvPr/>
        </p:nvSpPr>
        <p:spPr>
          <a:xfrm>
            <a:off x="8431999" y="2969184"/>
            <a:ext cx="19053" cy="0"/>
          </a:xfrm>
          <a:custGeom>
            <a:avLst/>
            <a:gdLst/>
            <a:ahLst/>
            <a:cxnLst/>
            <a:rect l="l" t="t" r="r" b="b"/>
            <a:pathLst>
              <a:path w="19050">
                <a:moveTo>
                  <a:pt x="0" y="0"/>
                </a:moveTo>
                <a:lnTo>
                  <a:pt x="19009"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2" name="object 482"/>
          <p:cNvSpPr/>
          <p:nvPr/>
        </p:nvSpPr>
        <p:spPr>
          <a:xfrm>
            <a:off x="8527057"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3" name="object 483"/>
          <p:cNvSpPr/>
          <p:nvPr/>
        </p:nvSpPr>
        <p:spPr>
          <a:xfrm>
            <a:off x="8641136" y="2969184"/>
            <a:ext cx="28579" cy="0"/>
          </a:xfrm>
          <a:custGeom>
            <a:avLst/>
            <a:gdLst/>
            <a:ahLst/>
            <a:cxnLst/>
            <a:rect l="l" t="t" r="r" b="b"/>
            <a:pathLst>
              <a:path w="28575">
                <a:moveTo>
                  <a:pt x="0" y="0"/>
                </a:moveTo>
                <a:lnTo>
                  <a:pt x="2851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4" name="object 484"/>
          <p:cNvSpPr/>
          <p:nvPr/>
        </p:nvSpPr>
        <p:spPr>
          <a:xfrm>
            <a:off x="8669642" y="2969184"/>
            <a:ext cx="9526" cy="0"/>
          </a:xfrm>
          <a:custGeom>
            <a:avLst/>
            <a:gdLst/>
            <a:ahLst/>
            <a:cxnLst/>
            <a:rect l="l" t="t" r="r" b="b"/>
            <a:pathLst>
              <a:path w="9525">
                <a:moveTo>
                  <a:pt x="0" y="0"/>
                </a:moveTo>
                <a:lnTo>
                  <a:pt x="951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5" name="object 485"/>
          <p:cNvSpPr/>
          <p:nvPr/>
        </p:nvSpPr>
        <p:spPr>
          <a:xfrm>
            <a:off x="8755199"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6" name="object 486"/>
          <p:cNvSpPr/>
          <p:nvPr/>
        </p:nvSpPr>
        <p:spPr>
          <a:xfrm>
            <a:off x="8869279" y="2969184"/>
            <a:ext cx="38107" cy="0"/>
          </a:xfrm>
          <a:custGeom>
            <a:avLst/>
            <a:gdLst/>
            <a:ahLst/>
            <a:cxnLst/>
            <a:rect l="l" t="t" r="r" b="b"/>
            <a:pathLst>
              <a:path w="38100">
                <a:moveTo>
                  <a:pt x="0" y="0"/>
                </a:moveTo>
                <a:lnTo>
                  <a:pt x="38018"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7" name="object 487"/>
          <p:cNvSpPr/>
          <p:nvPr/>
        </p:nvSpPr>
        <p:spPr>
          <a:xfrm>
            <a:off x="8983355" y="2969184"/>
            <a:ext cx="9526" cy="0"/>
          </a:xfrm>
          <a:custGeom>
            <a:avLst/>
            <a:gdLst/>
            <a:ahLst/>
            <a:cxnLst/>
            <a:rect l="l" t="t" r="r" b="b"/>
            <a:pathLst>
              <a:path w="9525">
                <a:moveTo>
                  <a:pt x="0" y="0"/>
                </a:moveTo>
                <a:lnTo>
                  <a:pt x="9504"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8" name="object 488"/>
          <p:cNvSpPr/>
          <p:nvPr/>
        </p:nvSpPr>
        <p:spPr>
          <a:xfrm>
            <a:off x="8992861" y="2969184"/>
            <a:ext cx="28579" cy="0"/>
          </a:xfrm>
          <a:custGeom>
            <a:avLst/>
            <a:gdLst/>
            <a:ahLst/>
            <a:cxnLst/>
            <a:rect l="l" t="t" r="r" b="b"/>
            <a:pathLst>
              <a:path w="28575">
                <a:moveTo>
                  <a:pt x="0" y="0"/>
                </a:moveTo>
                <a:lnTo>
                  <a:pt x="28523" y="0"/>
                </a:lnTo>
              </a:path>
            </a:pathLst>
          </a:custGeom>
          <a:ln w="18993">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89" name="object 489"/>
          <p:cNvSpPr/>
          <p:nvPr/>
        </p:nvSpPr>
        <p:spPr>
          <a:xfrm>
            <a:off x="5104834"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0" name="object 490"/>
          <p:cNvSpPr/>
          <p:nvPr/>
        </p:nvSpPr>
        <p:spPr>
          <a:xfrm>
            <a:off x="5218908"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1" name="object 491"/>
          <p:cNvSpPr/>
          <p:nvPr/>
        </p:nvSpPr>
        <p:spPr>
          <a:xfrm>
            <a:off x="5332977" y="2914906"/>
            <a:ext cx="9526" cy="0"/>
          </a:xfrm>
          <a:custGeom>
            <a:avLst/>
            <a:gdLst/>
            <a:ahLst/>
            <a:cxnLst/>
            <a:rect l="l" t="t" r="r" b="b"/>
            <a:pathLst>
              <a:path w="9525">
                <a:moveTo>
                  <a:pt x="0" y="0"/>
                </a:moveTo>
                <a:lnTo>
                  <a:pt x="951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2" name="object 492"/>
          <p:cNvSpPr/>
          <p:nvPr/>
        </p:nvSpPr>
        <p:spPr>
          <a:xfrm>
            <a:off x="5342492"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3" name="object 493"/>
          <p:cNvSpPr/>
          <p:nvPr/>
        </p:nvSpPr>
        <p:spPr>
          <a:xfrm>
            <a:off x="5447056"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4" name="object 494"/>
          <p:cNvSpPr/>
          <p:nvPr/>
        </p:nvSpPr>
        <p:spPr>
          <a:xfrm>
            <a:off x="5561134" y="2914906"/>
            <a:ext cx="19053" cy="0"/>
          </a:xfrm>
          <a:custGeom>
            <a:avLst/>
            <a:gdLst/>
            <a:ahLst/>
            <a:cxnLst/>
            <a:rect l="l" t="t" r="r" b="b"/>
            <a:pathLst>
              <a:path w="19050">
                <a:moveTo>
                  <a:pt x="0" y="0"/>
                </a:moveTo>
                <a:lnTo>
                  <a:pt x="19009"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5" name="object 495"/>
          <p:cNvSpPr/>
          <p:nvPr/>
        </p:nvSpPr>
        <p:spPr>
          <a:xfrm>
            <a:off x="5580136" y="2914906"/>
            <a:ext cx="19053" cy="0"/>
          </a:xfrm>
          <a:custGeom>
            <a:avLst/>
            <a:gdLst/>
            <a:ahLst/>
            <a:cxnLst/>
            <a:rect l="l" t="t" r="r" b="b"/>
            <a:pathLst>
              <a:path w="19050">
                <a:moveTo>
                  <a:pt x="0" y="0"/>
                </a:moveTo>
                <a:lnTo>
                  <a:pt x="19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6" name="object 496"/>
          <p:cNvSpPr/>
          <p:nvPr/>
        </p:nvSpPr>
        <p:spPr>
          <a:xfrm>
            <a:off x="5675195"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7" name="object 497"/>
          <p:cNvSpPr/>
          <p:nvPr/>
        </p:nvSpPr>
        <p:spPr>
          <a:xfrm>
            <a:off x="5789280"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8" name="object 498"/>
          <p:cNvSpPr/>
          <p:nvPr/>
        </p:nvSpPr>
        <p:spPr>
          <a:xfrm>
            <a:off x="5817802"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499" name="object 499"/>
          <p:cNvSpPr/>
          <p:nvPr/>
        </p:nvSpPr>
        <p:spPr>
          <a:xfrm>
            <a:off x="5903356"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0" name="object 500"/>
          <p:cNvSpPr/>
          <p:nvPr/>
        </p:nvSpPr>
        <p:spPr>
          <a:xfrm>
            <a:off x="6017417"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1" name="object 501"/>
          <p:cNvSpPr/>
          <p:nvPr/>
        </p:nvSpPr>
        <p:spPr>
          <a:xfrm>
            <a:off x="6131504"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2" name="object 502"/>
          <p:cNvSpPr/>
          <p:nvPr/>
        </p:nvSpPr>
        <p:spPr>
          <a:xfrm>
            <a:off x="6245578"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3" name="object 503"/>
          <p:cNvSpPr/>
          <p:nvPr/>
        </p:nvSpPr>
        <p:spPr>
          <a:xfrm>
            <a:off x="6359641" y="2914906"/>
            <a:ext cx="9526" cy="0"/>
          </a:xfrm>
          <a:custGeom>
            <a:avLst/>
            <a:gdLst/>
            <a:ahLst/>
            <a:cxnLst/>
            <a:rect l="l" t="t" r="r" b="b"/>
            <a:pathLst>
              <a:path w="9525">
                <a:moveTo>
                  <a:pt x="0" y="0"/>
                </a:moveTo>
                <a:lnTo>
                  <a:pt x="951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4" name="object 504"/>
          <p:cNvSpPr/>
          <p:nvPr/>
        </p:nvSpPr>
        <p:spPr>
          <a:xfrm>
            <a:off x="6369156"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5" name="object 505"/>
          <p:cNvSpPr/>
          <p:nvPr/>
        </p:nvSpPr>
        <p:spPr>
          <a:xfrm>
            <a:off x="6473725"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6" name="object 506"/>
          <p:cNvSpPr/>
          <p:nvPr/>
        </p:nvSpPr>
        <p:spPr>
          <a:xfrm>
            <a:off x="6587801" y="2914906"/>
            <a:ext cx="19053" cy="0"/>
          </a:xfrm>
          <a:custGeom>
            <a:avLst/>
            <a:gdLst/>
            <a:ahLst/>
            <a:cxnLst/>
            <a:rect l="l" t="t" r="r" b="b"/>
            <a:pathLst>
              <a:path w="19050">
                <a:moveTo>
                  <a:pt x="0" y="0"/>
                </a:moveTo>
                <a:lnTo>
                  <a:pt x="19009"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7" name="object 507"/>
          <p:cNvSpPr/>
          <p:nvPr/>
        </p:nvSpPr>
        <p:spPr>
          <a:xfrm>
            <a:off x="6606804" y="2914906"/>
            <a:ext cx="19053" cy="0"/>
          </a:xfrm>
          <a:custGeom>
            <a:avLst/>
            <a:gdLst/>
            <a:ahLst/>
            <a:cxnLst/>
            <a:rect l="l" t="t" r="r" b="b"/>
            <a:pathLst>
              <a:path w="19050">
                <a:moveTo>
                  <a:pt x="0" y="0"/>
                </a:moveTo>
                <a:lnTo>
                  <a:pt x="19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8" name="object 508"/>
          <p:cNvSpPr/>
          <p:nvPr/>
        </p:nvSpPr>
        <p:spPr>
          <a:xfrm>
            <a:off x="6701864"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09" name="object 509"/>
          <p:cNvSpPr/>
          <p:nvPr/>
        </p:nvSpPr>
        <p:spPr>
          <a:xfrm>
            <a:off x="6815951"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0" name="object 510"/>
          <p:cNvSpPr/>
          <p:nvPr/>
        </p:nvSpPr>
        <p:spPr>
          <a:xfrm>
            <a:off x="6844465"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1" name="object 511"/>
          <p:cNvSpPr/>
          <p:nvPr/>
        </p:nvSpPr>
        <p:spPr>
          <a:xfrm>
            <a:off x="6930020"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2" name="object 512"/>
          <p:cNvSpPr/>
          <p:nvPr/>
        </p:nvSpPr>
        <p:spPr>
          <a:xfrm>
            <a:off x="7044087"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3" name="object 513"/>
          <p:cNvSpPr/>
          <p:nvPr/>
        </p:nvSpPr>
        <p:spPr>
          <a:xfrm>
            <a:off x="7158170"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4" name="object 514"/>
          <p:cNvSpPr/>
          <p:nvPr/>
        </p:nvSpPr>
        <p:spPr>
          <a:xfrm>
            <a:off x="7167677"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5" name="object 515"/>
          <p:cNvSpPr/>
          <p:nvPr/>
        </p:nvSpPr>
        <p:spPr>
          <a:xfrm>
            <a:off x="7272242"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6" name="object 516"/>
          <p:cNvSpPr/>
          <p:nvPr/>
        </p:nvSpPr>
        <p:spPr>
          <a:xfrm>
            <a:off x="7386310" y="2914906"/>
            <a:ext cx="19053" cy="0"/>
          </a:xfrm>
          <a:custGeom>
            <a:avLst/>
            <a:gdLst/>
            <a:ahLst/>
            <a:cxnLst/>
            <a:rect l="l" t="t" r="r" b="b"/>
            <a:pathLst>
              <a:path w="19050">
                <a:moveTo>
                  <a:pt x="0" y="0"/>
                </a:moveTo>
                <a:lnTo>
                  <a:pt x="19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7" name="object 517"/>
          <p:cNvSpPr/>
          <p:nvPr/>
        </p:nvSpPr>
        <p:spPr>
          <a:xfrm>
            <a:off x="7405333" y="2914906"/>
            <a:ext cx="19053" cy="0"/>
          </a:xfrm>
          <a:custGeom>
            <a:avLst/>
            <a:gdLst/>
            <a:ahLst/>
            <a:cxnLst/>
            <a:rect l="l" t="t" r="r" b="b"/>
            <a:pathLst>
              <a:path w="19050">
                <a:moveTo>
                  <a:pt x="0" y="0"/>
                </a:moveTo>
                <a:lnTo>
                  <a:pt x="19009"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8" name="object 518"/>
          <p:cNvSpPr/>
          <p:nvPr/>
        </p:nvSpPr>
        <p:spPr>
          <a:xfrm>
            <a:off x="7500394"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19" name="object 519"/>
          <p:cNvSpPr/>
          <p:nvPr/>
        </p:nvSpPr>
        <p:spPr>
          <a:xfrm>
            <a:off x="7614466"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0" name="object 520"/>
          <p:cNvSpPr/>
          <p:nvPr/>
        </p:nvSpPr>
        <p:spPr>
          <a:xfrm>
            <a:off x="7642975" y="2914906"/>
            <a:ext cx="9526" cy="0"/>
          </a:xfrm>
          <a:custGeom>
            <a:avLst/>
            <a:gdLst/>
            <a:ahLst/>
            <a:cxnLst/>
            <a:rect l="l" t="t" r="r" b="b"/>
            <a:pathLst>
              <a:path w="9525">
                <a:moveTo>
                  <a:pt x="0" y="0"/>
                </a:moveTo>
                <a:lnTo>
                  <a:pt x="951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1" name="object 521"/>
          <p:cNvSpPr/>
          <p:nvPr/>
        </p:nvSpPr>
        <p:spPr>
          <a:xfrm>
            <a:off x="7728529"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2" name="object 522"/>
          <p:cNvSpPr/>
          <p:nvPr/>
        </p:nvSpPr>
        <p:spPr>
          <a:xfrm>
            <a:off x="7842616"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3" name="object 523"/>
          <p:cNvSpPr/>
          <p:nvPr/>
        </p:nvSpPr>
        <p:spPr>
          <a:xfrm>
            <a:off x="7956690"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4" name="object 524"/>
          <p:cNvSpPr/>
          <p:nvPr/>
        </p:nvSpPr>
        <p:spPr>
          <a:xfrm>
            <a:off x="8070751"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5" name="object 525"/>
          <p:cNvSpPr/>
          <p:nvPr/>
        </p:nvSpPr>
        <p:spPr>
          <a:xfrm>
            <a:off x="8184840"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6" name="object 526"/>
          <p:cNvSpPr/>
          <p:nvPr/>
        </p:nvSpPr>
        <p:spPr>
          <a:xfrm>
            <a:off x="8194346"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7" name="object 527"/>
          <p:cNvSpPr/>
          <p:nvPr/>
        </p:nvSpPr>
        <p:spPr>
          <a:xfrm>
            <a:off x="8298909" y="2914906"/>
            <a:ext cx="38107" cy="0"/>
          </a:xfrm>
          <a:custGeom>
            <a:avLst/>
            <a:gdLst/>
            <a:ahLst/>
            <a:cxnLst/>
            <a:rect l="l" t="t" r="r" b="b"/>
            <a:pathLst>
              <a:path w="38100">
                <a:moveTo>
                  <a:pt x="0" y="0"/>
                </a:moveTo>
                <a:lnTo>
                  <a:pt x="38027"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8" name="object 528"/>
          <p:cNvSpPr/>
          <p:nvPr/>
        </p:nvSpPr>
        <p:spPr>
          <a:xfrm>
            <a:off x="8412978" y="2914906"/>
            <a:ext cx="19053" cy="0"/>
          </a:xfrm>
          <a:custGeom>
            <a:avLst/>
            <a:gdLst/>
            <a:ahLst/>
            <a:cxnLst/>
            <a:rect l="l" t="t" r="r" b="b"/>
            <a:pathLst>
              <a:path w="19050">
                <a:moveTo>
                  <a:pt x="0" y="0"/>
                </a:moveTo>
                <a:lnTo>
                  <a:pt x="19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29" name="object 529"/>
          <p:cNvSpPr/>
          <p:nvPr/>
        </p:nvSpPr>
        <p:spPr>
          <a:xfrm>
            <a:off x="8431999" y="2914906"/>
            <a:ext cx="19053" cy="0"/>
          </a:xfrm>
          <a:custGeom>
            <a:avLst/>
            <a:gdLst/>
            <a:ahLst/>
            <a:cxnLst/>
            <a:rect l="l" t="t" r="r" b="b"/>
            <a:pathLst>
              <a:path w="19050">
                <a:moveTo>
                  <a:pt x="0" y="0"/>
                </a:moveTo>
                <a:lnTo>
                  <a:pt x="19009"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0" name="object 530"/>
          <p:cNvSpPr/>
          <p:nvPr/>
        </p:nvSpPr>
        <p:spPr>
          <a:xfrm>
            <a:off x="8527057"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1" name="object 531"/>
          <p:cNvSpPr/>
          <p:nvPr/>
        </p:nvSpPr>
        <p:spPr>
          <a:xfrm>
            <a:off x="8641136" y="2914906"/>
            <a:ext cx="28579" cy="0"/>
          </a:xfrm>
          <a:custGeom>
            <a:avLst/>
            <a:gdLst/>
            <a:ahLst/>
            <a:cxnLst/>
            <a:rect l="l" t="t" r="r" b="b"/>
            <a:pathLst>
              <a:path w="28575">
                <a:moveTo>
                  <a:pt x="0" y="0"/>
                </a:moveTo>
                <a:lnTo>
                  <a:pt x="2851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2" name="object 532"/>
          <p:cNvSpPr/>
          <p:nvPr/>
        </p:nvSpPr>
        <p:spPr>
          <a:xfrm>
            <a:off x="8669642" y="2914906"/>
            <a:ext cx="9526" cy="0"/>
          </a:xfrm>
          <a:custGeom>
            <a:avLst/>
            <a:gdLst/>
            <a:ahLst/>
            <a:cxnLst/>
            <a:rect l="l" t="t" r="r" b="b"/>
            <a:pathLst>
              <a:path w="9525">
                <a:moveTo>
                  <a:pt x="0" y="0"/>
                </a:moveTo>
                <a:lnTo>
                  <a:pt x="951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3" name="object 533"/>
          <p:cNvSpPr/>
          <p:nvPr/>
        </p:nvSpPr>
        <p:spPr>
          <a:xfrm>
            <a:off x="8755199"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4" name="object 534"/>
          <p:cNvSpPr/>
          <p:nvPr/>
        </p:nvSpPr>
        <p:spPr>
          <a:xfrm>
            <a:off x="8869279" y="2914906"/>
            <a:ext cx="38107" cy="0"/>
          </a:xfrm>
          <a:custGeom>
            <a:avLst/>
            <a:gdLst/>
            <a:ahLst/>
            <a:cxnLst/>
            <a:rect l="l" t="t" r="r" b="b"/>
            <a:pathLst>
              <a:path w="38100">
                <a:moveTo>
                  <a:pt x="0" y="0"/>
                </a:moveTo>
                <a:lnTo>
                  <a:pt x="38018"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5" name="object 535"/>
          <p:cNvSpPr/>
          <p:nvPr/>
        </p:nvSpPr>
        <p:spPr>
          <a:xfrm>
            <a:off x="8983355" y="2914906"/>
            <a:ext cx="9526" cy="0"/>
          </a:xfrm>
          <a:custGeom>
            <a:avLst/>
            <a:gdLst/>
            <a:ahLst/>
            <a:cxnLst/>
            <a:rect l="l" t="t" r="r" b="b"/>
            <a:pathLst>
              <a:path w="9525">
                <a:moveTo>
                  <a:pt x="0" y="0"/>
                </a:moveTo>
                <a:lnTo>
                  <a:pt x="9504"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37" name="object 537"/>
          <p:cNvSpPr txBox="1">
            <a:spLocks noGrp="1"/>
          </p:cNvSpPr>
          <p:nvPr>
            <p:ph type="title" idx="4294967295"/>
          </p:nvPr>
        </p:nvSpPr>
        <p:spPr>
          <a:xfrm>
            <a:off x="307302" y="199959"/>
            <a:ext cx="9223962" cy="538609"/>
          </a:xfrm>
          <a:prstGeom prst="rect">
            <a:avLst/>
          </a:prstGeom>
        </p:spPr>
        <p:txBody>
          <a:bodyPr vert="horz" wrap="square" lIns="0" tIns="0" rIns="0" bIns="0" rtlCol="0">
            <a:spAutoFit/>
          </a:bodyPr>
          <a:lstStyle/>
          <a:p>
            <a:pPr marL="12095">
              <a:lnSpc>
                <a:spcPts val="2124"/>
              </a:lnSpc>
            </a:pPr>
            <a:r>
              <a:rPr lang="en-US" sz="1600" b="1" spc="5" dirty="0" smtClean="0">
                <a:latin typeface="Arial" panose="020B0604020202020204" pitchFamily="34" charset="0"/>
                <a:cs typeface="Arial" panose="020B0604020202020204" pitchFamily="34" charset="0"/>
              </a:rPr>
              <a:t>Part 2: </a:t>
            </a:r>
            <a:r>
              <a:rPr sz="1600" b="1" spc="5" dirty="0" smtClean="0">
                <a:latin typeface="Arial" panose="020B0604020202020204" pitchFamily="34" charset="0"/>
                <a:cs typeface="Arial" panose="020B0604020202020204" pitchFamily="34" charset="0"/>
              </a:rPr>
              <a:t>C</a:t>
            </a:r>
            <a:r>
              <a:rPr sz="1600" b="1" dirty="0" smtClean="0">
                <a:latin typeface="Arial" panose="020B0604020202020204" pitchFamily="34" charset="0"/>
                <a:cs typeface="Arial" panose="020B0604020202020204" pitchFamily="34" charset="0"/>
              </a:rPr>
              <a:t>C</a:t>
            </a:r>
            <a:r>
              <a:rPr sz="1600" b="1" spc="5" dirty="0" smtClean="0">
                <a:latin typeface="Arial" panose="020B0604020202020204" pitchFamily="34" charset="0"/>
                <a:cs typeface="Arial" panose="020B0604020202020204" pitchFamily="34" charset="0"/>
              </a:rPr>
              <a:t>AR</a:t>
            </a:r>
            <a:r>
              <a:rPr sz="1600" b="1" dirty="0" smtClean="0">
                <a:latin typeface="Arial" panose="020B0604020202020204" pitchFamily="34" charset="0"/>
                <a:cs typeface="Arial" panose="020B0604020202020204" pitchFamily="34" charset="0"/>
              </a:rPr>
              <a:t>-</a:t>
            </a:r>
            <a:r>
              <a:rPr sz="1600" b="1" spc="-5" dirty="0" smtClean="0">
                <a:latin typeface="Arial" panose="020B0604020202020204" pitchFamily="34" charset="0"/>
                <a:cs typeface="Arial" panose="020B0604020202020204" pitchFamily="34" charset="0"/>
              </a:rPr>
              <a:t>b</a:t>
            </a:r>
            <a:r>
              <a:rPr sz="1600" b="1" dirty="0" smtClean="0">
                <a:latin typeface="Arial" panose="020B0604020202020204" pitchFamily="34" charset="0"/>
                <a:cs typeface="Arial" panose="020B0604020202020204" pitchFamily="34" charset="0"/>
              </a:rPr>
              <a:t>ased</a:t>
            </a:r>
            <a:r>
              <a:rPr sz="1600" b="1" spc="-29" dirty="0" smtClean="0">
                <a:latin typeface="Arial" panose="020B0604020202020204" pitchFamily="34" charset="0"/>
                <a:cs typeface="Arial" panose="020B0604020202020204" pitchFamily="34" charset="0"/>
              </a:rPr>
              <a:t> </a:t>
            </a:r>
            <a:r>
              <a:rPr sz="1600" b="1" spc="5" dirty="0">
                <a:latin typeface="Arial" panose="020B0604020202020204" pitchFamily="34" charset="0"/>
                <a:cs typeface="Arial" panose="020B0604020202020204" pitchFamily="34" charset="0"/>
              </a:rPr>
              <a:t>N</a:t>
            </a:r>
            <a:r>
              <a:rPr sz="1600" b="1" dirty="0">
                <a:latin typeface="Arial" panose="020B0604020202020204" pitchFamily="34" charset="0"/>
                <a:cs typeface="Arial" panose="020B0604020202020204" pitchFamily="34" charset="0"/>
              </a:rPr>
              <a:t>CO</a:t>
            </a:r>
            <a:r>
              <a:rPr sz="1600" b="1" spc="-29" dirty="0">
                <a:latin typeface="Arial" panose="020B0604020202020204" pitchFamily="34" charset="0"/>
                <a:cs typeface="Arial" panose="020B0604020202020204" pitchFamily="34" charset="0"/>
              </a:rPr>
              <a:t> </a:t>
            </a:r>
            <a:r>
              <a:rPr sz="1600" b="1" spc="-10" dirty="0" smtClean="0">
                <a:latin typeface="Arial" panose="020B0604020202020204" pitchFamily="34" charset="0"/>
                <a:cs typeface="Arial" panose="020B0604020202020204" pitchFamily="34" charset="0"/>
              </a:rPr>
              <a:t>l</a:t>
            </a:r>
            <a:r>
              <a:rPr sz="1600" b="1" spc="-5" dirty="0" smtClean="0">
                <a:latin typeface="Arial" panose="020B0604020202020204" pitchFamily="34" charset="0"/>
                <a:cs typeface="Arial" panose="020B0604020202020204" pitchFamily="34" charset="0"/>
              </a:rPr>
              <a:t>i</a:t>
            </a:r>
            <a:r>
              <a:rPr sz="1600" b="1" spc="-10" dirty="0" smtClean="0">
                <a:latin typeface="Arial" panose="020B0604020202020204" pitchFamily="34" charset="0"/>
                <a:cs typeface="Arial" panose="020B0604020202020204" pitchFamily="34" charset="0"/>
              </a:rPr>
              <a:t>m</a:t>
            </a:r>
            <a:r>
              <a:rPr sz="1600" b="1" spc="-5" dirty="0" smtClean="0">
                <a:latin typeface="Arial" panose="020B0604020202020204" pitchFamily="34" charset="0"/>
                <a:cs typeface="Arial" panose="020B0604020202020204" pitchFamily="34" charset="0"/>
              </a:rPr>
              <a:t>i</a:t>
            </a:r>
            <a:r>
              <a:rPr sz="1600" b="1" dirty="0" smtClean="0">
                <a:latin typeface="Arial" panose="020B0604020202020204" pitchFamily="34" charset="0"/>
                <a:cs typeface="Arial" panose="020B0604020202020204" pitchFamily="34" charset="0"/>
              </a:rPr>
              <a:t>t</a:t>
            </a:r>
            <a:r>
              <a:rPr lang="en-US" sz="1600" b="1" dirty="0" smtClean="0">
                <a:latin typeface="Arial" panose="020B0604020202020204" pitchFamily="34" charset="0"/>
                <a:cs typeface="Arial" panose="020B0604020202020204" pitchFamily="34" charset="0"/>
              </a:rPr>
              <a:t> - </a:t>
            </a:r>
            <a:r>
              <a:rPr lang="en-US" sz="1600" b="1" spc="-5" dirty="0">
                <a:latin typeface="Arial" panose="020B0604020202020204" pitchFamily="34" charset="0"/>
                <a:cs typeface="Arial" panose="020B0604020202020204" pitchFamily="34" charset="0"/>
              </a:rPr>
              <a:t>S</a:t>
            </a:r>
            <a:r>
              <a:rPr lang="en-US" sz="1600" b="1" dirty="0">
                <a:latin typeface="Arial" panose="020B0604020202020204" pitchFamily="34" charset="0"/>
                <a:cs typeface="Arial" panose="020B0604020202020204" pitchFamily="34" charset="0"/>
              </a:rPr>
              <a:t>C</a:t>
            </a:r>
            <a:r>
              <a:rPr lang="en-US" sz="1600" b="1" spc="-71" dirty="0">
                <a:latin typeface="Arial" panose="020B0604020202020204" pitchFamily="34" charset="0"/>
                <a:cs typeface="Arial" panose="020B0604020202020204" pitchFamily="34" charset="0"/>
              </a:rPr>
              <a:t> </a:t>
            </a:r>
            <a:r>
              <a:rPr lang="en-US" sz="1600" b="1" spc="5" dirty="0">
                <a:latin typeface="Arial" panose="020B0604020202020204" pitchFamily="34" charset="0"/>
                <a:cs typeface="Arial" panose="020B0604020202020204" pitchFamily="34" charset="0"/>
              </a:rPr>
              <a:t>A</a:t>
            </a:r>
            <a:r>
              <a:rPr lang="en-US" sz="1600" b="1" dirty="0">
                <a:latin typeface="Arial" panose="020B0604020202020204" pitchFamily="34" charset="0"/>
                <a:cs typeface="Arial" panose="020B0604020202020204" pitchFamily="34" charset="0"/>
              </a:rPr>
              <a:t>uto</a:t>
            </a:r>
            <a:r>
              <a:rPr lang="en-US" sz="1600" b="1" spc="-19" dirty="0">
                <a:latin typeface="Arial" panose="020B0604020202020204" pitchFamily="34" charset="0"/>
                <a:cs typeface="Arial" panose="020B0604020202020204" pitchFamily="34" charset="0"/>
              </a:rPr>
              <a:t> </a:t>
            </a:r>
            <a:r>
              <a:rPr lang="en-US" sz="1600" b="1" spc="5" dirty="0">
                <a:latin typeface="Arial" panose="020B0604020202020204" pitchFamily="34" charset="0"/>
                <a:cs typeface="Arial" panose="020B0604020202020204" pitchFamily="34" charset="0"/>
              </a:rPr>
              <a:t>NC</a:t>
            </a:r>
            <a:r>
              <a:rPr lang="en-US" sz="1600" b="1" dirty="0">
                <a:latin typeface="Arial" panose="020B0604020202020204" pitchFamily="34" charset="0"/>
                <a:cs typeface="Arial" panose="020B0604020202020204" pitchFamily="34" charset="0"/>
              </a:rPr>
              <a:t>O</a:t>
            </a:r>
            <a:r>
              <a:rPr lang="en-US" sz="1600" b="1" spc="-19"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anchor</a:t>
            </a:r>
            <a:r>
              <a:rPr lang="en-US" sz="1600" b="1" spc="-19"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po</a:t>
            </a:r>
            <a:r>
              <a:rPr lang="en-US" sz="1600" b="1" spc="-10" dirty="0">
                <a:latin typeface="Arial" panose="020B0604020202020204" pitchFamily="34" charset="0"/>
                <a:cs typeface="Arial" panose="020B0604020202020204" pitchFamily="34" charset="0"/>
              </a:rPr>
              <a:t>i</a:t>
            </a:r>
            <a:r>
              <a:rPr lang="en-US" sz="1600" b="1" dirty="0">
                <a:latin typeface="Arial" panose="020B0604020202020204" pitchFamily="34" charset="0"/>
                <a:cs typeface="Arial" panose="020B0604020202020204" pitchFamily="34" charset="0"/>
              </a:rPr>
              <a:t>nt</a:t>
            </a:r>
            <a:r>
              <a:rPr lang="en-US" sz="1600" b="1" spc="-14"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co</a:t>
            </a:r>
            <a:r>
              <a:rPr lang="en-US" sz="1600" b="1" spc="-10" dirty="0">
                <a:latin typeface="Arial" panose="020B0604020202020204" pitchFamily="34" charset="0"/>
                <a:cs typeface="Arial" panose="020B0604020202020204" pitchFamily="34" charset="0"/>
              </a:rPr>
              <a:t>m</a:t>
            </a:r>
            <a:r>
              <a:rPr lang="en-US" sz="1600" b="1" dirty="0">
                <a:latin typeface="Arial" panose="020B0604020202020204" pitchFamily="34" charset="0"/>
                <a:cs typeface="Arial" panose="020B0604020202020204" pitchFamily="34" charset="0"/>
              </a:rPr>
              <a:t>pared</a:t>
            </a:r>
            <a:r>
              <a:rPr lang="en-US" sz="1600" b="1" spc="-19"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aga</a:t>
            </a:r>
            <a:r>
              <a:rPr lang="en-US" sz="1600" b="1" spc="-5" dirty="0">
                <a:latin typeface="Arial" panose="020B0604020202020204" pitchFamily="34" charset="0"/>
                <a:cs typeface="Arial" panose="020B0604020202020204" pitchFamily="34" charset="0"/>
              </a:rPr>
              <a:t>i</a:t>
            </a:r>
            <a:r>
              <a:rPr lang="en-US" sz="1600" b="1" dirty="0">
                <a:latin typeface="Arial" panose="020B0604020202020204" pitchFamily="34" charset="0"/>
                <a:cs typeface="Arial" panose="020B0604020202020204" pitchFamily="34" charset="0"/>
              </a:rPr>
              <a:t>nst</a:t>
            </a:r>
            <a:r>
              <a:rPr lang="en-US" sz="1600" b="1" spc="-24"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strateg</a:t>
            </a:r>
            <a:r>
              <a:rPr lang="en-US" sz="1600" b="1" spc="-10" dirty="0">
                <a:latin typeface="Arial" panose="020B0604020202020204" pitchFamily="34" charset="0"/>
                <a:cs typeface="Arial" panose="020B0604020202020204" pitchFamily="34" charset="0"/>
              </a:rPr>
              <a:t>i</a:t>
            </a:r>
            <a:r>
              <a:rPr lang="en-US" sz="1600" b="1" dirty="0">
                <a:latin typeface="Arial" panose="020B0604020202020204" pitchFamily="34" charset="0"/>
                <a:cs typeface="Arial" panose="020B0604020202020204" pitchFamily="34" charset="0"/>
              </a:rPr>
              <a:t>c</a:t>
            </a:r>
            <a:r>
              <a:rPr lang="en-US" sz="1600" b="1" spc="-52"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forecast</a:t>
            </a:r>
            <a:br>
              <a:rPr lang="en-US" sz="1600" b="1" dirty="0">
                <a:latin typeface="Arial" panose="020B0604020202020204" pitchFamily="34" charset="0"/>
                <a:cs typeface="Arial" panose="020B0604020202020204" pitchFamily="34" charset="0"/>
              </a:rPr>
            </a:br>
            <a:endParaRPr sz="1600" b="1" dirty="0">
              <a:latin typeface="Arial" panose="020B0604020202020204" pitchFamily="34" charset="0"/>
              <a:cs typeface="Arial" panose="020B0604020202020204" pitchFamily="34" charset="0"/>
            </a:endParaRPr>
          </a:p>
        </p:txBody>
      </p:sp>
      <p:sp>
        <p:nvSpPr>
          <p:cNvPr id="539" name="object 539"/>
          <p:cNvSpPr/>
          <p:nvPr/>
        </p:nvSpPr>
        <p:spPr>
          <a:xfrm>
            <a:off x="8992861" y="2914906"/>
            <a:ext cx="28579" cy="0"/>
          </a:xfrm>
          <a:custGeom>
            <a:avLst/>
            <a:gdLst/>
            <a:ahLst/>
            <a:cxnLst/>
            <a:rect l="l" t="t" r="r" b="b"/>
            <a:pathLst>
              <a:path w="28575">
                <a:moveTo>
                  <a:pt x="0" y="0"/>
                </a:moveTo>
                <a:lnTo>
                  <a:pt x="28523" y="0"/>
                </a:lnTo>
              </a:path>
            </a:pathLst>
          </a:custGeom>
          <a:ln w="18993">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540" name="object 540"/>
          <p:cNvSpPr txBox="1"/>
          <p:nvPr/>
        </p:nvSpPr>
        <p:spPr>
          <a:xfrm>
            <a:off x="4930529" y="4896867"/>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0</a:t>
            </a:r>
            <a:endParaRPr sz="905">
              <a:solidFill>
                <a:prstClr val="black"/>
              </a:solidFill>
              <a:latin typeface="Arial"/>
              <a:cs typeface="Arial"/>
            </a:endParaRPr>
          </a:p>
        </p:txBody>
      </p:sp>
      <p:sp>
        <p:nvSpPr>
          <p:cNvPr id="541" name="object 541"/>
          <p:cNvSpPr txBox="1"/>
          <p:nvPr/>
        </p:nvSpPr>
        <p:spPr>
          <a:xfrm>
            <a:off x="4930529" y="4471768"/>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2</a:t>
            </a:r>
            <a:endParaRPr sz="905">
              <a:solidFill>
                <a:prstClr val="black"/>
              </a:solidFill>
              <a:latin typeface="Arial"/>
              <a:cs typeface="Arial"/>
            </a:endParaRPr>
          </a:p>
        </p:txBody>
      </p:sp>
      <p:sp>
        <p:nvSpPr>
          <p:cNvPr id="542" name="object 542"/>
          <p:cNvSpPr txBox="1"/>
          <p:nvPr/>
        </p:nvSpPr>
        <p:spPr>
          <a:xfrm>
            <a:off x="4930529" y="4046662"/>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4</a:t>
            </a:r>
            <a:endParaRPr sz="905">
              <a:solidFill>
                <a:prstClr val="black"/>
              </a:solidFill>
              <a:latin typeface="Arial"/>
              <a:cs typeface="Arial"/>
            </a:endParaRPr>
          </a:p>
        </p:txBody>
      </p:sp>
      <p:sp>
        <p:nvSpPr>
          <p:cNvPr id="543" name="object 543"/>
          <p:cNvSpPr txBox="1"/>
          <p:nvPr/>
        </p:nvSpPr>
        <p:spPr>
          <a:xfrm>
            <a:off x="4930529" y="3621569"/>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6</a:t>
            </a:r>
            <a:endParaRPr sz="905">
              <a:solidFill>
                <a:prstClr val="black"/>
              </a:solidFill>
              <a:latin typeface="Arial"/>
              <a:cs typeface="Arial"/>
            </a:endParaRPr>
          </a:p>
        </p:txBody>
      </p:sp>
      <p:sp>
        <p:nvSpPr>
          <p:cNvPr id="544" name="object 544"/>
          <p:cNvSpPr txBox="1"/>
          <p:nvPr/>
        </p:nvSpPr>
        <p:spPr>
          <a:xfrm>
            <a:off x="4930529" y="3187425"/>
            <a:ext cx="94631"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8</a:t>
            </a:r>
            <a:endParaRPr sz="905">
              <a:solidFill>
                <a:prstClr val="black"/>
              </a:solidFill>
              <a:latin typeface="Arial"/>
              <a:cs typeface="Arial"/>
            </a:endParaRPr>
          </a:p>
        </p:txBody>
      </p:sp>
      <p:sp>
        <p:nvSpPr>
          <p:cNvPr id="545" name="object 545"/>
          <p:cNvSpPr txBox="1"/>
          <p:nvPr/>
        </p:nvSpPr>
        <p:spPr>
          <a:xfrm>
            <a:off x="4863981" y="2762326"/>
            <a:ext cx="158776"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10</a:t>
            </a:r>
            <a:endParaRPr sz="905">
              <a:solidFill>
                <a:prstClr val="black"/>
              </a:solidFill>
              <a:latin typeface="Arial"/>
              <a:cs typeface="Arial"/>
            </a:endParaRPr>
          </a:p>
        </p:txBody>
      </p:sp>
      <p:sp>
        <p:nvSpPr>
          <p:cNvPr id="546" name="object 546"/>
          <p:cNvSpPr txBox="1"/>
          <p:nvPr/>
        </p:nvSpPr>
        <p:spPr>
          <a:xfrm>
            <a:off x="4863981" y="2337226"/>
            <a:ext cx="158776" cy="139269"/>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12</a:t>
            </a:r>
            <a:endParaRPr sz="905">
              <a:solidFill>
                <a:prstClr val="black"/>
              </a:solidFill>
              <a:latin typeface="Arial"/>
              <a:cs typeface="Arial"/>
            </a:endParaRPr>
          </a:p>
        </p:txBody>
      </p:sp>
      <p:sp>
        <p:nvSpPr>
          <p:cNvPr id="547" name="object 547"/>
          <p:cNvSpPr txBox="1"/>
          <p:nvPr/>
        </p:nvSpPr>
        <p:spPr>
          <a:xfrm>
            <a:off x="4879611" y="1864750"/>
            <a:ext cx="3853816" cy="384721"/>
          </a:xfrm>
          <a:prstGeom prst="rect">
            <a:avLst/>
          </a:prstGeom>
        </p:spPr>
        <p:txBody>
          <a:bodyPr vert="horz" wrap="square" lIns="0" tIns="0" rIns="0" bIns="0" rtlCol="0">
            <a:spAutoFit/>
          </a:bodyPr>
          <a:lstStyle/>
          <a:p>
            <a:pPr marL="12095" algn="l" fontAlgn="auto">
              <a:lnSpc>
                <a:spcPts val="1486"/>
              </a:lnSpc>
              <a:spcBef>
                <a:spcPts val="0"/>
              </a:spcBef>
              <a:spcAft>
                <a:spcPts val="0"/>
              </a:spcAft>
            </a:pPr>
            <a:r>
              <a:rPr sz="1333" b="1" spc="-5" dirty="0">
                <a:solidFill>
                  <a:srgbClr val="FF0000"/>
                </a:solidFill>
                <a:latin typeface="Arial"/>
                <a:cs typeface="Arial"/>
              </a:rPr>
              <a:t>S</a:t>
            </a:r>
            <a:r>
              <a:rPr sz="1333" b="1" dirty="0">
                <a:solidFill>
                  <a:srgbClr val="FF0000"/>
                </a:solidFill>
                <a:latin typeface="Arial"/>
                <a:cs typeface="Arial"/>
              </a:rPr>
              <a:t>t</a:t>
            </a:r>
            <a:r>
              <a:rPr sz="1333" b="1" spc="5" dirty="0">
                <a:solidFill>
                  <a:srgbClr val="FF0000"/>
                </a:solidFill>
                <a:latin typeface="Arial"/>
                <a:cs typeface="Arial"/>
              </a:rPr>
              <a:t>r</a:t>
            </a:r>
            <a:r>
              <a:rPr sz="1333" b="1" spc="-5" dirty="0">
                <a:solidFill>
                  <a:srgbClr val="FF0000"/>
                </a:solidFill>
                <a:latin typeface="Arial"/>
                <a:cs typeface="Arial"/>
              </a:rPr>
              <a:t>a</a:t>
            </a:r>
            <a:r>
              <a:rPr sz="1333" b="1" dirty="0">
                <a:solidFill>
                  <a:srgbClr val="FF0000"/>
                </a:solidFill>
                <a:latin typeface="Arial"/>
                <a:cs typeface="Arial"/>
              </a:rPr>
              <a:t>t</a:t>
            </a:r>
            <a:r>
              <a:rPr sz="1333" b="1" spc="-5" dirty="0">
                <a:solidFill>
                  <a:srgbClr val="FF0000"/>
                </a:solidFill>
                <a:latin typeface="Arial"/>
                <a:cs typeface="Arial"/>
              </a:rPr>
              <a:t>e</a:t>
            </a:r>
            <a:r>
              <a:rPr sz="1333" b="1" spc="-10" dirty="0">
                <a:solidFill>
                  <a:srgbClr val="FF0000"/>
                </a:solidFill>
                <a:latin typeface="Arial"/>
                <a:cs typeface="Arial"/>
              </a:rPr>
              <a:t>g</a:t>
            </a:r>
            <a:r>
              <a:rPr sz="1333" b="1" spc="5" dirty="0">
                <a:solidFill>
                  <a:srgbClr val="FF0000"/>
                </a:solidFill>
                <a:latin typeface="Arial"/>
                <a:cs typeface="Arial"/>
              </a:rPr>
              <a:t>i</a:t>
            </a:r>
            <a:r>
              <a:rPr sz="1333" b="1" dirty="0">
                <a:solidFill>
                  <a:srgbClr val="FF0000"/>
                </a:solidFill>
                <a:latin typeface="Arial"/>
                <a:cs typeface="Arial"/>
              </a:rPr>
              <a:t>c</a:t>
            </a:r>
            <a:r>
              <a:rPr sz="1333" b="1" spc="-43" dirty="0">
                <a:solidFill>
                  <a:srgbClr val="FF0000"/>
                </a:solidFill>
                <a:latin typeface="Arial"/>
                <a:cs typeface="Arial"/>
              </a:rPr>
              <a:t> </a:t>
            </a:r>
            <a:r>
              <a:rPr sz="1333" b="1" dirty="0">
                <a:solidFill>
                  <a:srgbClr val="FF0000"/>
                </a:solidFill>
                <a:latin typeface="Arial"/>
                <a:cs typeface="Arial"/>
              </a:rPr>
              <a:t>f</a:t>
            </a:r>
            <a:r>
              <a:rPr sz="1333" b="1" spc="-10" dirty="0">
                <a:solidFill>
                  <a:srgbClr val="FF0000"/>
                </a:solidFill>
                <a:latin typeface="Arial"/>
                <a:cs typeface="Arial"/>
              </a:rPr>
              <a:t>o</a:t>
            </a:r>
            <a:r>
              <a:rPr sz="1333" b="1" spc="5" dirty="0">
                <a:solidFill>
                  <a:srgbClr val="FF0000"/>
                </a:solidFill>
                <a:latin typeface="Arial"/>
                <a:cs typeface="Arial"/>
              </a:rPr>
              <a:t>r</a:t>
            </a:r>
            <a:r>
              <a:rPr sz="1333" b="1" spc="-5" dirty="0">
                <a:solidFill>
                  <a:srgbClr val="FF0000"/>
                </a:solidFill>
                <a:latin typeface="Arial"/>
                <a:cs typeface="Arial"/>
              </a:rPr>
              <a:t>ecas</a:t>
            </a:r>
            <a:r>
              <a:rPr sz="1333" b="1" dirty="0">
                <a:solidFill>
                  <a:srgbClr val="FF0000"/>
                </a:solidFill>
                <a:latin typeface="Arial"/>
                <a:cs typeface="Arial"/>
              </a:rPr>
              <a:t>t</a:t>
            </a:r>
            <a:r>
              <a:rPr sz="1333" b="1" spc="-29" dirty="0">
                <a:solidFill>
                  <a:srgbClr val="FF0000"/>
                </a:solidFill>
                <a:latin typeface="Arial"/>
                <a:cs typeface="Arial"/>
              </a:rPr>
              <a:t> </a:t>
            </a:r>
            <a:r>
              <a:rPr sz="1333" b="1" spc="-5" dirty="0">
                <a:solidFill>
                  <a:srgbClr val="FF0000"/>
                </a:solidFill>
                <a:latin typeface="Arial"/>
                <a:cs typeface="Arial"/>
              </a:rPr>
              <a:t>c</a:t>
            </a:r>
            <a:r>
              <a:rPr sz="1333" b="1" spc="-10" dirty="0">
                <a:solidFill>
                  <a:srgbClr val="FF0000"/>
                </a:solidFill>
                <a:latin typeface="Arial"/>
                <a:cs typeface="Arial"/>
              </a:rPr>
              <a:t>h</a:t>
            </a:r>
            <a:r>
              <a:rPr sz="1333" b="1" spc="-5" dirty="0">
                <a:solidFill>
                  <a:srgbClr val="FF0000"/>
                </a:solidFill>
                <a:latin typeface="Arial"/>
                <a:cs typeface="Arial"/>
              </a:rPr>
              <a:t>a</a:t>
            </a:r>
            <a:r>
              <a:rPr sz="1333" b="1" spc="5" dirty="0">
                <a:solidFill>
                  <a:srgbClr val="FF0000"/>
                </a:solidFill>
                <a:latin typeface="Arial"/>
                <a:cs typeface="Arial"/>
              </a:rPr>
              <a:t>r</a:t>
            </a:r>
            <a:r>
              <a:rPr sz="1333" b="1" spc="-10" dirty="0">
                <a:solidFill>
                  <a:srgbClr val="FF0000"/>
                </a:solidFill>
                <a:latin typeface="Arial"/>
                <a:cs typeface="Arial"/>
              </a:rPr>
              <a:t>g</a:t>
            </a:r>
            <a:r>
              <a:rPr sz="1333" b="1" dirty="0">
                <a:solidFill>
                  <a:srgbClr val="FF0000"/>
                </a:solidFill>
                <a:latin typeface="Arial"/>
                <a:cs typeface="Arial"/>
              </a:rPr>
              <a:t>e-</a:t>
            </a:r>
            <a:r>
              <a:rPr sz="1333" b="1" spc="-10" dirty="0">
                <a:solidFill>
                  <a:srgbClr val="FF0000"/>
                </a:solidFill>
                <a:latin typeface="Arial"/>
                <a:cs typeface="Arial"/>
              </a:rPr>
              <a:t>o</a:t>
            </a:r>
            <a:r>
              <a:rPr sz="1333" b="1" dirty="0">
                <a:solidFill>
                  <a:srgbClr val="FF0000"/>
                </a:solidFill>
                <a:latin typeface="Arial"/>
                <a:cs typeface="Arial"/>
              </a:rPr>
              <a:t>ff</a:t>
            </a:r>
            <a:r>
              <a:rPr sz="1333" b="1" spc="-43" dirty="0">
                <a:solidFill>
                  <a:srgbClr val="FF0000"/>
                </a:solidFill>
                <a:latin typeface="Arial"/>
                <a:cs typeface="Arial"/>
              </a:rPr>
              <a:t> </a:t>
            </a:r>
            <a:r>
              <a:rPr sz="1333" b="1" spc="5" dirty="0">
                <a:solidFill>
                  <a:srgbClr val="FF0000"/>
                </a:solidFill>
                <a:latin typeface="Arial"/>
                <a:cs typeface="Arial"/>
              </a:rPr>
              <a:t>r</a:t>
            </a:r>
            <a:r>
              <a:rPr sz="1333" b="1" spc="-5" dirty="0">
                <a:solidFill>
                  <a:srgbClr val="FF0000"/>
                </a:solidFill>
                <a:latin typeface="Arial"/>
                <a:cs typeface="Arial"/>
              </a:rPr>
              <a:t>a</a:t>
            </a:r>
            <a:r>
              <a:rPr sz="1333" b="1" dirty="0">
                <a:solidFill>
                  <a:srgbClr val="FF0000"/>
                </a:solidFill>
                <a:latin typeface="Arial"/>
                <a:cs typeface="Arial"/>
              </a:rPr>
              <a:t>t</a:t>
            </a:r>
            <a:r>
              <a:rPr sz="1333" b="1" spc="-5" dirty="0">
                <a:solidFill>
                  <a:srgbClr val="FF0000"/>
                </a:solidFill>
                <a:latin typeface="Arial"/>
                <a:cs typeface="Arial"/>
              </a:rPr>
              <a:t>e</a:t>
            </a:r>
            <a:r>
              <a:rPr sz="1333" b="1" dirty="0">
                <a:solidFill>
                  <a:srgbClr val="FF0000"/>
                </a:solidFill>
                <a:latin typeface="Arial"/>
                <a:cs typeface="Arial"/>
              </a:rPr>
              <a:t>s</a:t>
            </a:r>
            <a:endParaRPr sz="1333" dirty="0">
              <a:solidFill>
                <a:prstClr val="black"/>
              </a:solidFill>
              <a:latin typeface="Arial"/>
              <a:cs typeface="Arial"/>
            </a:endParaRPr>
          </a:p>
          <a:p>
            <a:pPr marL="12095" algn="l" fontAlgn="auto">
              <a:lnSpc>
                <a:spcPts val="1486"/>
              </a:lnSpc>
              <a:spcBef>
                <a:spcPts val="0"/>
              </a:spcBef>
              <a:spcAft>
                <a:spcPts val="0"/>
              </a:spcAft>
            </a:pPr>
            <a:r>
              <a:rPr sz="1333" spc="-5" dirty="0">
                <a:solidFill>
                  <a:srgbClr val="FF0000"/>
                </a:solidFill>
                <a:latin typeface="Arial"/>
                <a:cs typeface="Arial"/>
              </a:rPr>
              <a:t>%</a:t>
            </a:r>
            <a:r>
              <a:rPr sz="1333" dirty="0">
                <a:solidFill>
                  <a:srgbClr val="FF0000"/>
                </a:solidFill>
                <a:latin typeface="Arial"/>
                <a:cs typeface="Arial"/>
              </a:rPr>
              <a:t>, </a:t>
            </a:r>
            <a:r>
              <a:rPr sz="1333" spc="-10" dirty="0">
                <a:solidFill>
                  <a:srgbClr val="FF0000"/>
                </a:solidFill>
                <a:latin typeface="Arial"/>
                <a:cs typeface="Arial"/>
              </a:rPr>
              <a:t>M</a:t>
            </a:r>
            <a:r>
              <a:rPr sz="1333" spc="-5" dirty="0">
                <a:solidFill>
                  <a:srgbClr val="FF0000"/>
                </a:solidFill>
                <a:latin typeface="Arial"/>
                <a:cs typeface="Arial"/>
              </a:rPr>
              <a:t>on</a:t>
            </a:r>
            <a:r>
              <a:rPr sz="1333" spc="5" dirty="0">
                <a:solidFill>
                  <a:srgbClr val="FF0000"/>
                </a:solidFill>
                <a:latin typeface="Arial"/>
                <a:cs typeface="Arial"/>
              </a:rPr>
              <a:t>t</a:t>
            </a:r>
            <a:r>
              <a:rPr sz="1333" spc="-5" dirty="0">
                <a:solidFill>
                  <a:srgbClr val="FF0000"/>
                </a:solidFill>
                <a:latin typeface="Arial"/>
                <a:cs typeface="Arial"/>
              </a:rPr>
              <a:t>h</a:t>
            </a:r>
            <a:r>
              <a:rPr sz="1333" dirty="0">
                <a:solidFill>
                  <a:srgbClr val="FF0000"/>
                </a:solidFill>
                <a:latin typeface="Arial"/>
                <a:cs typeface="Arial"/>
              </a:rPr>
              <a:t>ly</a:t>
            </a:r>
            <a:r>
              <a:rPr sz="1333" spc="-38" dirty="0">
                <a:solidFill>
                  <a:srgbClr val="FF0000"/>
                </a:solidFill>
                <a:latin typeface="Arial"/>
                <a:cs typeface="Arial"/>
              </a:rPr>
              <a:t> </a:t>
            </a:r>
            <a:r>
              <a:rPr sz="1333" dirty="0">
                <a:solidFill>
                  <a:srgbClr val="FF0000"/>
                </a:solidFill>
                <a:latin typeface="Arial"/>
                <a:cs typeface="Arial"/>
              </a:rPr>
              <a:t>l</a:t>
            </a:r>
            <a:r>
              <a:rPr sz="1333" spc="-5" dirty="0">
                <a:solidFill>
                  <a:srgbClr val="FF0000"/>
                </a:solidFill>
                <a:latin typeface="Arial"/>
                <a:cs typeface="Arial"/>
              </a:rPr>
              <a:t>o</a:t>
            </a:r>
            <a:r>
              <a:rPr sz="1333" spc="5" dirty="0">
                <a:solidFill>
                  <a:srgbClr val="FF0000"/>
                </a:solidFill>
                <a:latin typeface="Arial"/>
                <a:cs typeface="Arial"/>
              </a:rPr>
              <a:t>s</a:t>
            </a:r>
            <a:r>
              <a:rPr sz="1333" dirty="0">
                <a:solidFill>
                  <a:srgbClr val="FF0000"/>
                </a:solidFill>
                <a:latin typeface="Arial"/>
                <a:cs typeface="Arial"/>
              </a:rPr>
              <a:t>s</a:t>
            </a:r>
            <a:r>
              <a:rPr sz="1333" spc="-14" dirty="0">
                <a:solidFill>
                  <a:srgbClr val="FF0000"/>
                </a:solidFill>
                <a:latin typeface="Arial"/>
                <a:cs typeface="Arial"/>
              </a:rPr>
              <a:t> </a:t>
            </a:r>
            <a:r>
              <a:rPr sz="1333" dirty="0">
                <a:solidFill>
                  <a:srgbClr val="FF0000"/>
                </a:solidFill>
                <a:latin typeface="Arial"/>
                <a:cs typeface="Arial"/>
              </a:rPr>
              <a:t>r</a:t>
            </a:r>
            <a:r>
              <a:rPr sz="1333" spc="-5" dirty="0">
                <a:solidFill>
                  <a:srgbClr val="FF0000"/>
                </a:solidFill>
                <a:latin typeface="Arial"/>
                <a:cs typeface="Arial"/>
              </a:rPr>
              <a:t>a</a:t>
            </a:r>
            <a:r>
              <a:rPr sz="1333" spc="5" dirty="0">
                <a:solidFill>
                  <a:srgbClr val="FF0000"/>
                </a:solidFill>
                <a:latin typeface="Arial"/>
                <a:cs typeface="Arial"/>
              </a:rPr>
              <a:t>t</a:t>
            </a:r>
            <a:r>
              <a:rPr sz="1333" dirty="0">
                <a:solidFill>
                  <a:srgbClr val="FF0000"/>
                </a:solidFill>
                <a:latin typeface="Arial"/>
                <a:cs typeface="Arial"/>
              </a:rPr>
              <a:t>e</a:t>
            </a:r>
            <a:r>
              <a:rPr sz="1333" spc="-29" dirty="0">
                <a:solidFill>
                  <a:srgbClr val="FF0000"/>
                </a:solidFill>
                <a:latin typeface="Arial"/>
                <a:cs typeface="Arial"/>
              </a:rPr>
              <a:t> </a:t>
            </a:r>
            <a:r>
              <a:rPr sz="1333" spc="-19" dirty="0">
                <a:solidFill>
                  <a:srgbClr val="FF0000"/>
                </a:solidFill>
                <a:latin typeface="Arial"/>
                <a:cs typeface="Arial"/>
              </a:rPr>
              <a:t>v</a:t>
            </a:r>
            <a:r>
              <a:rPr sz="1333" dirty="0">
                <a:solidFill>
                  <a:srgbClr val="FF0000"/>
                </a:solidFill>
                <a:latin typeface="Arial"/>
                <a:cs typeface="Arial"/>
              </a:rPr>
              <a:t>s</a:t>
            </a:r>
            <a:r>
              <a:rPr sz="1333" spc="10"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19" dirty="0">
                <a:solidFill>
                  <a:srgbClr val="FF0000"/>
                </a:solidFill>
                <a:latin typeface="Arial"/>
                <a:cs typeface="Arial"/>
              </a:rPr>
              <a:t> </a:t>
            </a:r>
            <a:r>
              <a:rPr sz="1333" spc="-10" dirty="0">
                <a:solidFill>
                  <a:srgbClr val="FF0000"/>
                </a:solidFill>
                <a:latin typeface="Arial"/>
                <a:cs typeface="Arial"/>
              </a:rPr>
              <a:t>NC</a:t>
            </a:r>
            <a:r>
              <a:rPr sz="1333" dirty="0">
                <a:solidFill>
                  <a:srgbClr val="FF0000"/>
                </a:solidFill>
                <a:latin typeface="Arial"/>
                <a:cs typeface="Arial"/>
              </a:rPr>
              <a:t>O</a:t>
            </a:r>
            <a:r>
              <a:rPr sz="1333" spc="-10" dirty="0">
                <a:solidFill>
                  <a:srgbClr val="FF0000"/>
                </a:solidFill>
                <a:latin typeface="Arial"/>
                <a:cs typeface="Arial"/>
              </a:rPr>
              <a:t> </a:t>
            </a:r>
            <a:r>
              <a:rPr sz="1333" spc="-5" dirty="0">
                <a:solidFill>
                  <a:srgbClr val="FF0000"/>
                </a:solidFill>
                <a:latin typeface="Arial"/>
                <a:cs typeface="Arial"/>
              </a:rPr>
              <a:t>an</a:t>
            </a:r>
            <a:r>
              <a:rPr sz="1333" spc="5" dirty="0">
                <a:solidFill>
                  <a:srgbClr val="FF0000"/>
                </a:solidFill>
                <a:latin typeface="Arial"/>
                <a:cs typeface="Arial"/>
              </a:rPr>
              <a:t>c</a:t>
            </a:r>
            <a:r>
              <a:rPr sz="1333" spc="-5" dirty="0">
                <a:solidFill>
                  <a:srgbClr val="FF0000"/>
                </a:solidFill>
                <a:latin typeface="Arial"/>
                <a:cs typeface="Arial"/>
              </a:rPr>
              <a:t>ho</a:t>
            </a:r>
            <a:r>
              <a:rPr sz="1333" dirty="0">
                <a:solidFill>
                  <a:srgbClr val="FF0000"/>
                </a:solidFill>
                <a:latin typeface="Arial"/>
                <a:cs typeface="Arial"/>
              </a:rPr>
              <a:t>r</a:t>
            </a:r>
            <a:r>
              <a:rPr sz="1333" spc="-29" dirty="0">
                <a:solidFill>
                  <a:srgbClr val="FF0000"/>
                </a:solidFill>
                <a:latin typeface="Arial"/>
                <a:cs typeface="Arial"/>
              </a:rPr>
              <a:t> </a:t>
            </a:r>
            <a:r>
              <a:rPr sz="1333" spc="-5" dirty="0">
                <a:solidFill>
                  <a:srgbClr val="FF0000"/>
                </a:solidFill>
                <a:latin typeface="Arial"/>
                <a:cs typeface="Arial"/>
              </a:rPr>
              <a:t>po</a:t>
            </a:r>
            <a:r>
              <a:rPr sz="1333" dirty="0">
                <a:solidFill>
                  <a:srgbClr val="FF0000"/>
                </a:solidFill>
                <a:latin typeface="Arial"/>
                <a:cs typeface="Arial"/>
              </a:rPr>
              <a:t>i</a:t>
            </a:r>
            <a:r>
              <a:rPr sz="1333" spc="-5" dirty="0">
                <a:solidFill>
                  <a:srgbClr val="FF0000"/>
                </a:solidFill>
                <a:latin typeface="Arial"/>
                <a:cs typeface="Arial"/>
              </a:rPr>
              <a:t>n</a:t>
            </a:r>
            <a:r>
              <a:rPr sz="1333" spc="5" dirty="0">
                <a:solidFill>
                  <a:srgbClr val="FF0000"/>
                </a:solidFill>
                <a:latin typeface="Arial"/>
                <a:cs typeface="Arial"/>
              </a:rPr>
              <a:t>t</a:t>
            </a:r>
            <a:r>
              <a:rPr sz="1333" dirty="0">
                <a:solidFill>
                  <a:srgbClr val="FF0000"/>
                </a:solidFill>
                <a:latin typeface="Arial"/>
                <a:cs typeface="Arial"/>
              </a:rPr>
              <a:t>s</a:t>
            </a:r>
            <a:endParaRPr sz="1333" dirty="0">
              <a:solidFill>
                <a:prstClr val="black"/>
              </a:solidFill>
              <a:latin typeface="Arial"/>
              <a:cs typeface="Arial"/>
            </a:endParaRPr>
          </a:p>
        </p:txBody>
      </p:sp>
      <p:graphicFrame>
        <p:nvGraphicFramePr>
          <p:cNvPr id="536" name="object 536"/>
          <p:cNvGraphicFramePr>
            <a:graphicFrameLocks noGrp="1"/>
          </p:cNvGraphicFramePr>
          <p:nvPr>
            <p:extLst/>
          </p:nvPr>
        </p:nvGraphicFramePr>
        <p:xfrm>
          <a:off x="319659" y="5068379"/>
          <a:ext cx="8733825" cy="357409"/>
        </p:xfrm>
        <a:graphic>
          <a:graphicData uri="http://schemas.openxmlformats.org/drawingml/2006/table">
            <a:tbl>
              <a:tblPr firstRow="1" bandRow="1">
                <a:tableStyleId>{2D5ABB26-0587-4C30-8999-92F81FD0307C}</a:tableStyleId>
              </a:tblPr>
              <a:tblGrid>
                <a:gridCol w="608603"/>
                <a:gridCol w="938409"/>
                <a:gridCol w="938409"/>
                <a:gridCol w="943153"/>
                <a:gridCol w="914616"/>
                <a:gridCol w="919361"/>
                <a:gridCol w="952642"/>
                <a:gridCol w="952642"/>
                <a:gridCol w="952642"/>
                <a:gridCol w="613348"/>
              </a:tblGrid>
              <a:tr h="168099">
                <a:tc>
                  <a:txBody>
                    <a:bodyPr/>
                    <a:lstStyle/>
                    <a:p>
                      <a:pPr marL="34925">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marL="4445"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marL="27940"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marR="25400"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algn="ctr">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c>
                  <a:txBody>
                    <a:bodyPr/>
                    <a:lstStyle/>
                    <a:p>
                      <a:pPr marL="374015">
                        <a:lnSpc>
                          <a:spcPct val="100000"/>
                        </a:lnSpc>
                      </a:pPr>
                      <a:r>
                        <a:rPr sz="1000" spc="5" dirty="0">
                          <a:latin typeface="Arial"/>
                          <a:cs typeface="Arial"/>
                        </a:rPr>
                        <a:t>J</a:t>
                      </a:r>
                      <a:r>
                        <a:rPr sz="1000" spc="-5" dirty="0">
                          <a:latin typeface="Arial"/>
                          <a:cs typeface="Arial"/>
                        </a:rPr>
                        <a:t>an</a:t>
                      </a:r>
                      <a:endParaRPr sz="1000">
                        <a:latin typeface="Arial"/>
                        <a:cs typeface="Arial"/>
                      </a:endParaRPr>
                    </a:p>
                  </a:txBody>
                  <a:tcPr marL="0" marR="0" marT="0" marB="0"/>
                </a:tc>
              </a:tr>
              <a:tr h="189310">
                <a:tc>
                  <a:txBody>
                    <a:bodyPr/>
                    <a:lstStyle/>
                    <a:p>
                      <a:pPr marL="66675">
                        <a:lnSpc>
                          <a:spcPct val="100000"/>
                        </a:lnSpc>
                      </a:pPr>
                      <a:r>
                        <a:rPr sz="1000" spc="-5" dirty="0">
                          <a:latin typeface="Arial"/>
                          <a:cs typeface="Arial"/>
                        </a:rPr>
                        <a:t>14</a:t>
                      </a:r>
                      <a:endParaRPr sz="1000">
                        <a:latin typeface="Arial"/>
                        <a:cs typeface="Arial"/>
                      </a:endParaRPr>
                    </a:p>
                  </a:txBody>
                  <a:tcPr marL="0" marR="0" marT="0" marB="0"/>
                </a:tc>
                <a:tc>
                  <a:txBody>
                    <a:bodyPr/>
                    <a:lstStyle/>
                    <a:p>
                      <a:pPr marL="4445" algn="ctr">
                        <a:lnSpc>
                          <a:spcPct val="100000"/>
                        </a:lnSpc>
                      </a:pPr>
                      <a:r>
                        <a:rPr sz="1000" spc="-5" dirty="0">
                          <a:latin typeface="Arial"/>
                          <a:cs typeface="Arial"/>
                        </a:rPr>
                        <a:t>15</a:t>
                      </a:r>
                      <a:endParaRPr sz="1000">
                        <a:latin typeface="Arial"/>
                        <a:cs typeface="Arial"/>
                      </a:endParaRPr>
                    </a:p>
                  </a:txBody>
                  <a:tcPr marL="0" marR="0" marT="0" marB="0"/>
                </a:tc>
                <a:tc>
                  <a:txBody>
                    <a:bodyPr/>
                    <a:lstStyle/>
                    <a:p>
                      <a:pPr algn="ctr">
                        <a:lnSpc>
                          <a:spcPct val="100000"/>
                        </a:lnSpc>
                      </a:pPr>
                      <a:r>
                        <a:rPr sz="1000" spc="-5" dirty="0">
                          <a:latin typeface="Arial"/>
                          <a:cs typeface="Arial"/>
                        </a:rPr>
                        <a:t>16</a:t>
                      </a:r>
                      <a:endParaRPr sz="1000">
                        <a:latin typeface="Arial"/>
                        <a:cs typeface="Arial"/>
                      </a:endParaRPr>
                    </a:p>
                  </a:txBody>
                  <a:tcPr marL="0" marR="0" marT="0" marB="0"/>
                </a:tc>
                <a:tc>
                  <a:txBody>
                    <a:bodyPr/>
                    <a:lstStyle/>
                    <a:p>
                      <a:pPr algn="ctr">
                        <a:lnSpc>
                          <a:spcPct val="100000"/>
                        </a:lnSpc>
                      </a:pPr>
                      <a:r>
                        <a:rPr sz="1000" spc="-5" dirty="0">
                          <a:latin typeface="Arial"/>
                          <a:cs typeface="Arial"/>
                        </a:rPr>
                        <a:t>17</a:t>
                      </a:r>
                      <a:endParaRPr sz="1000">
                        <a:latin typeface="Arial"/>
                        <a:cs typeface="Arial"/>
                      </a:endParaRPr>
                    </a:p>
                  </a:txBody>
                  <a:tcPr marL="0" marR="0" marT="0" marB="0"/>
                </a:tc>
                <a:tc>
                  <a:txBody>
                    <a:bodyPr/>
                    <a:lstStyle/>
                    <a:p>
                      <a:pPr marL="27940" algn="ctr">
                        <a:lnSpc>
                          <a:spcPct val="100000"/>
                        </a:lnSpc>
                      </a:pPr>
                      <a:r>
                        <a:rPr sz="1000" spc="-5" dirty="0">
                          <a:latin typeface="Arial"/>
                          <a:cs typeface="Arial"/>
                        </a:rPr>
                        <a:t>18</a:t>
                      </a:r>
                      <a:endParaRPr sz="1000">
                        <a:latin typeface="Arial"/>
                        <a:cs typeface="Arial"/>
                      </a:endParaRPr>
                    </a:p>
                  </a:txBody>
                  <a:tcPr marL="0" marR="0" marT="0" marB="0"/>
                </a:tc>
                <a:tc>
                  <a:txBody>
                    <a:bodyPr/>
                    <a:lstStyle/>
                    <a:p>
                      <a:pPr marR="25400" algn="ctr">
                        <a:lnSpc>
                          <a:spcPct val="100000"/>
                        </a:lnSpc>
                      </a:pPr>
                      <a:r>
                        <a:rPr sz="1000" spc="-5" dirty="0">
                          <a:latin typeface="Arial"/>
                          <a:cs typeface="Arial"/>
                        </a:rPr>
                        <a:t>14</a:t>
                      </a:r>
                      <a:endParaRPr sz="1000">
                        <a:latin typeface="Arial"/>
                        <a:cs typeface="Arial"/>
                      </a:endParaRPr>
                    </a:p>
                  </a:txBody>
                  <a:tcPr marL="0" marR="0" marT="0" marB="0"/>
                </a:tc>
                <a:tc>
                  <a:txBody>
                    <a:bodyPr/>
                    <a:lstStyle/>
                    <a:p>
                      <a:pPr algn="ctr">
                        <a:lnSpc>
                          <a:spcPct val="100000"/>
                        </a:lnSpc>
                      </a:pPr>
                      <a:r>
                        <a:rPr sz="1000" spc="-5" dirty="0">
                          <a:latin typeface="Arial"/>
                          <a:cs typeface="Arial"/>
                        </a:rPr>
                        <a:t>15</a:t>
                      </a:r>
                      <a:endParaRPr sz="1000">
                        <a:latin typeface="Arial"/>
                        <a:cs typeface="Arial"/>
                      </a:endParaRPr>
                    </a:p>
                  </a:txBody>
                  <a:tcPr marL="0" marR="0" marT="0" marB="0"/>
                </a:tc>
                <a:tc>
                  <a:txBody>
                    <a:bodyPr/>
                    <a:lstStyle/>
                    <a:p>
                      <a:pPr algn="ctr">
                        <a:lnSpc>
                          <a:spcPct val="100000"/>
                        </a:lnSpc>
                      </a:pPr>
                      <a:r>
                        <a:rPr sz="1000" spc="-5" dirty="0">
                          <a:latin typeface="Arial"/>
                          <a:cs typeface="Arial"/>
                        </a:rPr>
                        <a:t>16</a:t>
                      </a:r>
                      <a:endParaRPr sz="1000">
                        <a:latin typeface="Arial"/>
                        <a:cs typeface="Arial"/>
                      </a:endParaRPr>
                    </a:p>
                  </a:txBody>
                  <a:tcPr marL="0" marR="0" marT="0" marB="0"/>
                </a:tc>
                <a:tc>
                  <a:txBody>
                    <a:bodyPr/>
                    <a:lstStyle/>
                    <a:p>
                      <a:pPr algn="ctr">
                        <a:lnSpc>
                          <a:spcPct val="100000"/>
                        </a:lnSpc>
                      </a:pPr>
                      <a:r>
                        <a:rPr sz="1000" spc="-5" dirty="0">
                          <a:latin typeface="Arial"/>
                          <a:cs typeface="Arial"/>
                        </a:rPr>
                        <a:t>17</a:t>
                      </a:r>
                      <a:endParaRPr sz="1000">
                        <a:latin typeface="Arial"/>
                        <a:cs typeface="Arial"/>
                      </a:endParaRPr>
                    </a:p>
                  </a:txBody>
                  <a:tcPr marL="0" marR="0" marT="0" marB="0"/>
                </a:tc>
                <a:tc>
                  <a:txBody>
                    <a:bodyPr/>
                    <a:lstStyle/>
                    <a:p>
                      <a:pPr marL="405765">
                        <a:lnSpc>
                          <a:spcPct val="100000"/>
                        </a:lnSpc>
                      </a:pPr>
                      <a:r>
                        <a:rPr sz="1000" spc="-5" dirty="0">
                          <a:latin typeface="Arial"/>
                          <a:cs typeface="Arial"/>
                        </a:rPr>
                        <a:t>18</a:t>
                      </a:r>
                      <a:endParaRPr sz="1000">
                        <a:latin typeface="Arial"/>
                        <a:cs typeface="Arial"/>
                      </a:endParaRPr>
                    </a:p>
                  </a:txBody>
                  <a:tcPr marL="0" marR="0" marT="0" marB="0"/>
                </a:tc>
              </a:tr>
            </a:tbl>
          </a:graphicData>
        </a:graphic>
      </p:graphicFrame>
      <p:graphicFrame>
        <p:nvGraphicFramePr>
          <p:cNvPr id="538" name="object 538"/>
          <p:cNvGraphicFramePr>
            <a:graphicFrameLocks noGrp="1"/>
          </p:cNvGraphicFramePr>
          <p:nvPr>
            <p:extLst/>
          </p:nvPr>
        </p:nvGraphicFramePr>
        <p:xfrm>
          <a:off x="2011069" y="5872489"/>
          <a:ext cx="5017112" cy="740230"/>
        </p:xfrm>
        <a:graphic>
          <a:graphicData uri="http://schemas.openxmlformats.org/drawingml/2006/table">
            <a:tbl>
              <a:tblPr firstRow="1" bandRow="1">
                <a:tableStyleId>{2D5ABB26-0587-4C30-8999-92F81FD0307C}</a:tableStyleId>
              </a:tblPr>
              <a:tblGrid>
                <a:gridCol w="2121840"/>
                <a:gridCol w="1555605"/>
                <a:gridCol w="1339667"/>
              </a:tblGrid>
              <a:tr h="246745">
                <a:tc>
                  <a:txBody>
                    <a:bodyPr/>
                    <a:lstStyle/>
                    <a:p>
                      <a:pPr marL="91440">
                        <a:lnSpc>
                          <a:spcPct val="100000"/>
                        </a:lnSpc>
                      </a:pPr>
                      <a:r>
                        <a:rPr sz="1000" b="1" spc="-10" dirty="0">
                          <a:solidFill>
                            <a:srgbClr val="FFFFFF"/>
                          </a:solidFill>
                          <a:latin typeface="Arial"/>
                          <a:cs typeface="Arial"/>
                        </a:rPr>
                        <a:t>NC</a:t>
                      </a:r>
                      <a:r>
                        <a:rPr sz="1000" b="1" dirty="0">
                          <a:solidFill>
                            <a:srgbClr val="FFFFFF"/>
                          </a:solidFill>
                          <a:latin typeface="Arial"/>
                          <a:cs typeface="Arial"/>
                        </a:rPr>
                        <a:t>O </a:t>
                      </a:r>
                      <a:r>
                        <a:rPr sz="1000" b="1" spc="-5" dirty="0">
                          <a:solidFill>
                            <a:srgbClr val="FFFFFF"/>
                          </a:solidFill>
                          <a:latin typeface="Arial"/>
                          <a:cs typeface="Arial"/>
                        </a:rPr>
                        <a:t>ancho</a:t>
                      </a:r>
                      <a:r>
                        <a:rPr sz="1000" b="1" dirty="0">
                          <a:solidFill>
                            <a:srgbClr val="FFFFFF"/>
                          </a:solidFill>
                          <a:latin typeface="Arial"/>
                          <a:cs typeface="Arial"/>
                        </a:rPr>
                        <a:t>r</a:t>
                      </a:r>
                      <a:r>
                        <a:rPr sz="1000" b="1" spc="-5" dirty="0">
                          <a:solidFill>
                            <a:srgbClr val="FFFFFF"/>
                          </a:solidFill>
                          <a:latin typeface="Arial"/>
                          <a:cs typeface="Arial"/>
                        </a:rPr>
                        <a:t> </a:t>
                      </a:r>
                      <a:r>
                        <a:rPr sz="1000" b="1" dirty="0">
                          <a:solidFill>
                            <a:srgbClr val="FFFFFF"/>
                          </a:solidFill>
                          <a:latin typeface="Arial"/>
                          <a:cs typeface="Arial"/>
                        </a:rPr>
                        <a:t>m</a:t>
                      </a:r>
                      <a:r>
                        <a:rPr sz="1000" b="1" spc="-5" dirty="0">
                          <a:solidFill>
                            <a:srgbClr val="FFFFFF"/>
                          </a:solidFill>
                          <a:latin typeface="Arial"/>
                          <a:cs typeface="Arial"/>
                        </a:rPr>
                        <a:t>e</a:t>
                      </a:r>
                      <a:r>
                        <a:rPr sz="1000" b="1" dirty="0">
                          <a:solidFill>
                            <a:srgbClr val="FFFFFF"/>
                          </a:solidFill>
                          <a:latin typeface="Arial"/>
                          <a:cs typeface="Arial"/>
                        </a:rPr>
                        <a:t>t</a:t>
                      </a:r>
                      <a:r>
                        <a:rPr sz="1000" b="1" spc="-5" dirty="0">
                          <a:solidFill>
                            <a:srgbClr val="FFFFFF"/>
                          </a:solidFill>
                          <a:latin typeface="Arial"/>
                          <a:cs typeface="Arial"/>
                        </a:rPr>
                        <a:t>hodo</a:t>
                      </a:r>
                      <a:r>
                        <a:rPr sz="1000" b="1" spc="5" dirty="0">
                          <a:solidFill>
                            <a:srgbClr val="FFFFFF"/>
                          </a:solidFill>
                          <a:latin typeface="Arial"/>
                          <a:cs typeface="Arial"/>
                        </a:rPr>
                        <a:t>l</a:t>
                      </a:r>
                      <a:r>
                        <a:rPr sz="1000" b="1" spc="-5" dirty="0">
                          <a:solidFill>
                            <a:srgbClr val="FFFFFF"/>
                          </a:solidFill>
                          <a:latin typeface="Arial"/>
                          <a:cs typeface="Arial"/>
                        </a:rPr>
                        <a:t>ogy</a:t>
                      </a:r>
                      <a:endParaRPr sz="1000" dirty="0">
                        <a:latin typeface="Arial"/>
                        <a:cs typeface="Arial"/>
                      </a:endParaRPr>
                    </a:p>
                  </a:txBody>
                  <a:tcPr marL="0" marR="0" marT="0" marB="0">
                    <a:lnB w="12700">
                      <a:solidFill>
                        <a:srgbClr val="C0C0C0"/>
                      </a:solidFill>
                      <a:prstDash val="solid"/>
                    </a:lnB>
                    <a:solidFill>
                      <a:srgbClr val="FF0000"/>
                    </a:solidFill>
                  </a:tcPr>
                </a:tc>
                <a:tc>
                  <a:txBody>
                    <a:bodyPr/>
                    <a:lstStyle/>
                    <a:p>
                      <a:pPr marL="296545">
                        <a:lnSpc>
                          <a:spcPct val="100000"/>
                        </a:lnSpc>
                      </a:pPr>
                      <a:r>
                        <a:rPr sz="1000" b="1" spc="-45" dirty="0">
                          <a:solidFill>
                            <a:srgbClr val="FFFFFF"/>
                          </a:solidFill>
                          <a:latin typeface="Arial"/>
                          <a:cs typeface="Arial"/>
                        </a:rPr>
                        <a:t>A</a:t>
                      </a:r>
                      <a:r>
                        <a:rPr sz="1000" b="1" dirty="0">
                          <a:solidFill>
                            <a:srgbClr val="FFFFFF"/>
                          </a:solidFill>
                          <a:latin typeface="Arial"/>
                          <a:cs typeface="Arial"/>
                        </a:rPr>
                        <a:t>m</a:t>
                      </a:r>
                      <a:r>
                        <a:rPr sz="1000" b="1" spc="-5" dirty="0">
                          <a:solidFill>
                            <a:srgbClr val="FFFFFF"/>
                          </a:solidFill>
                          <a:latin typeface="Arial"/>
                          <a:cs typeface="Arial"/>
                        </a:rPr>
                        <a:t>be</a:t>
                      </a:r>
                      <a:r>
                        <a:rPr sz="1000" b="1" dirty="0">
                          <a:solidFill>
                            <a:srgbClr val="FFFFFF"/>
                          </a:solidFill>
                          <a:latin typeface="Arial"/>
                          <a:cs typeface="Arial"/>
                        </a:rPr>
                        <a:t>r</a:t>
                      </a:r>
                      <a:r>
                        <a:rPr sz="1000" b="1" spc="30" dirty="0">
                          <a:solidFill>
                            <a:srgbClr val="FFFFFF"/>
                          </a:solidFill>
                          <a:latin typeface="Arial"/>
                          <a:cs typeface="Arial"/>
                        </a:rPr>
                        <a:t> </a:t>
                      </a:r>
                      <a:r>
                        <a:rPr sz="1000" b="1" dirty="0">
                          <a:solidFill>
                            <a:srgbClr val="FFFFFF"/>
                          </a:solidFill>
                          <a:latin typeface="Arial"/>
                          <a:cs typeface="Arial"/>
                        </a:rPr>
                        <a:t>tr</a:t>
                      </a:r>
                      <a:r>
                        <a:rPr sz="1000" b="1" spc="5" dirty="0">
                          <a:solidFill>
                            <a:srgbClr val="FFFFFF"/>
                          </a:solidFill>
                          <a:latin typeface="Arial"/>
                          <a:cs typeface="Arial"/>
                        </a:rPr>
                        <a:t>i</a:t>
                      </a:r>
                      <a:r>
                        <a:rPr sz="1000" b="1" spc="-5" dirty="0">
                          <a:solidFill>
                            <a:srgbClr val="FFFFFF"/>
                          </a:solidFill>
                          <a:latin typeface="Arial"/>
                          <a:cs typeface="Arial"/>
                        </a:rPr>
                        <a:t>gger</a:t>
                      </a:r>
                      <a:endParaRPr sz="1000" dirty="0">
                        <a:latin typeface="Arial"/>
                        <a:cs typeface="Arial"/>
                      </a:endParaRPr>
                    </a:p>
                  </a:txBody>
                  <a:tcPr marL="0" marR="0" marT="0" marB="0">
                    <a:lnB w="12700">
                      <a:solidFill>
                        <a:srgbClr val="C0C0C0"/>
                      </a:solidFill>
                      <a:prstDash val="solid"/>
                    </a:lnB>
                    <a:solidFill>
                      <a:srgbClr val="FF0000"/>
                    </a:solidFill>
                  </a:tcPr>
                </a:tc>
                <a:tc>
                  <a:txBody>
                    <a:bodyPr/>
                    <a:lstStyle/>
                    <a:p>
                      <a:pPr marL="332105">
                        <a:lnSpc>
                          <a:spcPct val="100000"/>
                        </a:lnSpc>
                      </a:pPr>
                      <a:r>
                        <a:rPr sz="1000" b="1" spc="-5" dirty="0">
                          <a:solidFill>
                            <a:srgbClr val="FFFFFF"/>
                          </a:solidFill>
                          <a:latin typeface="Arial"/>
                          <a:cs typeface="Arial"/>
                        </a:rPr>
                        <a:t>Re</a:t>
                      </a:r>
                      <a:r>
                        <a:rPr sz="1000" b="1" dirty="0">
                          <a:solidFill>
                            <a:srgbClr val="FFFFFF"/>
                          </a:solidFill>
                          <a:latin typeface="Arial"/>
                          <a:cs typeface="Arial"/>
                        </a:rPr>
                        <a:t>d </a:t>
                      </a:r>
                      <a:r>
                        <a:rPr sz="1000" b="1" spc="5" dirty="0">
                          <a:solidFill>
                            <a:srgbClr val="FFFFFF"/>
                          </a:solidFill>
                          <a:latin typeface="Arial"/>
                          <a:cs typeface="Arial"/>
                        </a:rPr>
                        <a:t>li</a:t>
                      </a:r>
                      <a:r>
                        <a:rPr sz="1000" b="1" dirty="0">
                          <a:solidFill>
                            <a:srgbClr val="FFFFFF"/>
                          </a:solidFill>
                          <a:latin typeface="Arial"/>
                          <a:cs typeface="Arial"/>
                        </a:rPr>
                        <a:t>m</a:t>
                      </a:r>
                      <a:r>
                        <a:rPr sz="1000" b="1" spc="-10" dirty="0">
                          <a:solidFill>
                            <a:srgbClr val="FFFFFF"/>
                          </a:solidFill>
                          <a:latin typeface="Arial"/>
                          <a:cs typeface="Arial"/>
                        </a:rPr>
                        <a:t>i</a:t>
                      </a:r>
                      <a:r>
                        <a:rPr sz="1000" b="1" dirty="0">
                          <a:solidFill>
                            <a:srgbClr val="FFFFFF"/>
                          </a:solidFill>
                          <a:latin typeface="Arial"/>
                          <a:cs typeface="Arial"/>
                        </a:rPr>
                        <a:t>t</a:t>
                      </a:r>
                      <a:endParaRPr sz="1000">
                        <a:latin typeface="Arial"/>
                        <a:cs typeface="Arial"/>
                      </a:endParaRPr>
                    </a:p>
                  </a:txBody>
                  <a:tcPr marL="0" marR="0" marT="0" marB="0">
                    <a:lnB w="12700">
                      <a:solidFill>
                        <a:srgbClr val="C0C0C0"/>
                      </a:solidFill>
                      <a:prstDash val="solid"/>
                    </a:lnB>
                    <a:solidFill>
                      <a:srgbClr val="FF0000"/>
                    </a:solidFill>
                  </a:tcPr>
                </a:tc>
              </a:tr>
              <a:tr h="246742">
                <a:tc>
                  <a:txBody>
                    <a:bodyPr/>
                    <a:lstStyle/>
                    <a:p>
                      <a:pPr marL="90805">
                        <a:lnSpc>
                          <a:spcPct val="100000"/>
                        </a:lnSpc>
                      </a:pPr>
                      <a:r>
                        <a:rPr sz="1000" b="1" dirty="0">
                          <a:solidFill>
                            <a:srgbClr val="FF0000"/>
                          </a:solidFill>
                          <a:latin typeface="Arial"/>
                          <a:cs typeface="Arial"/>
                        </a:rPr>
                        <a:t>W/</a:t>
                      </a:r>
                      <a:r>
                        <a:rPr sz="1000" b="1" spc="-30" dirty="0">
                          <a:solidFill>
                            <a:srgbClr val="FF0000"/>
                          </a:solidFill>
                          <a:latin typeface="Arial"/>
                          <a:cs typeface="Arial"/>
                        </a:rPr>
                        <a:t> </a:t>
                      </a:r>
                      <a:r>
                        <a:rPr sz="1000" b="1" spc="-5" dirty="0">
                          <a:solidFill>
                            <a:srgbClr val="FF0000"/>
                          </a:solidFill>
                          <a:latin typeface="Arial"/>
                          <a:cs typeface="Arial"/>
                        </a:rPr>
                        <a:t>o</a:t>
                      </a:r>
                      <a:r>
                        <a:rPr sz="1000" b="1" spc="-15" dirty="0">
                          <a:solidFill>
                            <a:srgbClr val="FF0000"/>
                          </a:solidFill>
                          <a:latin typeface="Arial"/>
                          <a:cs typeface="Arial"/>
                        </a:rPr>
                        <a:t>v</a:t>
                      </a:r>
                      <a:r>
                        <a:rPr sz="1000" b="1" spc="-5" dirty="0">
                          <a:solidFill>
                            <a:srgbClr val="FF0000"/>
                          </a:solidFill>
                          <a:latin typeface="Arial"/>
                          <a:cs typeface="Arial"/>
                        </a:rPr>
                        <a:t>e</a:t>
                      </a:r>
                      <a:r>
                        <a:rPr sz="1000" b="1" dirty="0">
                          <a:solidFill>
                            <a:srgbClr val="FF0000"/>
                          </a:solidFill>
                          <a:latin typeface="Arial"/>
                          <a:cs typeface="Arial"/>
                        </a:rPr>
                        <a:t>r</a:t>
                      </a:r>
                      <a:r>
                        <a:rPr sz="1000" b="1" spc="5" dirty="0">
                          <a:solidFill>
                            <a:srgbClr val="FF0000"/>
                          </a:solidFill>
                          <a:latin typeface="Arial"/>
                          <a:cs typeface="Arial"/>
                        </a:rPr>
                        <a:t>l</a:t>
                      </a:r>
                      <a:r>
                        <a:rPr sz="1000" b="1" spc="-5" dirty="0">
                          <a:solidFill>
                            <a:srgbClr val="FF0000"/>
                          </a:solidFill>
                          <a:latin typeface="Arial"/>
                          <a:cs typeface="Arial"/>
                        </a:rPr>
                        <a:t>ay</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R="27940" algn="ctr">
                        <a:lnSpc>
                          <a:spcPct val="100000"/>
                        </a:lnSpc>
                      </a:pPr>
                      <a:r>
                        <a:rPr sz="1000" b="1" spc="-5" dirty="0">
                          <a:solidFill>
                            <a:srgbClr val="FF0000"/>
                          </a:solidFill>
                          <a:latin typeface="Arial"/>
                          <a:cs typeface="Arial"/>
                        </a:rPr>
                        <a:t>8</a:t>
                      </a:r>
                      <a:r>
                        <a:rPr sz="1000" b="1" spc="5" dirty="0">
                          <a:solidFill>
                            <a:srgbClr val="FF0000"/>
                          </a:solidFill>
                          <a:latin typeface="Arial"/>
                          <a:cs typeface="Arial"/>
                        </a:rPr>
                        <a:t>.</a:t>
                      </a:r>
                      <a:r>
                        <a:rPr sz="1000" b="1" spc="-5" dirty="0">
                          <a:solidFill>
                            <a:srgbClr val="FF0000"/>
                          </a:solidFill>
                          <a:latin typeface="Arial"/>
                          <a:cs typeface="Arial"/>
                        </a:rPr>
                        <a:t>6%</a:t>
                      </a:r>
                      <a:endParaRPr sz="1000" dirty="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R="76200" algn="ctr">
                        <a:lnSpc>
                          <a:spcPct val="100000"/>
                        </a:lnSpc>
                      </a:pPr>
                      <a:r>
                        <a:rPr sz="1000" b="1" spc="-5" dirty="0">
                          <a:solidFill>
                            <a:srgbClr val="FF0000"/>
                          </a:solidFill>
                          <a:latin typeface="Arial"/>
                          <a:cs typeface="Arial"/>
                        </a:rPr>
                        <a:t>8</a:t>
                      </a:r>
                      <a:r>
                        <a:rPr sz="1000" b="1" spc="5" dirty="0">
                          <a:solidFill>
                            <a:srgbClr val="FF0000"/>
                          </a:solidFill>
                          <a:latin typeface="Arial"/>
                          <a:cs typeface="Arial"/>
                        </a:rPr>
                        <a:t>.</a:t>
                      </a:r>
                      <a:r>
                        <a:rPr sz="1000" b="1" spc="-5" dirty="0">
                          <a:solidFill>
                            <a:srgbClr val="FF0000"/>
                          </a:solidFill>
                          <a:latin typeface="Arial"/>
                          <a:cs typeface="Arial"/>
                        </a:rPr>
                        <a:t>8%</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r>
              <a:tr h="246743">
                <a:tc>
                  <a:txBody>
                    <a:bodyPr/>
                    <a:lstStyle/>
                    <a:p>
                      <a:pPr marL="90805">
                        <a:lnSpc>
                          <a:spcPct val="100000"/>
                        </a:lnSpc>
                      </a:pPr>
                      <a:r>
                        <a:rPr sz="1000" b="1" dirty="0" smtClean="0">
                          <a:solidFill>
                            <a:srgbClr val="E29815"/>
                          </a:solidFill>
                          <a:latin typeface="Arial"/>
                          <a:cs typeface="Arial"/>
                        </a:rPr>
                        <a:t>W</a:t>
                      </a:r>
                      <a:r>
                        <a:rPr sz="1000" b="1" spc="5" dirty="0" smtClean="0">
                          <a:solidFill>
                            <a:srgbClr val="E29815"/>
                          </a:solidFill>
                          <a:latin typeface="Arial"/>
                          <a:cs typeface="Arial"/>
                        </a:rPr>
                        <a:t>/</a:t>
                      </a:r>
                      <a:r>
                        <a:rPr sz="1000" b="1" dirty="0" smtClean="0">
                          <a:solidFill>
                            <a:srgbClr val="E29815"/>
                          </a:solidFill>
                          <a:latin typeface="Arial"/>
                          <a:cs typeface="Arial"/>
                        </a:rPr>
                        <a:t>o</a:t>
                      </a:r>
                      <a:r>
                        <a:rPr sz="1000" b="1" spc="-20" dirty="0" smtClean="0">
                          <a:solidFill>
                            <a:srgbClr val="E29815"/>
                          </a:solidFill>
                          <a:latin typeface="Arial"/>
                          <a:cs typeface="Arial"/>
                        </a:rPr>
                        <a:t> </a:t>
                      </a:r>
                      <a:r>
                        <a:rPr sz="1000" b="1" spc="-5" dirty="0" smtClean="0">
                          <a:solidFill>
                            <a:srgbClr val="E29815"/>
                          </a:solidFill>
                          <a:latin typeface="Arial"/>
                          <a:cs typeface="Arial"/>
                        </a:rPr>
                        <a:t>o</a:t>
                      </a:r>
                      <a:r>
                        <a:rPr sz="1000" b="1" spc="-15" dirty="0" smtClean="0">
                          <a:solidFill>
                            <a:srgbClr val="E29815"/>
                          </a:solidFill>
                          <a:latin typeface="Arial"/>
                          <a:cs typeface="Arial"/>
                        </a:rPr>
                        <a:t>v</a:t>
                      </a:r>
                      <a:r>
                        <a:rPr sz="1000" b="1" spc="-5" dirty="0" smtClean="0">
                          <a:solidFill>
                            <a:srgbClr val="E29815"/>
                          </a:solidFill>
                          <a:latin typeface="Arial"/>
                          <a:cs typeface="Arial"/>
                        </a:rPr>
                        <a:t>e</a:t>
                      </a:r>
                      <a:r>
                        <a:rPr sz="1000" b="1" dirty="0" smtClean="0">
                          <a:solidFill>
                            <a:srgbClr val="E29815"/>
                          </a:solidFill>
                          <a:latin typeface="Arial"/>
                          <a:cs typeface="Arial"/>
                        </a:rPr>
                        <a:t>r</a:t>
                      </a:r>
                      <a:r>
                        <a:rPr sz="1000" b="1" spc="5" dirty="0" smtClean="0">
                          <a:solidFill>
                            <a:srgbClr val="E29815"/>
                          </a:solidFill>
                          <a:latin typeface="Arial"/>
                          <a:cs typeface="Arial"/>
                        </a:rPr>
                        <a:t>l</a:t>
                      </a:r>
                      <a:r>
                        <a:rPr sz="1000" b="1" spc="-5" dirty="0" smtClean="0">
                          <a:solidFill>
                            <a:srgbClr val="E29815"/>
                          </a:solidFill>
                          <a:latin typeface="Arial"/>
                          <a:cs typeface="Arial"/>
                        </a:rPr>
                        <a:t>a</a:t>
                      </a:r>
                      <a:r>
                        <a:rPr sz="1000" b="1" spc="-30" dirty="0" smtClean="0">
                          <a:solidFill>
                            <a:srgbClr val="E29815"/>
                          </a:solidFill>
                          <a:latin typeface="Arial"/>
                          <a:cs typeface="Arial"/>
                        </a:rPr>
                        <a:t>y</a:t>
                      </a:r>
                      <a:endParaRPr sz="1000" dirty="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R="27305" algn="ctr">
                        <a:lnSpc>
                          <a:spcPct val="100000"/>
                        </a:lnSpc>
                      </a:pPr>
                      <a:r>
                        <a:rPr sz="1000" b="1" spc="-5" dirty="0">
                          <a:solidFill>
                            <a:srgbClr val="E29815"/>
                          </a:solidFill>
                          <a:latin typeface="Arial"/>
                          <a:cs typeface="Arial"/>
                        </a:rPr>
                        <a:t>9</a:t>
                      </a:r>
                      <a:r>
                        <a:rPr sz="1000" b="1" spc="5" dirty="0">
                          <a:solidFill>
                            <a:srgbClr val="E29815"/>
                          </a:solidFill>
                          <a:latin typeface="Arial"/>
                          <a:cs typeface="Arial"/>
                        </a:rPr>
                        <a:t>.</a:t>
                      </a:r>
                      <a:r>
                        <a:rPr sz="1000" b="1" spc="-5" dirty="0">
                          <a:solidFill>
                            <a:srgbClr val="E29815"/>
                          </a:solidFill>
                          <a:latin typeface="Arial"/>
                          <a:cs typeface="Arial"/>
                        </a:rPr>
                        <a:t>3%</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R="76200" algn="ctr">
                        <a:lnSpc>
                          <a:spcPct val="100000"/>
                        </a:lnSpc>
                      </a:pPr>
                      <a:r>
                        <a:rPr sz="1000" b="1" spc="-5" dirty="0">
                          <a:solidFill>
                            <a:srgbClr val="E29815"/>
                          </a:solidFill>
                          <a:latin typeface="Arial"/>
                          <a:cs typeface="Arial"/>
                        </a:rPr>
                        <a:t>9</a:t>
                      </a:r>
                      <a:r>
                        <a:rPr sz="1000" b="1" spc="5" dirty="0">
                          <a:solidFill>
                            <a:srgbClr val="E29815"/>
                          </a:solidFill>
                          <a:latin typeface="Arial"/>
                          <a:cs typeface="Arial"/>
                        </a:rPr>
                        <a:t>.</a:t>
                      </a:r>
                      <a:r>
                        <a:rPr sz="1000" b="1" spc="-5" dirty="0">
                          <a:solidFill>
                            <a:srgbClr val="E29815"/>
                          </a:solidFill>
                          <a:latin typeface="Arial"/>
                          <a:cs typeface="Arial"/>
                        </a:rPr>
                        <a:t>6%</a:t>
                      </a:r>
                      <a:endParaRPr sz="1000" dirty="0">
                        <a:latin typeface="Arial"/>
                        <a:cs typeface="Arial"/>
                      </a:endParaRPr>
                    </a:p>
                  </a:txBody>
                  <a:tcPr marL="0" marR="0" marT="0" marB="0">
                    <a:lnT w="12700">
                      <a:solidFill>
                        <a:srgbClr val="C0C0C0"/>
                      </a:solidFill>
                      <a:prstDash val="solid"/>
                    </a:lnT>
                    <a:lnB w="12700">
                      <a:solidFill>
                        <a:srgbClr val="C0C0C0"/>
                      </a:solidFill>
                      <a:prstDash val="solid"/>
                    </a:lnB>
                  </a:tcPr>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
        <p:nvSpPr>
          <p:cNvPr id="3" name="Rectangle 2"/>
          <p:cNvSpPr/>
          <p:nvPr/>
        </p:nvSpPr>
        <p:spPr>
          <a:xfrm>
            <a:off x="3" y="727710"/>
            <a:ext cx="9566175" cy="913070"/>
          </a:xfrm>
          <a:prstGeom prst="rect">
            <a:avLst/>
          </a:prstGeom>
        </p:spPr>
        <p:txBody>
          <a:bodyPr wrap="square">
            <a:spAutoFit/>
          </a:bodyPr>
          <a:lstStyle/>
          <a:p>
            <a:pPr marL="171450" lvl="1" algn="l" defTabSz="913335" eaLnBrk="0" hangingPunct="0">
              <a:lnSpc>
                <a:spcPct val="100000"/>
              </a:lnSpc>
              <a:spcBef>
                <a:spcPts val="400"/>
              </a:spcBef>
              <a:spcAft>
                <a:spcPts val="0"/>
              </a:spcAft>
              <a:buClr>
                <a:srgbClr val="FF0000"/>
              </a:buClr>
              <a:buSzPct val="90000"/>
              <a:defRPr/>
            </a:pPr>
            <a:r>
              <a:rPr lang="en-US" sz="1400" b="1" u="sng" dirty="0" smtClean="0">
                <a:solidFill>
                  <a:srgbClr val="FF0000"/>
                </a:solidFill>
                <a:latin typeface="Arial" panose="020B0604020202020204" pitchFamily="34" charset="0"/>
                <a:ea typeface="MS PGothic" pitchFamily="34" charset="-128"/>
                <a:cs typeface="Arial" panose="020B0604020202020204" pitchFamily="34" charset="0"/>
              </a:rPr>
              <a:t>Analysis</a:t>
            </a:r>
          </a:p>
          <a:p>
            <a:pPr marL="171450" lvl="1" algn="l" defTabSz="913335" eaLnBrk="0" hangingPunct="0">
              <a:lnSpc>
                <a:spcPct val="100000"/>
              </a:lnSpc>
              <a:spcBef>
                <a:spcPts val="400"/>
              </a:spcBef>
              <a:spcAft>
                <a:spcPts val="400"/>
              </a:spcAft>
              <a:buClr>
                <a:srgbClr val="FF0000"/>
              </a:buClr>
              <a:buSzPct val="90000"/>
              <a:defRPr/>
            </a:pPr>
            <a:r>
              <a:rPr lang="en-US" sz="1200" dirty="0" smtClean="0">
                <a:solidFill>
                  <a:srgbClr val="000000"/>
                </a:solidFill>
                <a:latin typeface="Arial" panose="020B0604020202020204" pitchFamily="34" charset="0"/>
                <a:ea typeface="MS PGothic" pitchFamily="34" charset="-128"/>
                <a:cs typeface="Arial" panose="020B0604020202020204" pitchFamily="34" charset="0"/>
              </a:rPr>
              <a:t>Due </a:t>
            </a:r>
            <a:r>
              <a:rPr lang="en-US" sz="1200" dirty="0">
                <a:solidFill>
                  <a:srgbClr val="000000"/>
                </a:solidFill>
                <a:latin typeface="Arial" panose="020B0604020202020204" pitchFamily="34" charset="0"/>
                <a:ea typeface="MS PGothic" pitchFamily="34" charset="-128"/>
                <a:cs typeface="Arial" panose="020B0604020202020204" pitchFamily="34" charset="0"/>
              </a:rPr>
              <a:t>to an increase of high risk thin file/out of buy box loans from 2015 originations in SC’s credit mix, charge-offs on the auto portfolio have risen and will continue to rise in </a:t>
            </a:r>
            <a:r>
              <a:rPr lang="en-US" sz="1200" dirty="0" smtClean="0">
                <a:solidFill>
                  <a:srgbClr val="000000"/>
                </a:solidFill>
                <a:latin typeface="Arial" panose="020B0604020202020204" pitchFamily="34" charset="0"/>
                <a:ea typeface="MS PGothic" pitchFamily="34" charset="-128"/>
                <a:cs typeface="Arial" panose="020B0604020202020204" pitchFamily="34" charset="0"/>
              </a:rPr>
              <a:t>2016. Remediation </a:t>
            </a:r>
            <a:r>
              <a:rPr lang="en-US" sz="1200" dirty="0">
                <a:solidFill>
                  <a:srgbClr val="000000"/>
                </a:solidFill>
                <a:latin typeface="Arial" panose="020B0604020202020204" pitchFamily="34" charset="0"/>
                <a:ea typeface="MS PGothic" pitchFamily="34" charset="-128"/>
                <a:cs typeface="Arial" panose="020B0604020202020204" pitchFamily="34" charset="0"/>
              </a:rPr>
              <a:t>actions including credit buy box actions were taken at the end of Mar’16 to address the credit mix change, however, the effects are not expected to be seen </a:t>
            </a:r>
            <a:r>
              <a:rPr lang="en-US" sz="1200">
                <a:solidFill>
                  <a:srgbClr val="000000"/>
                </a:solidFill>
                <a:latin typeface="Arial" panose="020B0604020202020204" pitchFamily="34" charset="0"/>
                <a:ea typeface="MS PGothic" pitchFamily="34" charset="-128"/>
                <a:cs typeface="Arial" panose="020B0604020202020204" pitchFamily="34" charset="0"/>
              </a:rPr>
              <a:t>until </a:t>
            </a:r>
            <a:r>
              <a:rPr lang="en-US" sz="1200" smtClean="0">
                <a:solidFill>
                  <a:srgbClr val="000000"/>
                </a:solidFill>
                <a:latin typeface="Arial" panose="020B0604020202020204" pitchFamily="34" charset="0"/>
                <a:ea typeface="MS PGothic" pitchFamily="34" charset="-128"/>
                <a:cs typeface="Arial" panose="020B0604020202020204" pitchFamily="34" charset="0"/>
              </a:rPr>
              <a:t>2017.</a:t>
            </a:r>
            <a:endParaRPr lang="en-US" sz="1200" dirty="0">
              <a:solidFill>
                <a:srgbClr val="000000"/>
              </a:solidFill>
              <a:latin typeface="Arial" panose="020B0604020202020204" pitchFamily="34" charset="0"/>
              <a:ea typeface="MS PGothic" pitchFamily="34" charset="-128"/>
              <a:cs typeface="Arial" panose="020B0604020202020204" pitchFamily="34" charset="0"/>
            </a:endParaRPr>
          </a:p>
        </p:txBody>
      </p:sp>
    </p:spTree>
    <p:extLst>
      <p:ext uri="{BB962C8B-B14F-4D97-AF65-F5344CB8AC3E}">
        <p14:creationId xmlns:p14="http://schemas.microsoft.com/office/powerpoint/2010/main" val="70112877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885489" y="2004115"/>
            <a:ext cx="0" cy="2813957"/>
          </a:xfrm>
          <a:custGeom>
            <a:avLst/>
            <a:gdLst/>
            <a:ahLst/>
            <a:cxnLst/>
            <a:rect l="l" t="t" r="r" b="b"/>
            <a:pathLst>
              <a:path h="2954654">
                <a:moveTo>
                  <a:pt x="0" y="0"/>
                </a:moveTo>
                <a:lnTo>
                  <a:pt x="0" y="2954181"/>
                </a:lnTo>
              </a:path>
            </a:pathLst>
          </a:custGeom>
          <a:ln w="9510">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6" name="object 6"/>
          <p:cNvSpPr/>
          <p:nvPr/>
        </p:nvSpPr>
        <p:spPr>
          <a:xfrm>
            <a:off x="885488" y="4817621"/>
            <a:ext cx="5764849" cy="0"/>
          </a:xfrm>
          <a:custGeom>
            <a:avLst/>
            <a:gdLst/>
            <a:ahLst/>
            <a:cxnLst/>
            <a:rect l="l" t="t" r="r" b="b"/>
            <a:pathLst>
              <a:path w="5763895">
                <a:moveTo>
                  <a:pt x="0" y="0"/>
                </a:moveTo>
                <a:lnTo>
                  <a:pt x="5763284" y="0"/>
                </a:lnTo>
              </a:path>
            </a:pathLst>
          </a:custGeom>
          <a:ln w="9498">
            <a:solidFill>
              <a:srgbClr val="60606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7" name="object 7"/>
          <p:cNvSpPr/>
          <p:nvPr/>
        </p:nvSpPr>
        <p:spPr>
          <a:xfrm>
            <a:off x="885489" y="3234465"/>
            <a:ext cx="827542" cy="181429"/>
          </a:xfrm>
          <a:custGeom>
            <a:avLst/>
            <a:gdLst/>
            <a:ahLst/>
            <a:cxnLst/>
            <a:rect l="l" t="t" r="r" b="b"/>
            <a:pathLst>
              <a:path w="827405" h="190500">
                <a:moveTo>
                  <a:pt x="0" y="189979"/>
                </a:moveTo>
                <a:lnTo>
                  <a:pt x="827402" y="0"/>
                </a:lnTo>
              </a:path>
            </a:pathLst>
          </a:custGeom>
          <a:ln w="18999">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 name="object 8"/>
          <p:cNvSpPr/>
          <p:nvPr/>
        </p:nvSpPr>
        <p:spPr>
          <a:xfrm>
            <a:off x="1713031" y="3089718"/>
            <a:ext cx="818015" cy="145143"/>
          </a:xfrm>
          <a:custGeom>
            <a:avLst/>
            <a:gdLst/>
            <a:ahLst/>
            <a:cxnLst/>
            <a:rect l="l" t="t" r="r" b="b"/>
            <a:pathLst>
              <a:path w="817880" h="152400">
                <a:moveTo>
                  <a:pt x="0" y="151983"/>
                </a:moveTo>
                <a:lnTo>
                  <a:pt x="817891" y="0"/>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 name="object 9"/>
          <p:cNvSpPr/>
          <p:nvPr/>
        </p:nvSpPr>
        <p:spPr>
          <a:xfrm>
            <a:off x="2531059" y="3008298"/>
            <a:ext cx="827542" cy="81643"/>
          </a:xfrm>
          <a:custGeom>
            <a:avLst/>
            <a:gdLst/>
            <a:ahLst/>
            <a:cxnLst/>
            <a:rect l="l" t="t" r="r" b="b"/>
            <a:pathLst>
              <a:path w="827404" h="85725">
                <a:moveTo>
                  <a:pt x="0" y="85490"/>
                </a:moveTo>
                <a:lnTo>
                  <a:pt x="827402" y="0"/>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0" name="object 10"/>
          <p:cNvSpPr/>
          <p:nvPr/>
        </p:nvSpPr>
        <p:spPr>
          <a:xfrm>
            <a:off x="3358598" y="3008290"/>
            <a:ext cx="818015" cy="0"/>
          </a:xfrm>
          <a:custGeom>
            <a:avLst/>
            <a:gdLst/>
            <a:ahLst/>
            <a:cxnLst/>
            <a:rect l="l" t="t" r="r" b="b"/>
            <a:pathLst>
              <a:path w="817879">
                <a:moveTo>
                  <a:pt x="0" y="0"/>
                </a:moveTo>
                <a:lnTo>
                  <a:pt x="817891" y="0"/>
                </a:lnTo>
              </a:path>
            </a:pathLst>
          </a:custGeom>
          <a:ln w="18997">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 name="object 11"/>
          <p:cNvSpPr/>
          <p:nvPr/>
        </p:nvSpPr>
        <p:spPr>
          <a:xfrm>
            <a:off x="4176622" y="3008290"/>
            <a:ext cx="827542" cy="63500"/>
          </a:xfrm>
          <a:custGeom>
            <a:avLst/>
            <a:gdLst/>
            <a:ahLst/>
            <a:cxnLst/>
            <a:rect l="l" t="t" r="r" b="b"/>
            <a:pathLst>
              <a:path w="827404" h="66675">
                <a:moveTo>
                  <a:pt x="0" y="0"/>
                </a:moveTo>
                <a:lnTo>
                  <a:pt x="827402" y="66492"/>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 name="object 12"/>
          <p:cNvSpPr/>
          <p:nvPr/>
        </p:nvSpPr>
        <p:spPr>
          <a:xfrm>
            <a:off x="5004163" y="2917823"/>
            <a:ext cx="818015" cy="154214"/>
          </a:xfrm>
          <a:custGeom>
            <a:avLst/>
            <a:gdLst/>
            <a:ahLst/>
            <a:cxnLst/>
            <a:rect l="l" t="t" r="r" b="b"/>
            <a:pathLst>
              <a:path w="817879" h="161925">
                <a:moveTo>
                  <a:pt x="0" y="161482"/>
                </a:moveTo>
                <a:lnTo>
                  <a:pt x="817891" y="0"/>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3" name="object 13"/>
          <p:cNvSpPr/>
          <p:nvPr/>
        </p:nvSpPr>
        <p:spPr>
          <a:xfrm>
            <a:off x="5822191" y="2809268"/>
            <a:ext cx="827542" cy="108857"/>
          </a:xfrm>
          <a:custGeom>
            <a:avLst/>
            <a:gdLst/>
            <a:ahLst/>
            <a:cxnLst/>
            <a:rect l="l" t="t" r="r" b="b"/>
            <a:pathLst>
              <a:path w="827404" h="114300">
                <a:moveTo>
                  <a:pt x="0" y="113987"/>
                </a:moveTo>
                <a:lnTo>
                  <a:pt x="827402" y="0"/>
                </a:lnTo>
              </a:path>
            </a:pathLst>
          </a:custGeom>
          <a:ln w="18998">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4" name="object 14"/>
          <p:cNvSpPr/>
          <p:nvPr/>
        </p:nvSpPr>
        <p:spPr>
          <a:xfrm>
            <a:off x="885489" y="2796561"/>
            <a:ext cx="827542" cy="0"/>
          </a:xfrm>
          <a:custGeom>
            <a:avLst/>
            <a:gdLst/>
            <a:ahLst/>
            <a:cxnLst/>
            <a:rect l="l" t="t" r="r" b="b"/>
            <a:pathLst>
              <a:path w="827405">
                <a:moveTo>
                  <a:pt x="0" y="0"/>
                </a:moveTo>
                <a:lnTo>
                  <a:pt x="827402"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5" name="object 15"/>
          <p:cNvSpPr/>
          <p:nvPr/>
        </p:nvSpPr>
        <p:spPr>
          <a:xfrm>
            <a:off x="1713031" y="2796560"/>
            <a:ext cx="818015" cy="0"/>
          </a:xfrm>
          <a:custGeom>
            <a:avLst/>
            <a:gdLst/>
            <a:ahLst/>
            <a:cxnLst/>
            <a:rect l="l" t="t" r="r" b="b"/>
            <a:pathLst>
              <a:path w="817880">
                <a:moveTo>
                  <a:pt x="0" y="0"/>
                </a:moveTo>
                <a:lnTo>
                  <a:pt x="817891"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6" name="object 16"/>
          <p:cNvSpPr/>
          <p:nvPr/>
        </p:nvSpPr>
        <p:spPr>
          <a:xfrm>
            <a:off x="2531059" y="2796559"/>
            <a:ext cx="827542" cy="0"/>
          </a:xfrm>
          <a:custGeom>
            <a:avLst/>
            <a:gdLst/>
            <a:ahLst/>
            <a:cxnLst/>
            <a:rect l="l" t="t" r="r" b="b"/>
            <a:pathLst>
              <a:path w="827404">
                <a:moveTo>
                  <a:pt x="0" y="0"/>
                </a:moveTo>
                <a:lnTo>
                  <a:pt x="827402"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7" name="object 17"/>
          <p:cNvSpPr/>
          <p:nvPr/>
        </p:nvSpPr>
        <p:spPr>
          <a:xfrm>
            <a:off x="3358598" y="2796558"/>
            <a:ext cx="818015" cy="0"/>
          </a:xfrm>
          <a:custGeom>
            <a:avLst/>
            <a:gdLst/>
            <a:ahLst/>
            <a:cxnLst/>
            <a:rect l="l" t="t" r="r" b="b"/>
            <a:pathLst>
              <a:path w="817879">
                <a:moveTo>
                  <a:pt x="0" y="0"/>
                </a:moveTo>
                <a:lnTo>
                  <a:pt x="817891"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8" name="object 18"/>
          <p:cNvSpPr/>
          <p:nvPr/>
        </p:nvSpPr>
        <p:spPr>
          <a:xfrm>
            <a:off x="4176622" y="2796558"/>
            <a:ext cx="827542" cy="0"/>
          </a:xfrm>
          <a:custGeom>
            <a:avLst/>
            <a:gdLst/>
            <a:ahLst/>
            <a:cxnLst/>
            <a:rect l="l" t="t" r="r" b="b"/>
            <a:pathLst>
              <a:path w="827404">
                <a:moveTo>
                  <a:pt x="0" y="0"/>
                </a:moveTo>
                <a:lnTo>
                  <a:pt x="827402"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9" name="object 19"/>
          <p:cNvSpPr/>
          <p:nvPr/>
        </p:nvSpPr>
        <p:spPr>
          <a:xfrm>
            <a:off x="5004163" y="2796557"/>
            <a:ext cx="818015" cy="0"/>
          </a:xfrm>
          <a:custGeom>
            <a:avLst/>
            <a:gdLst/>
            <a:ahLst/>
            <a:cxnLst/>
            <a:rect l="l" t="t" r="r" b="b"/>
            <a:pathLst>
              <a:path w="817879">
                <a:moveTo>
                  <a:pt x="0" y="0"/>
                </a:moveTo>
                <a:lnTo>
                  <a:pt x="817891"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0" name="object 20"/>
          <p:cNvSpPr/>
          <p:nvPr/>
        </p:nvSpPr>
        <p:spPr>
          <a:xfrm>
            <a:off x="5822191" y="2796556"/>
            <a:ext cx="827542" cy="0"/>
          </a:xfrm>
          <a:custGeom>
            <a:avLst/>
            <a:gdLst/>
            <a:ahLst/>
            <a:cxnLst/>
            <a:rect l="l" t="t" r="r" b="b"/>
            <a:pathLst>
              <a:path w="827404">
                <a:moveTo>
                  <a:pt x="0" y="0"/>
                </a:moveTo>
                <a:lnTo>
                  <a:pt x="827402" y="0"/>
                </a:lnTo>
              </a:path>
            </a:pathLst>
          </a:custGeom>
          <a:ln w="18997">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1" name="object 21"/>
          <p:cNvSpPr/>
          <p:nvPr/>
        </p:nvSpPr>
        <p:spPr>
          <a:xfrm>
            <a:off x="885489" y="2691650"/>
            <a:ext cx="827542" cy="0"/>
          </a:xfrm>
          <a:custGeom>
            <a:avLst/>
            <a:gdLst/>
            <a:ahLst/>
            <a:cxnLst/>
            <a:rect l="l" t="t" r="r" b="b"/>
            <a:pathLst>
              <a:path w="827405">
                <a:moveTo>
                  <a:pt x="0" y="0"/>
                </a:moveTo>
                <a:lnTo>
                  <a:pt x="827402"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2" name="object 22"/>
          <p:cNvSpPr/>
          <p:nvPr/>
        </p:nvSpPr>
        <p:spPr>
          <a:xfrm>
            <a:off x="1713031" y="2691649"/>
            <a:ext cx="818015" cy="0"/>
          </a:xfrm>
          <a:custGeom>
            <a:avLst/>
            <a:gdLst/>
            <a:ahLst/>
            <a:cxnLst/>
            <a:rect l="l" t="t" r="r" b="b"/>
            <a:pathLst>
              <a:path w="817880">
                <a:moveTo>
                  <a:pt x="0" y="0"/>
                </a:moveTo>
                <a:lnTo>
                  <a:pt x="817891"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3" name="object 23"/>
          <p:cNvSpPr/>
          <p:nvPr/>
        </p:nvSpPr>
        <p:spPr>
          <a:xfrm>
            <a:off x="2531059" y="2691648"/>
            <a:ext cx="827542" cy="0"/>
          </a:xfrm>
          <a:custGeom>
            <a:avLst/>
            <a:gdLst/>
            <a:ahLst/>
            <a:cxnLst/>
            <a:rect l="l" t="t" r="r" b="b"/>
            <a:pathLst>
              <a:path w="827404">
                <a:moveTo>
                  <a:pt x="0" y="0"/>
                </a:moveTo>
                <a:lnTo>
                  <a:pt x="827402"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4" name="object 24"/>
          <p:cNvSpPr/>
          <p:nvPr/>
        </p:nvSpPr>
        <p:spPr>
          <a:xfrm>
            <a:off x="3358598" y="2691647"/>
            <a:ext cx="818015" cy="0"/>
          </a:xfrm>
          <a:custGeom>
            <a:avLst/>
            <a:gdLst/>
            <a:ahLst/>
            <a:cxnLst/>
            <a:rect l="l" t="t" r="r" b="b"/>
            <a:pathLst>
              <a:path w="817879">
                <a:moveTo>
                  <a:pt x="0" y="0"/>
                </a:moveTo>
                <a:lnTo>
                  <a:pt x="817891"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5" name="object 25"/>
          <p:cNvSpPr/>
          <p:nvPr/>
        </p:nvSpPr>
        <p:spPr>
          <a:xfrm>
            <a:off x="4176622" y="2691647"/>
            <a:ext cx="827542" cy="0"/>
          </a:xfrm>
          <a:custGeom>
            <a:avLst/>
            <a:gdLst/>
            <a:ahLst/>
            <a:cxnLst/>
            <a:rect l="l" t="t" r="r" b="b"/>
            <a:pathLst>
              <a:path w="827404">
                <a:moveTo>
                  <a:pt x="0" y="0"/>
                </a:moveTo>
                <a:lnTo>
                  <a:pt x="827402"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6" name="object 26"/>
          <p:cNvSpPr/>
          <p:nvPr/>
        </p:nvSpPr>
        <p:spPr>
          <a:xfrm>
            <a:off x="5004163" y="2691646"/>
            <a:ext cx="818015" cy="0"/>
          </a:xfrm>
          <a:custGeom>
            <a:avLst/>
            <a:gdLst/>
            <a:ahLst/>
            <a:cxnLst/>
            <a:rect l="l" t="t" r="r" b="b"/>
            <a:pathLst>
              <a:path w="817879">
                <a:moveTo>
                  <a:pt x="0" y="0"/>
                </a:moveTo>
                <a:lnTo>
                  <a:pt x="817891"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7" name="object 27"/>
          <p:cNvSpPr/>
          <p:nvPr/>
        </p:nvSpPr>
        <p:spPr>
          <a:xfrm>
            <a:off x="5822191" y="2691645"/>
            <a:ext cx="827542" cy="0"/>
          </a:xfrm>
          <a:custGeom>
            <a:avLst/>
            <a:gdLst/>
            <a:ahLst/>
            <a:cxnLst/>
            <a:rect l="l" t="t" r="r" b="b"/>
            <a:pathLst>
              <a:path w="827404">
                <a:moveTo>
                  <a:pt x="0" y="0"/>
                </a:moveTo>
                <a:lnTo>
                  <a:pt x="827402" y="0"/>
                </a:lnTo>
              </a:path>
            </a:pathLst>
          </a:custGeom>
          <a:ln w="18997">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28" name="object 28"/>
          <p:cNvSpPr txBox="1"/>
          <p:nvPr/>
        </p:nvSpPr>
        <p:spPr>
          <a:xfrm>
            <a:off x="711084" y="1941600"/>
            <a:ext cx="94631" cy="303403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05" spc="10" dirty="0">
                <a:solidFill>
                  <a:prstClr val="black"/>
                </a:solidFill>
                <a:latin typeface="Arial"/>
                <a:cs typeface="Arial"/>
              </a:rPr>
              <a:t>7</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23"/>
              </a:spcBef>
              <a:spcAft>
                <a:spcPts val="0"/>
              </a:spcAft>
            </a:pPr>
            <a:endParaRPr sz="905">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6</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39"/>
              </a:spcBef>
              <a:spcAft>
                <a:spcPts val="0"/>
              </a:spcAft>
            </a:pPr>
            <a:endParaRPr sz="952">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5</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23"/>
              </a:spcBef>
              <a:spcAft>
                <a:spcPts val="0"/>
              </a:spcAft>
            </a:pPr>
            <a:endParaRPr sz="905">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4</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39"/>
              </a:spcBef>
              <a:spcAft>
                <a:spcPts val="0"/>
              </a:spcAft>
            </a:pPr>
            <a:endParaRPr sz="952">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3</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23"/>
              </a:spcBef>
              <a:spcAft>
                <a:spcPts val="0"/>
              </a:spcAft>
            </a:pPr>
            <a:endParaRPr sz="905">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2</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39"/>
              </a:spcBef>
              <a:spcAft>
                <a:spcPts val="0"/>
              </a:spcAft>
            </a:pPr>
            <a:endParaRPr sz="952">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1</a:t>
            </a:r>
            <a:endParaRPr sz="905">
              <a:solidFill>
                <a:prstClr val="black"/>
              </a:solidFill>
              <a:latin typeface="Arial"/>
              <a:cs typeface="Arial"/>
            </a:endParaRPr>
          </a:p>
          <a:p>
            <a:pPr algn="l" fontAlgn="auto">
              <a:lnSpc>
                <a:spcPct val="100000"/>
              </a:lnSpc>
              <a:spcBef>
                <a:spcPts val="0"/>
              </a:spcBef>
              <a:spcAft>
                <a:spcPts val="0"/>
              </a:spcAft>
            </a:pPr>
            <a:endParaRPr sz="857">
              <a:solidFill>
                <a:prstClr val="black"/>
              </a:solidFill>
              <a:latin typeface="Times New Roman"/>
              <a:cs typeface="Times New Roman"/>
            </a:endParaRPr>
          </a:p>
          <a:p>
            <a:pPr algn="l" fontAlgn="auto">
              <a:lnSpc>
                <a:spcPct val="100000"/>
              </a:lnSpc>
              <a:spcBef>
                <a:spcPts val="23"/>
              </a:spcBef>
              <a:spcAft>
                <a:spcPts val="0"/>
              </a:spcAft>
            </a:pPr>
            <a:endParaRPr sz="905">
              <a:solidFill>
                <a:prstClr val="black"/>
              </a:solidFill>
              <a:latin typeface="Times New Roman"/>
              <a:cs typeface="Times New Roman"/>
            </a:endParaRPr>
          </a:p>
          <a:p>
            <a:pPr marL="12095" algn="l" fontAlgn="auto">
              <a:lnSpc>
                <a:spcPct val="100000"/>
              </a:lnSpc>
              <a:spcBef>
                <a:spcPts val="0"/>
              </a:spcBef>
              <a:spcAft>
                <a:spcPts val="0"/>
              </a:spcAft>
            </a:pPr>
            <a:r>
              <a:rPr sz="905" spc="10" dirty="0">
                <a:solidFill>
                  <a:prstClr val="black"/>
                </a:solidFill>
                <a:latin typeface="Arial"/>
                <a:cs typeface="Arial"/>
              </a:rPr>
              <a:t>0</a:t>
            </a:r>
            <a:endParaRPr sz="905">
              <a:solidFill>
                <a:prstClr val="black"/>
              </a:solidFill>
              <a:latin typeface="Arial"/>
              <a:cs typeface="Arial"/>
            </a:endParaRPr>
          </a:p>
        </p:txBody>
      </p:sp>
      <p:sp>
        <p:nvSpPr>
          <p:cNvPr id="29" name="object 29"/>
          <p:cNvSpPr txBox="1"/>
          <p:nvPr/>
        </p:nvSpPr>
        <p:spPr>
          <a:xfrm>
            <a:off x="3970613" y="4945741"/>
            <a:ext cx="424886"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10" dirty="0">
                <a:solidFill>
                  <a:prstClr val="black"/>
                </a:solidFill>
                <a:latin typeface="Arial"/>
                <a:cs typeface="Arial"/>
              </a:rPr>
              <a:t>Se</a:t>
            </a:r>
            <a:r>
              <a:rPr sz="952" spc="-5" dirty="0">
                <a:solidFill>
                  <a:prstClr val="black"/>
                </a:solidFill>
                <a:latin typeface="Arial"/>
                <a:cs typeface="Arial"/>
              </a:rPr>
              <a:t>p </a:t>
            </a:r>
            <a:r>
              <a:rPr sz="952" spc="-10" dirty="0">
                <a:solidFill>
                  <a:prstClr val="black"/>
                </a:solidFill>
                <a:latin typeface="Arial"/>
                <a:cs typeface="Arial"/>
              </a:rPr>
              <a:t>16</a:t>
            </a:r>
            <a:endParaRPr sz="952">
              <a:solidFill>
                <a:prstClr val="black"/>
              </a:solidFill>
              <a:latin typeface="Arial"/>
              <a:cs typeface="Arial"/>
            </a:endParaRPr>
          </a:p>
        </p:txBody>
      </p:sp>
      <p:sp>
        <p:nvSpPr>
          <p:cNvPr id="30" name="object 30"/>
          <p:cNvSpPr txBox="1"/>
          <p:nvPr/>
        </p:nvSpPr>
        <p:spPr>
          <a:xfrm>
            <a:off x="666475" y="4945741"/>
            <a:ext cx="440128"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10" dirty="0">
                <a:solidFill>
                  <a:prstClr val="black"/>
                </a:solidFill>
                <a:latin typeface="Arial"/>
                <a:cs typeface="Arial"/>
              </a:rPr>
              <a:t>Ma</a:t>
            </a:r>
            <a:r>
              <a:rPr sz="952" spc="-5" dirty="0">
                <a:solidFill>
                  <a:prstClr val="black"/>
                </a:solidFill>
                <a:latin typeface="Arial"/>
                <a:cs typeface="Arial"/>
              </a:rPr>
              <a:t>y</a:t>
            </a:r>
            <a:r>
              <a:rPr sz="952" dirty="0">
                <a:solidFill>
                  <a:prstClr val="black"/>
                </a:solidFill>
                <a:latin typeface="Arial"/>
                <a:cs typeface="Arial"/>
              </a:rPr>
              <a:t> </a:t>
            </a:r>
            <a:r>
              <a:rPr sz="952" spc="-10" dirty="0">
                <a:solidFill>
                  <a:prstClr val="black"/>
                </a:solidFill>
                <a:latin typeface="Arial"/>
                <a:cs typeface="Arial"/>
              </a:rPr>
              <a:t>16</a:t>
            </a:r>
            <a:endParaRPr sz="952" dirty="0">
              <a:solidFill>
                <a:prstClr val="black"/>
              </a:solidFill>
              <a:latin typeface="Arial"/>
              <a:cs typeface="Arial"/>
            </a:endParaRPr>
          </a:p>
        </p:txBody>
      </p:sp>
      <p:sp>
        <p:nvSpPr>
          <p:cNvPr id="31" name="object 31"/>
          <p:cNvSpPr txBox="1"/>
          <p:nvPr/>
        </p:nvSpPr>
        <p:spPr>
          <a:xfrm>
            <a:off x="6446094" y="4945741"/>
            <a:ext cx="426791"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5" dirty="0">
                <a:solidFill>
                  <a:prstClr val="black"/>
                </a:solidFill>
                <a:latin typeface="Arial"/>
                <a:cs typeface="Arial"/>
              </a:rPr>
              <a:t>D</a:t>
            </a:r>
            <a:r>
              <a:rPr sz="952" spc="-10" dirty="0">
                <a:solidFill>
                  <a:prstClr val="black"/>
                </a:solidFill>
                <a:latin typeface="Arial"/>
                <a:cs typeface="Arial"/>
              </a:rPr>
              <a:t>e</a:t>
            </a:r>
            <a:r>
              <a:rPr sz="952" spc="-5" dirty="0">
                <a:solidFill>
                  <a:prstClr val="black"/>
                </a:solidFill>
                <a:latin typeface="Arial"/>
                <a:cs typeface="Arial"/>
              </a:rPr>
              <a:t>c</a:t>
            </a:r>
            <a:r>
              <a:rPr sz="952" dirty="0">
                <a:solidFill>
                  <a:prstClr val="black"/>
                </a:solidFill>
                <a:latin typeface="Arial"/>
                <a:cs typeface="Arial"/>
              </a:rPr>
              <a:t> </a:t>
            </a:r>
            <a:r>
              <a:rPr sz="952" spc="-10" dirty="0">
                <a:solidFill>
                  <a:prstClr val="black"/>
                </a:solidFill>
                <a:latin typeface="Arial"/>
                <a:cs typeface="Arial"/>
              </a:rPr>
              <a:t>16</a:t>
            </a:r>
            <a:endParaRPr sz="952">
              <a:solidFill>
                <a:prstClr val="black"/>
              </a:solidFill>
              <a:latin typeface="Arial"/>
              <a:cs typeface="Arial"/>
            </a:endParaRPr>
          </a:p>
        </p:txBody>
      </p:sp>
      <p:sp>
        <p:nvSpPr>
          <p:cNvPr id="32" name="object 32"/>
          <p:cNvSpPr txBox="1">
            <a:spLocks noGrp="1"/>
          </p:cNvSpPr>
          <p:nvPr>
            <p:ph type="title" idx="4294967295"/>
          </p:nvPr>
        </p:nvSpPr>
        <p:spPr>
          <a:xfrm>
            <a:off x="255626" y="393474"/>
            <a:ext cx="9497069" cy="276999"/>
          </a:xfrm>
          <a:prstGeom prst="rect">
            <a:avLst/>
          </a:prstGeom>
        </p:spPr>
        <p:txBody>
          <a:bodyPr vert="horz" wrap="square" lIns="0" tIns="0" rIns="0" bIns="0" rtlCol="0">
            <a:spAutoFit/>
          </a:bodyPr>
          <a:lstStyle/>
          <a:p>
            <a:pPr marL="12095"/>
            <a:r>
              <a:rPr lang="en-US" sz="2000" b="1" spc="5" dirty="0" smtClean="0">
                <a:latin typeface="Arial" panose="020B0604020202020204" pitchFamily="34" charset="0"/>
                <a:cs typeface="Arial" panose="020B0604020202020204" pitchFamily="34" charset="0"/>
              </a:rPr>
              <a:t>Part 2: </a:t>
            </a:r>
            <a:r>
              <a:rPr sz="2000" b="1" spc="5" dirty="0" smtClean="0">
                <a:latin typeface="Arial" panose="020B0604020202020204" pitchFamily="34" charset="0"/>
                <a:cs typeface="Arial" panose="020B0604020202020204" pitchFamily="34" charset="0"/>
              </a:rPr>
              <a:t>A</a:t>
            </a:r>
            <a:r>
              <a:rPr sz="2000" b="1" dirty="0" smtClean="0">
                <a:latin typeface="Arial" panose="020B0604020202020204" pitchFamily="34" charset="0"/>
                <a:cs typeface="Arial" panose="020B0604020202020204" pitchFamily="34" charset="0"/>
              </a:rPr>
              <a:t>uto</a:t>
            </a:r>
            <a:r>
              <a:rPr sz="2000" b="1" spc="-19" dirty="0" smtClean="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ex</a:t>
            </a:r>
            <a:r>
              <a:rPr sz="2000" b="1" spc="-10" dirty="0">
                <a:latin typeface="Arial" panose="020B0604020202020204" pitchFamily="34" charset="0"/>
                <a:cs typeface="Arial" panose="020B0604020202020204" pitchFamily="34" charset="0"/>
              </a:rPr>
              <a:t>i</a:t>
            </a:r>
            <a:r>
              <a:rPr sz="2000" b="1" dirty="0">
                <a:latin typeface="Arial" panose="020B0604020202020204" pitchFamily="34" charset="0"/>
                <a:cs typeface="Arial" panose="020B0604020202020204" pitchFamily="34" charset="0"/>
              </a:rPr>
              <a:t>st</a:t>
            </a:r>
            <a:r>
              <a:rPr sz="2000" b="1" spc="-5" dirty="0">
                <a:latin typeface="Arial" panose="020B0604020202020204" pitchFamily="34" charset="0"/>
                <a:cs typeface="Arial" panose="020B0604020202020204" pitchFamily="34" charset="0"/>
              </a:rPr>
              <a:t>i</a:t>
            </a:r>
            <a:r>
              <a:rPr sz="2000" b="1" dirty="0">
                <a:latin typeface="Arial" panose="020B0604020202020204" pitchFamily="34" charset="0"/>
                <a:cs typeface="Arial" panose="020B0604020202020204" pitchFamily="34" charset="0"/>
              </a:rPr>
              <a:t>ng</a:t>
            </a:r>
            <a:r>
              <a:rPr sz="2000" b="1" spc="-29"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portfo</a:t>
            </a:r>
            <a:r>
              <a:rPr sz="2000" b="1" spc="-5" dirty="0">
                <a:latin typeface="Arial" panose="020B0604020202020204" pitchFamily="34" charset="0"/>
                <a:cs typeface="Arial" panose="020B0604020202020204" pitchFamily="34" charset="0"/>
              </a:rPr>
              <a:t>l</a:t>
            </a:r>
            <a:r>
              <a:rPr sz="2000" b="1" spc="-10" dirty="0">
                <a:latin typeface="Arial" panose="020B0604020202020204" pitchFamily="34" charset="0"/>
                <a:cs typeface="Arial" panose="020B0604020202020204" pitchFamily="34" charset="0"/>
              </a:rPr>
              <a:t>i</a:t>
            </a:r>
            <a:r>
              <a:rPr sz="2000" b="1" dirty="0">
                <a:latin typeface="Arial" panose="020B0604020202020204" pitchFamily="34" charset="0"/>
                <a:cs typeface="Arial" panose="020B0604020202020204" pitchFamily="34" charset="0"/>
              </a:rPr>
              <a:t>o</a:t>
            </a:r>
            <a:r>
              <a:rPr sz="2000" b="1" spc="-33"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a:t>
            </a:r>
            <a:r>
              <a:rPr sz="2000" b="1" spc="-14"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60</a:t>
            </a:r>
            <a:r>
              <a:rPr sz="2000" b="1" spc="-10" dirty="0">
                <a:latin typeface="Arial" panose="020B0604020202020204" pitchFamily="34" charset="0"/>
                <a:cs typeface="Arial" panose="020B0604020202020204" pitchFamily="34" charset="0"/>
              </a:rPr>
              <a:t>/</a:t>
            </a:r>
            <a:r>
              <a:rPr sz="2000" b="1" dirty="0">
                <a:latin typeface="Arial" panose="020B0604020202020204" pitchFamily="34" charset="0"/>
                <a:cs typeface="Arial" panose="020B0604020202020204" pitchFamily="34" charset="0"/>
              </a:rPr>
              <a:t>61+</a:t>
            </a:r>
            <a:r>
              <a:rPr sz="2000" b="1" spc="-33"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D</a:t>
            </a:r>
            <a:r>
              <a:rPr sz="2000" b="1" spc="-5" dirty="0">
                <a:latin typeface="Arial" panose="020B0604020202020204" pitchFamily="34" charset="0"/>
                <a:cs typeface="Arial" panose="020B0604020202020204" pitchFamily="34" charset="0"/>
              </a:rPr>
              <a:t>P</a:t>
            </a:r>
            <a:r>
              <a:rPr sz="2000" b="1" dirty="0">
                <a:latin typeface="Arial" panose="020B0604020202020204" pitchFamily="34" charset="0"/>
                <a:cs typeface="Arial" panose="020B0604020202020204" pitchFamily="34" charset="0"/>
              </a:rPr>
              <a:t>D </a:t>
            </a:r>
            <a:r>
              <a:rPr sz="2000" b="1" spc="-10" dirty="0">
                <a:latin typeface="Arial" panose="020B0604020202020204" pitchFamily="34" charset="0"/>
                <a:cs typeface="Arial" panose="020B0604020202020204" pitchFamily="34" charset="0"/>
              </a:rPr>
              <a:t>l</a:t>
            </a:r>
            <a:r>
              <a:rPr sz="2000" b="1" spc="-5" dirty="0">
                <a:latin typeface="Arial" panose="020B0604020202020204" pitchFamily="34" charset="0"/>
                <a:cs typeface="Arial" panose="020B0604020202020204" pitchFamily="34" charset="0"/>
              </a:rPr>
              <a:t>i</a:t>
            </a:r>
            <a:r>
              <a:rPr sz="2000" b="1" spc="-10" dirty="0">
                <a:latin typeface="Arial" panose="020B0604020202020204" pitchFamily="34" charset="0"/>
                <a:cs typeface="Arial" panose="020B0604020202020204" pitchFamily="34" charset="0"/>
              </a:rPr>
              <a:t>m</a:t>
            </a:r>
            <a:r>
              <a:rPr sz="2000" b="1" spc="-5" dirty="0">
                <a:latin typeface="Arial" panose="020B0604020202020204" pitchFamily="34" charset="0"/>
                <a:cs typeface="Arial" panose="020B0604020202020204" pitchFamily="34" charset="0"/>
              </a:rPr>
              <a:t>i</a:t>
            </a:r>
            <a:r>
              <a:rPr sz="2000" b="1" dirty="0">
                <a:latin typeface="Arial" panose="020B0604020202020204" pitchFamily="34" charset="0"/>
                <a:cs typeface="Arial" panose="020B0604020202020204" pitchFamily="34" charset="0"/>
              </a:rPr>
              <a:t>ts</a:t>
            </a:r>
            <a:r>
              <a:rPr sz="2000" b="1" spc="-29" dirty="0">
                <a:latin typeface="Arial" panose="020B0604020202020204" pitchFamily="34" charset="0"/>
                <a:cs typeface="Arial" panose="020B0604020202020204" pitchFamily="34" charset="0"/>
              </a:rPr>
              <a:t> </a:t>
            </a:r>
            <a:r>
              <a:rPr sz="2000" b="1" spc="-24" dirty="0">
                <a:latin typeface="Arial" panose="020B0604020202020204" pitchFamily="34" charset="0"/>
                <a:cs typeface="Arial" panose="020B0604020202020204" pitchFamily="34" charset="0"/>
              </a:rPr>
              <a:t>v</a:t>
            </a:r>
            <a:r>
              <a:rPr sz="2000" b="1" dirty="0">
                <a:latin typeface="Arial" panose="020B0604020202020204" pitchFamily="34" charset="0"/>
                <a:cs typeface="Arial" panose="020B0604020202020204" pitchFamily="34" charset="0"/>
              </a:rPr>
              <a:t>s</a:t>
            </a:r>
            <a:r>
              <a:rPr sz="2000" b="1" spc="19" dirty="0">
                <a:latin typeface="Arial" panose="020B0604020202020204" pitchFamily="34" charset="0"/>
                <a:cs typeface="Arial" panose="020B0604020202020204" pitchFamily="34" charset="0"/>
              </a:rPr>
              <a:t> </a:t>
            </a:r>
            <a:r>
              <a:rPr sz="2000" b="1" spc="-5" dirty="0">
                <a:latin typeface="Arial" panose="020B0604020202020204" pitchFamily="34" charset="0"/>
                <a:cs typeface="Arial" panose="020B0604020202020204" pitchFamily="34" charset="0"/>
              </a:rPr>
              <a:t>bu</a:t>
            </a:r>
            <a:r>
              <a:rPr sz="2000" b="1" dirty="0">
                <a:latin typeface="Arial" panose="020B0604020202020204" pitchFamily="34" charset="0"/>
                <a:cs typeface="Arial" panose="020B0604020202020204" pitchFamily="34" charset="0"/>
              </a:rPr>
              <a:t>s</a:t>
            </a:r>
            <a:r>
              <a:rPr sz="2000" b="1" spc="-5" dirty="0">
                <a:latin typeface="Arial" panose="020B0604020202020204" pitchFamily="34" charset="0"/>
                <a:cs typeface="Arial" panose="020B0604020202020204" pitchFamily="34" charset="0"/>
              </a:rPr>
              <a:t>in</a:t>
            </a:r>
            <a:r>
              <a:rPr sz="2000" b="1" dirty="0">
                <a:latin typeface="Arial" panose="020B0604020202020204" pitchFamily="34" charset="0"/>
                <a:cs typeface="Arial" panose="020B0604020202020204" pitchFamily="34" charset="0"/>
              </a:rPr>
              <a:t>ess</a:t>
            </a:r>
            <a:r>
              <a:rPr sz="2000" b="1" spc="-29" dirty="0">
                <a:latin typeface="Arial" panose="020B0604020202020204" pitchFamily="34" charset="0"/>
                <a:cs typeface="Arial" panose="020B0604020202020204" pitchFamily="34" charset="0"/>
              </a:rPr>
              <a:t> </a:t>
            </a:r>
            <a:r>
              <a:rPr sz="2000" b="1" dirty="0">
                <a:latin typeface="Arial" panose="020B0604020202020204" pitchFamily="34" charset="0"/>
                <a:cs typeface="Arial" panose="020B0604020202020204" pitchFamily="34" charset="0"/>
              </a:rPr>
              <a:t>f</a:t>
            </a:r>
            <a:r>
              <a:rPr sz="2000" b="1" spc="-5" dirty="0">
                <a:latin typeface="Arial" panose="020B0604020202020204" pitchFamily="34" charset="0"/>
                <a:cs typeface="Arial" panose="020B0604020202020204" pitchFamily="34" charset="0"/>
              </a:rPr>
              <a:t>o</a:t>
            </a:r>
            <a:r>
              <a:rPr sz="2000" b="1" dirty="0">
                <a:latin typeface="Arial" panose="020B0604020202020204" pitchFamily="34" charset="0"/>
                <a:cs typeface="Arial" panose="020B0604020202020204" pitchFamily="34" charset="0"/>
              </a:rPr>
              <a:t>recasts</a:t>
            </a:r>
          </a:p>
        </p:txBody>
      </p:sp>
      <p:sp>
        <p:nvSpPr>
          <p:cNvPr id="33" name="object 33"/>
          <p:cNvSpPr/>
          <p:nvPr/>
        </p:nvSpPr>
        <p:spPr>
          <a:xfrm>
            <a:off x="463072" y="6428595"/>
            <a:ext cx="7071427" cy="347042"/>
          </a:xfrm>
          <a:custGeom>
            <a:avLst/>
            <a:gdLst/>
            <a:ahLst/>
            <a:cxnLst/>
            <a:rect l="l" t="t" r="r" b="b"/>
            <a:pathLst>
              <a:path w="8686800" h="123190">
                <a:moveTo>
                  <a:pt x="0" y="0"/>
                </a:moveTo>
                <a:lnTo>
                  <a:pt x="8686800" y="0"/>
                </a:lnTo>
                <a:lnTo>
                  <a:pt x="8686800" y="123113"/>
                </a:lnTo>
                <a:lnTo>
                  <a:pt x="0" y="123113"/>
                </a:lnTo>
                <a:lnTo>
                  <a:pt x="0" y="0"/>
                </a:lnTo>
                <a:close/>
              </a:path>
            </a:pathLst>
          </a:custGeom>
          <a:solidFill>
            <a:srgbClr val="FFFFFF"/>
          </a:solidFill>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4" name="object 34"/>
          <p:cNvSpPr/>
          <p:nvPr/>
        </p:nvSpPr>
        <p:spPr>
          <a:xfrm>
            <a:off x="4534654" y="5327952"/>
            <a:ext cx="219111" cy="0"/>
          </a:xfrm>
          <a:custGeom>
            <a:avLst/>
            <a:gdLst/>
            <a:ahLst/>
            <a:cxnLst/>
            <a:rect l="l" t="t" r="r" b="b"/>
            <a:pathLst>
              <a:path w="219075">
                <a:moveTo>
                  <a:pt x="0" y="0"/>
                </a:moveTo>
                <a:lnTo>
                  <a:pt x="219075" y="0"/>
                </a:lnTo>
              </a:path>
            </a:pathLst>
          </a:custGeom>
          <a:ln w="19050">
            <a:solidFill>
              <a:srgbClr val="FF000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5" name="object 35"/>
          <p:cNvSpPr/>
          <p:nvPr/>
        </p:nvSpPr>
        <p:spPr>
          <a:xfrm>
            <a:off x="3396228" y="5327952"/>
            <a:ext cx="219111" cy="0"/>
          </a:xfrm>
          <a:custGeom>
            <a:avLst/>
            <a:gdLst/>
            <a:ahLst/>
            <a:cxnLst/>
            <a:rect l="l" t="t" r="r" b="b"/>
            <a:pathLst>
              <a:path w="219075">
                <a:moveTo>
                  <a:pt x="0" y="0"/>
                </a:moveTo>
                <a:lnTo>
                  <a:pt x="219075" y="0"/>
                </a:lnTo>
              </a:path>
            </a:pathLst>
          </a:custGeom>
          <a:ln w="19050">
            <a:solidFill>
              <a:srgbClr val="FFBF27"/>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6" name="object 36"/>
          <p:cNvSpPr/>
          <p:nvPr/>
        </p:nvSpPr>
        <p:spPr>
          <a:xfrm>
            <a:off x="943135" y="5327952"/>
            <a:ext cx="219111" cy="0"/>
          </a:xfrm>
          <a:custGeom>
            <a:avLst/>
            <a:gdLst/>
            <a:ahLst/>
            <a:cxnLst/>
            <a:rect l="l" t="t" r="r" b="b"/>
            <a:pathLst>
              <a:path w="219075">
                <a:moveTo>
                  <a:pt x="0" y="0"/>
                </a:moveTo>
                <a:lnTo>
                  <a:pt x="219075" y="0"/>
                </a:lnTo>
              </a:path>
            </a:pathLst>
          </a:custGeom>
          <a:ln w="19050">
            <a:solidFill>
              <a:srgbClr val="008AB3"/>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37" name="object 37"/>
          <p:cNvSpPr txBox="1"/>
          <p:nvPr/>
        </p:nvSpPr>
        <p:spPr>
          <a:xfrm>
            <a:off x="4791871" y="5269288"/>
            <a:ext cx="517611"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5" dirty="0">
                <a:solidFill>
                  <a:prstClr val="black"/>
                </a:solidFill>
                <a:latin typeface="Arial"/>
                <a:cs typeface="Arial"/>
              </a:rPr>
              <a:t>R</a:t>
            </a:r>
            <a:r>
              <a:rPr sz="952" spc="-10" dirty="0">
                <a:solidFill>
                  <a:prstClr val="black"/>
                </a:solidFill>
                <a:latin typeface="Arial"/>
                <a:cs typeface="Arial"/>
              </a:rPr>
              <a:t>e</a:t>
            </a:r>
            <a:r>
              <a:rPr sz="952" spc="-5" dirty="0">
                <a:solidFill>
                  <a:prstClr val="black"/>
                </a:solidFill>
                <a:latin typeface="Arial"/>
                <a:cs typeface="Arial"/>
              </a:rPr>
              <a:t>d </a:t>
            </a:r>
            <a:r>
              <a:rPr sz="952" spc="-10" dirty="0">
                <a:solidFill>
                  <a:prstClr val="black"/>
                </a:solidFill>
                <a:latin typeface="Arial"/>
                <a:cs typeface="Arial"/>
              </a:rPr>
              <a:t>li</a:t>
            </a:r>
            <a:r>
              <a:rPr sz="952" spc="10" dirty="0">
                <a:solidFill>
                  <a:prstClr val="black"/>
                </a:solidFill>
                <a:latin typeface="Arial"/>
                <a:cs typeface="Arial"/>
              </a:rPr>
              <a:t>m</a:t>
            </a:r>
            <a:r>
              <a:rPr sz="952" spc="-10" dirty="0">
                <a:solidFill>
                  <a:prstClr val="black"/>
                </a:solidFill>
                <a:latin typeface="Arial"/>
                <a:cs typeface="Arial"/>
              </a:rPr>
              <a:t>it</a:t>
            </a:r>
            <a:endParaRPr sz="952">
              <a:solidFill>
                <a:prstClr val="black"/>
              </a:solidFill>
              <a:latin typeface="Arial"/>
              <a:cs typeface="Arial"/>
            </a:endParaRPr>
          </a:p>
        </p:txBody>
      </p:sp>
      <p:sp>
        <p:nvSpPr>
          <p:cNvPr id="44" name="object 44"/>
          <p:cNvSpPr txBox="1"/>
          <p:nvPr/>
        </p:nvSpPr>
        <p:spPr>
          <a:xfrm>
            <a:off x="343999" y="6473677"/>
            <a:ext cx="1281007" cy="11727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762" dirty="0">
                <a:solidFill>
                  <a:prstClr val="black"/>
                </a:solidFill>
                <a:latin typeface="Arial"/>
                <a:cs typeface="Arial"/>
              </a:rPr>
              <a:t>S</a:t>
            </a:r>
            <a:r>
              <a:rPr sz="762" spc="-5" dirty="0">
                <a:solidFill>
                  <a:prstClr val="black"/>
                </a:solidFill>
                <a:latin typeface="Arial"/>
                <a:cs typeface="Arial"/>
              </a:rPr>
              <a:t>our</a:t>
            </a:r>
            <a:r>
              <a:rPr sz="762" spc="5" dirty="0">
                <a:solidFill>
                  <a:prstClr val="black"/>
                </a:solidFill>
                <a:latin typeface="Arial"/>
                <a:cs typeface="Arial"/>
              </a:rPr>
              <a:t>c</a:t>
            </a:r>
            <a:r>
              <a:rPr sz="762" spc="-5" dirty="0">
                <a:solidFill>
                  <a:prstClr val="black"/>
                </a:solidFill>
                <a:latin typeface="Arial"/>
                <a:cs typeface="Arial"/>
              </a:rPr>
              <a:t>e</a:t>
            </a:r>
            <a:r>
              <a:rPr sz="762" dirty="0">
                <a:solidFill>
                  <a:prstClr val="black"/>
                </a:solidFill>
                <a:latin typeface="Arial"/>
                <a:cs typeface="Arial"/>
              </a:rPr>
              <a:t>:</a:t>
            </a:r>
            <a:r>
              <a:rPr sz="762" spc="10" dirty="0">
                <a:solidFill>
                  <a:prstClr val="black"/>
                </a:solidFill>
                <a:latin typeface="Arial"/>
                <a:cs typeface="Arial"/>
              </a:rPr>
              <a:t> </a:t>
            </a:r>
            <a:r>
              <a:rPr sz="762" spc="-5" dirty="0">
                <a:solidFill>
                  <a:prstClr val="black"/>
                </a:solidFill>
                <a:latin typeface="Arial"/>
                <a:cs typeface="Arial"/>
              </a:rPr>
              <a:t>CC</a:t>
            </a:r>
            <a:r>
              <a:rPr sz="762" dirty="0">
                <a:solidFill>
                  <a:prstClr val="black"/>
                </a:solidFill>
                <a:latin typeface="Arial"/>
                <a:cs typeface="Arial"/>
              </a:rPr>
              <a:t>AR</a:t>
            </a:r>
            <a:r>
              <a:rPr sz="762" spc="-14" dirty="0">
                <a:solidFill>
                  <a:prstClr val="black"/>
                </a:solidFill>
                <a:latin typeface="Arial"/>
                <a:cs typeface="Arial"/>
              </a:rPr>
              <a:t> </a:t>
            </a:r>
            <a:r>
              <a:rPr sz="762" spc="-5" dirty="0">
                <a:solidFill>
                  <a:prstClr val="black"/>
                </a:solidFill>
                <a:latin typeface="Arial"/>
                <a:cs typeface="Arial"/>
              </a:rPr>
              <a:t>201</a:t>
            </a:r>
            <a:r>
              <a:rPr sz="762" dirty="0">
                <a:solidFill>
                  <a:prstClr val="black"/>
                </a:solidFill>
                <a:latin typeface="Arial"/>
                <a:cs typeface="Arial"/>
              </a:rPr>
              <a:t>6</a:t>
            </a:r>
            <a:r>
              <a:rPr sz="762" spc="24" dirty="0">
                <a:solidFill>
                  <a:prstClr val="black"/>
                </a:solidFill>
                <a:latin typeface="Arial"/>
                <a:cs typeface="Arial"/>
              </a:rPr>
              <a:t> </a:t>
            </a:r>
            <a:r>
              <a:rPr sz="762" spc="-5" dirty="0">
                <a:solidFill>
                  <a:prstClr val="black"/>
                </a:solidFill>
                <a:latin typeface="Arial"/>
                <a:cs typeface="Arial"/>
              </a:rPr>
              <a:t>re</a:t>
            </a:r>
            <a:r>
              <a:rPr sz="762" spc="5" dirty="0">
                <a:solidFill>
                  <a:prstClr val="black"/>
                </a:solidFill>
                <a:latin typeface="Arial"/>
                <a:cs typeface="Arial"/>
              </a:rPr>
              <a:t>s</a:t>
            </a:r>
            <a:r>
              <a:rPr sz="762" spc="-5" dirty="0">
                <a:solidFill>
                  <a:prstClr val="black"/>
                </a:solidFill>
                <a:latin typeface="Arial"/>
                <a:cs typeface="Arial"/>
              </a:rPr>
              <a:t>u</a:t>
            </a:r>
            <a:r>
              <a:rPr sz="762" dirty="0">
                <a:solidFill>
                  <a:prstClr val="black"/>
                </a:solidFill>
                <a:latin typeface="Arial"/>
                <a:cs typeface="Arial"/>
              </a:rPr>
              <a:t>lts</a:t>
            </a:r>
            <a:endParaRPr sz="762">
              <a:solidFill>
                <a:prstClr val="black"/>
              </a:solidFill>
              <a:latin typeface="Arial"/>
              <a:cs typeface="Arial"/>
            </a:endParaRPr>
          </a:p>
        </p:txBody>
      </p:sp>
      <p:sp>
        <p:nvSpPr>
          <p:cNvPr id="38" name="object 38"/>
          <p:cNvSpPr txBox="1"/>
          <p:nvPr/>
        </p:nvSpPr>
        <p:spPr>
          <a:xfrm>
            <a:off x="3653507" y="5269288"/>
            <a:ext cx="791341"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10" dirty="0">
                <a:solidFill>
                  <a:prstClr val="black"/>
                </a:solidFill>
                <a:latin typeface="Arial"/>
                <a:cs typeface="Arial"/>
              </a:rPr>
              <a:t>A</a:t>
            </a:r>
            <a:r>
              <a:rPr sz="952" spc="10" dirty="0">
                <a:solidFill>
                  <a:prstClr val="black"/>
                </a:solidFill>
                <a:latin typeface="Arial"/>
                <a:cs typeface="Arial"/>
              </a:rPr>
              <a:t>m</a:t>
            </a:r>
            <a:r>
              <a:rPr sz="952" spc="-10" dirty="0">
                <a:solidFill>
                  <a:prstClr val="black"/>
                </a:solidFill>
                <a:latin typeface="Arial"/>
                <a:cs typeface="Arial"/>
              </a:rPr>
              <a:t>be</a:t>
            </a:r>
            <a:r>
              <a:rPr sz="952" spc="-5" dirty="0">
                <a:solidFill>
                  <a:prstClr val="black"/>
                </a:solidFill>
                <a:latin typeface="Arial"/>
                <a:cs typeface="Arial"/>
              </a:rPr>
              <a:t>r</a:t>
            </a:r>
            <a:r>
              <a:rPr sz="952" spc="-10" dirty="0">
                <a:solidFill>
                  <a:prstClr val="black"/>
                </a:solidFill>
                <a:latin typeface="Arial"/>
                <a:cs typeface="Arial"/>
              </a:rPr>
              <a:t> t</a:t>
            </a:r>
            <a:r>
              <a:rPr sz="952" spc="-5" dirty="0">
                <a:solidFill>
                  <a:prstClr val="black"/>
                </a:solidFill>
                <a:latin typeface="Arial"/>
                <a:cs typeface="Arial"/>
              </a:rPr>
              <a:t>r</a:t>
            </a:r>
            <a:r>
              <a:rPr sz="952" spc="-14" dirty="0">
                <a:solidFill>
                  <a:prstClr val="black"/>
                </a:solidFill>
                <a:latin typeface="Arial"/>
                <a:cs typeface="Arial"/>
              </a:rPr>
              <a:t>i</a:t>
            </a:r>
            <a:r>
              <a:rPr sz="952" spc="-10" dirty="0">
                <a:solidFill>
                  <a:prstClr val="black"/>
                </a:solidFill>
                <a:latin typeface="Arial"/>
                <a:cs typeface="Arial"/>
              </a:rPr>
              <a:t>gger</a:t>
            </a:r>
            <a:endParaRPr sz="952">
              <a:solidFill>
                <a:prstClr val="black"/>
              </a:solidFill>
              <a:latin typeface="Arial"/>
              <a:cs typeface="Arial"/>
            </a:endParaRPr>
          </a:p>
        </p:txBody>
      </p:sp>
      <p:sp>
        <p:nvSpPr>
          <p:cNvPr id="39" name="object 39"/>
          <p:cNvSpPr txBox="1"/>
          <p:nvPr/>
        </p:nvSpPr>
        <p:spPr>
          <a:xfrm>
            <a:off x="1200419" y="5269288"/>
            <a:ext cx="2107914" cy="146515"/>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952" spc="-10" dirty="0">
                <a:solidFill>
                  <a:prstClr val="black"/>
                </a:solidFill>
                <a:latin typeface="Arial"/>
                <a:cs typeface="Arial"/>
              </a:rPr>
              <a:t>Bu</a:t>
            </a:r>
            <a:r>
              <a:rPr sz="952" dirty="0">
                <a:solidFill>
                  <a:prstClr val="black"/>
                </a:solidFill>
                <a:latin typeface="Arial"/>
                <a:cs typeface="Arial"/>
              </a:rPr>
              <a:t>s</a:t>
            </a:r>
            <a:r>
              <a:rPr sz="952" spc="-10" dirty="0">
                <a:solidFill>
                  <a:prstClr val="black"/>
                </a:solidFill>
                <a:latin typeface="Arial"/>
                <a:cs typeface="Arial"/>
              </a:rPr>
              <a:t>ine</a:t>
            </a:r>
            <a:r>
              <a:rPr sz="952" dirty="0">
                <a:solidFill>
                  <a:prstClr val="black"/>
                </a:solidFill>
                <a:latin typeface="Arial"/>
                <a:cs typeface="Arial"/>
              </a:rPr>
              <a:t>s</a:t>
            </a:r>
            <a:r>
              <a:rPr sz="952" spc="-5" dirty="0">
                <a:solidFill>
                  <a:prstClr val="black"/>
                </a:solidFill>
                <a:latin typeface="Arial"/>
                <a:cs typeface="Arial"/>
              </a:rPr>
              <a:t>s</a:t>
            </a:r>
            <a:r>
              <a:rPr sz="952" spc="-10" dirty="0">
                <a:solidFill>
                  <a:prstClr val="black"/>
                </a:solidFill>
                <a:latin typeface="Arial"/>
                <a:cs typeface="Arial"/>
              </a:rPr>
              <a:t> </a:t>
            </a:r>
            <a:r>
              <a:rPr sz="952" dirty="0">
                <a:solidFill>
                  <a:prstClr val="black"/>
                </a:solidFill>
                <a:latin typeface="Arial"/>
                <a:cs typeface="Arial"/>
              </a:rPr>
              <a:t>f</a:t>
            </a:r>
            <a:r>
              <a:rPr sz="952" spc="-10" dirty="0">
                <a:solidFill>
                  <a:prstClr val="black"/>
                </a:solidFill>
                <a:latin typeface="Arial"/>
                <a:cs typeface="Arial"/>
              </a:rPr>
              <a:t>o</a:t>
            </a:r>
            <a:r>
              <a:rPr sz="952" spc="-5" dirty="0">
                <a:solidFill>
                  <a:prstClr val="black"/>
                </a:solidFill>
                <a:latin typeface="Arial"/>
                <a:cs typeface="Arial"/>
              </a:rPr>
              <a:t>r</a:t>
            </a:r>
            <a:r>
              <a:rPr sz="952" spc="-10" dirty="0">
                <a:solidFill>
                  <a:prstClr val="black"/>
                </a:solidFill>
                <a:latin typeface="Arial"/>
                <a:cs typeface="Arial"/>
              </a:rPr>
              <a:t>e</a:t>
            </a:r>
            <a:r>
              <a:rPr sz="952" dirty="0">
                <a:solidFill>
                  <a:prstClr val="black"/>
                </a:solidFill>
                <a:latin typeface="Arial"/>
                <a:cs typeface="Arial"/>
              </a:rPr>
              <a:t>c</a:t>
            </a:r>
            <a:r>
              <a:rPr sz="952" spc="-10" dirty="0">
                <a:solidFill>
                  <a:prstClr val="black"/>
                </a:solidFill>
                <a:latin typeface="Arial"/>
                <a:cs typeface="Arial"/>
              </a:rPr>
              <a:t>a</a:t>
            </a:r>
            <a:r>
              <a:rPr sz="952" dirty="0">
                <a:solidFill>
                  <a:prstClr val="black"/>
                </a:solidFill>
                <a:latin typeface="Arial"/>
                <a:cs typeface="Arial"/>
              </a:rPr>
              <a:t>s</a:t>
            </a:r>
            <a:r>
              <a:rPr sz="952" spc="-10" dirty="0">
                <a:solidFill>
                  <a:prstClr val="black"/>
                </a:solidFill>
                <a:latin typeface="Arial"/>
                <a:cs typeface="Arial"/>
              </a:rPr>
              <a:t>te</a:t>
            </a:r>
            <a:r>
              <a:rPr sz="952" spc="-5" dirty="0">
                <a:solidFill>
                  <a:prstClr val="black"/>
                </a:solidFill>
                <a:latin typeface="Arial"/>
                <a:cs typeface="Arial"/>
              </a:rPr>
              <a:t>d</a:t>
            </a:r>
            <a:r>
              <a:rPr sz="952" spc="-29" dirty="0">
                <a:solidFill>
                  <a:prstClr val="black"/>
                </a:solidFill>
                <a:latin typeface="Arial"/>
                <a:cs typeface="Arial"/>
              </a:rPr>
              <a:t> </a:t>
            </a:r>
            <a:r>
              <a:rPr sz="952" spc="-10" dirty="0">
                <a:solidFill>
                  <a:prstClr val="black"/>
                </a:solidFill>
                <a:latin typeface="Arial"/>
                <a:cs typeface="Arial"/>
              </a:rPr>
              <a:t>60/61</a:t>
            </a:r>
            <a:r>
              <a:rPr sz="952" spc="-14" dirty="0">
                <a:solidFill>
                  <a:prstClr val="black"/>
                </a:solidFill>
                <a:latin typeface="Arial"/>
                <a:cs typeface="Arial"/>
              </a:rPr>
              <a:t>+</a:t>
            </a:r>
            <a:r>
              <a:rPr sz="952" spc="-5" dirty="0">
                <a:solidFill>
                  <a:prstClr val="black"/>
                </a:solidFill>
                <a:latin typeface="Arial"/>
                <a:cs typeface="Arial"/>
              </a:rPr>
              <a:t>D</a:t>
            </a:r>
            <a:r>
              <a:rPr sz="952" spc="-10" dirty="0">
                <a:solidFill>
                  <a:prstClr val="black"/>
                </a:solidFill>
                <a:latin typeface="Arial"/>
                <a:cs typeface="Arial"/>
              </a:rPr>
              <a:t>P</a:t>
            </a:r>
            <a:r>
              <a:rPr sz="952" spc="-5" dirty="0">
                <a:solidFill>
                  <a:prstClr val="black"/>
                </a:solidFill>
                <a:latin typeface="Arial"/>
                <a:cs typeface="Arial"/>
              </a:rPr>
              <a:t>D</a:t>
            </a:r>
            <a:r>
              <a:rPr sz="952" spc="10" dirty="0">
                <a:solidFill>
                  <a:prstClr val="black"/>
                </a:solidFill>
                <a:latin typeface="Arial"/>
                <a:cs typeface="Arial"/>
              </a:rPr>
              <a:t> </a:t>
            </a:r>
            <a:r>
              <a:rPr sz="952" spc="-5" dirty="0">
                <a:solidFill>
                  <a:prstClr val="black"/>
                </a:solidFill>
                <a:latin typeface="Arial"/>
                <a:cs typeface="Arial"/>
              </a:rPr>
              <a:t>r</a:t>
            </a:r>
            <a:r>
              <a:rPr sz="952" spc="-10" dirty="0">
                <a:solidFill>
                  <a:prstClr val="black"/>
                </a:solidFill>
                <a:latin typeface="Arial"/>
                <a:cs typeface="Arial"/>
              </a:rPr>
              <a:t>at</a:t>
            </a:r>
            <a:r>
              <a:rPr sz="952" spc="-5" dirty="0">
                <a:solidFill>
                  <a:prstClr val="black"/>
                </a:solidFill>
                <a:latin typeface="Arial"/>
                <a:cs typeface="Arial"/>
              </a:rPr>
              <a:t>e</a:t>
            </a:r>
            <a:endParaRPr sz="952">
              <a:solidFill>
                <a:prstClr val="black"/>
              </a:solidFill>
              <a:latin typeface="Arial"/>
              <a:cs typeface="Arial"/>
            </a:endParaRPr>
          </a:p>
        </p:txBody>
      </p:sp>
      <p:sp>
        <p:nvSpPr>
          <p:cNvPr id="40" name="object 40"/>
          <p:cNvSpPr txBox="1"/>
          <p:nvPr/>
        </p:nvSpPr>
        <p:spPr>
          <a:xfrm>
            <a:off x="380443" y="2930833"/>
            <a:ext cx="175882" cy="986367"/>
          </a:xfrm>
          <a:prstGeom prst="rect">
            <a:avLst/>
          </a:prstGeom>
        </p:spPr>
        <p:txBody>
          <a:bodyPr vert="vert270" wrap="square" lIns="0" tIns="0" rIns="0" bIns="0" rtlCol="0">
            <a:spAutoFit/>
          </a:bodyPr>
          <a:lstStyle/>
          <a:p>
            <a:pPr marL="12095" algn="l" fontAlgn="auto">
              <a:lnSpc>
                <a:spcPct val="100000"/>
              </a:lnSpc>
              <a:spcBef>
                <a:spcPts val="0"/>
              </a:spcBef>
              <a:spcAft>
                <a:spcPts val="0"/>
              </a:spcAft>
            </a:pPr>
            <a:r>
              <a:rPr sz="1143" b="1" dirty="0">
                <a:solidFill>
                  <a:prstClr val="black"/>
                </a:solidFill>
                <a:latin typeface="Arial"/>
                <a:cs typeface="Arial"/>
              </a:rPr>
              <a:t>60/61+</a:t>
            </a:r>
            <a:r>
              <a:rPr sz="1143" b="1" spc="-38" dirty="0">
                <a:solidFill>
                  <a:prstClr val="black"/>
                </a:solidFill>
                <a:latin typeface="Arial"/>
                <a:cs typeface="Arial"/>
              </a:rPr>
              <a:t> </a:t>
            </a:r>
            <a:r>
              <a:rPr sz="1143" b="1" spc="-5" dirty="0">
                <a:solidFill>
                  <a:prstClr val="black"/>
                </a:solidFill>
                <a:latin typeface="Arial"/>
                <a:cs typeface="Arial"/>
              </a:rPr>
              <a:t>D</a:t>
            </a:r>
            <a:r>
              <a:rPr sz="1143" b="1" dirty="0">
                <a:solidFill>
                  <a:prstClr val="black"/>
                </a:solidFill>
                <a:latin typeface="Arial"/>
                <a:cs typeface="Arial"/>
              </a:rPr>
              <a:t>PD %</a:t>
            </a:r>
            <a:endParaRPr sz="1143">
              <a:solidFill>
                <a:prstClr val="black"/>
              </a:solidFill>
              <a:latin typeface="Arial"/>
              <a:cs typeface="Arial"/>
            </a:endParaRPr>
          </a:p>
        </p:txBody>
      </p:sp>
      <p:sp>
        <p:nvSpPr>
          <p:cNvPr id="41" name="object 41"/>
          <p:cNvSpPr txBox="1"/>
          <p:nvPr/>
        </p:nvSpPr>
        <p:spPr>
          <a:xfrm>
            <a:off x="6836272" y="1321450"/>
            <a:ext cx="1361030" cy="205121"/>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333" b="1" spc="-5" dirty="0">
                <a:solidFill>
                  <a:srgbClr val="FF0000"/>
                </a:solidFill>
                <a:latin typeface="Arial"/>
                <a:cs typeface="Arial"/>
              </a:rPr>
              <a:t>P</a:t>
            </a:r>
            <a:r>
              <a:rPr sz="1333" b="1" spc="5" dirty="0">
                <a:solidFill>
                  <a:srgbClr val="FF0000"/>
                </a:solidFill>
                <a:latin typeface="Arial"/>
                <a:cs typeface="Arial"/>
              </a:rPr>
              <a:t>r</a:t>
            </a:r>
            <a:r>
              <a:rPr sz="1333" b="1" spc="-10" dirty="0">
                <a:solidFill>
                  <a:srgbClr val="FF0000"/>
                </a:solidFill>
                <a:latin typeface="Arial"/>
                <a:cs typeface="Arial"/>
              </a:rPr>
              <a:t>opo</a:t>
            </a:r>
            <a:r>
              <a:rPr sz="1333" b="1" spc="-5" dirty="0">
                <a:solidFill>
                  <a:srgbClr val="FF0000"/>
                </a:solidFill>
                <a:latin typeface="Arial"/>
                <a:cs typeface="Arial"/>
              </a:rPr>
              <a:t>se</a:t>
            </a:r>
            <a:r>
              <a:rPr sz="1333" b="1" dirty="0">
                <a:solidFill>
                  <a:srgbClr val="FF0000"/>
                </a:solidFill>
                <a:latin typeface="Arial"/>
                <a:cs typeface="Arial"/>
              </a:rPr>
              <a:t>d</a:t>
            </a:r>
            <a:r>
              <a:rPr sz="1333" b="1" spc="-24" dirty="0">
                <a:solidFill>
                  <a:srgbClr val="FF0000"/>
                </a:solidFill>
                <a:latin typeface="Arial"/>
                <a:cs typeface="Arial"/>
              </a:rPr>
              <a:t> </a:t>
            </a:r>
            <a:r>
              <a:rPr sz="1333" b="1" spc="5" dirty="0">
                <a:solidFill>
                  <a:srgbClr val="FF0000"/>
                </a:solidFill>
                <a:latin typeface="Arial"/>
                <a:cs typeface="Arial"/>
              </a:rPr>
              <a:t>li</a:t>
            </a:r>
            <a:r>
              <a:rPr sz="1333" b="1" spc="-5" dirty="0">
                <a:solidFill>
                  <a:srgbClr val="FF0000"/>
                </a:solidFill>
                <a:latin typeface="Arial"/>
                <a:cs typeface="Arial"/>
              </a:rPr>
              <a:t>m</a:t>
            </a:r>
            <a:r>
              <a:rPr sz="1333" b="1" spc="5" dirty="0">
                <a:solidFill>
                  <a:srgbClr val="FF0000"/>
                </a:solidFill>
                <a:latin typeface="Arial"/>
                <a:cs typeface="Arial"/>
              </a:rPr>
              <a:t>i</a:t>
            </a:r>
            <a:r>
              <a:rPr sz="1333" b="1" dirty="0">
                <a:solidFill>
                  <a:srgbClr val="FF0000"/>
                </a:solidFill>
                <a:latin typeface="Arial"/>
                <a:cs typeface="Arial"/>
              </a:rPr>
              <a:t>ts</a:t>
            </a:r>
            <a:endParaRPr sz="1333">
              <a:solidFill>
                <a:prstClr val="black"/>
              </a:solidFill>
              <a:latin typeface="Arial"/>
              <a:cs typeface="Arial"/>
            </a:endParaRPr>
          </a:p>
        </p:txBody>
      </p:sp>
      <p:sp>
        <p:nvSpPr>
          <p:cNvPr id="43" name="object 43"/>
          <p:cNvSpPr txBox="1"/>
          <p:nvPr/>
        </p:nvSpPr>
        <p:spPr>
          <a:xfrm>
            <a:off x="402133" y="1321450"/>
            <a:ext cx="5550183" cy="384721"/>
          </a:xfrm>
          <a:prstGeom prst="rect">
            <a:avLst/>
          </a:prstGeom>
        </p:spPr>
        <p:txBody>
          <a:bodyPr vert="horz" wrap="square" lIns="0" tIns="0" rIns="0" bIns="0" rtlCol="0">
            <a:spAutoFit/>
          </a:bodyPr>
          <a:lstStyle/>
          <a:p>
            <a:pPr marL="12095" algn="l" fontAlgn="auto">
              <a:lnSpc>
                <a:spcPts val="1486"/>
              </a:lnSpc>
              <a:spcBef>
                <a:spcPts val="0"/>
              </a:spcBef>
              <a:spcAft>
                <a:spcPts val="0"/>
              </a:spcAft>
            </a:pPr>
            <a:r>
              <a:rPr sz="1333" b="1" spc="-43" dirty="0">
                <a:solidFill>
                  <a:srgbClr val="FF0000"/>
                </a:solidFill>
                <a:latin typeface="Arial"/>
                <a:cs typeface="Arial"/>
              </a:rPr>
              <a:t>A</a:t>
            </a:r>
            <a:r>
              <a:rPr sz="1333" b="1" spc="-10" dirty="0">
                <a:solidFill>
                  <a:srgbClr val="FF0000"/>
                </a:solidFill>
                <a:latin typeface="Arial"/>
                <a:cs typeface="Arial"/>
              </a:rPr>
              <a:t>u</a:t>
            </a:r>
            <a:r>
              <a:rPr sz="1333" b="1" dirty="0">
                <a:solidFill>
                  <a:srgbClr val="FF0000"/>
                </a:solidFill>
                <a:latin typeface="Arial"/>
                <a:cs typeface="Arial"/>
              </a:rPr>
              <a:t>to</a:t>
            </a:r>
            <a:r>
              <a:rPr sz="1333" b="1" spc="19" dirty="0">
                <a:solidFill>
                  <a:srgbClr val="FF0000"/>
                </a:solidFill>
                <a:latin typeface="Arial"/>
                <a:cs typeface="Arial"/>
              </a:rPr>
              <a:t> </a:t>
            </a:r>
            <a:r>
              <a:rPr sz="1333" b="1" spc="-5" dirty="0">
                <a:solidFill>
                  <a:srgbClr val="FF0000"/>
                </a:solidFill>
                <a:latin typeface="Arial"/>
                <a:cs typeface="Arial"/>
              </a:rPr>
              <a:t>60</a:t>
            </a:r>
            <a:r>
              <a:rPr sz="1333" b="1" spc="5" dirty="0">
                <a:solidFill>
                  <a:srgbClr val="FF0000"/>
                </a:solidFill>
                <a:latin typeface="Arial"/>
                <a:cs typeface="Arial"/>
              </a:rPr>
              <a:t>/</a:t>
            </a:r>
            <a:r>
              <a:rPr sz="1333" b="1" spc="-5" dirty="0">
                <a:solidFill>
                  <a:srgbClr val="FF0000"/>
                </a:solidFill>
                <a:latin typeface="Arial"/>
                <a:cs typeface="Arial"/>
              </a:rPr>
              <a:t>61+</a:t>
            </a:r>
            <a:r>
              <a:rPr sz="1333" b="1" spc="-10" dirty="0">
                <a:solidFill>
                  <a:srgbClr val="FF0000"/>
                </a:solidFill>
                <a:latin typeface="Arial"/>
                <a:cs typeface="Arial"/>
              </a:rPr>
              <a:t>D</a:t>
            </a:r>
            <a:r>
              <a:rPr sz="1333" b="1" spc="-5" dirty="0">
                <a:solidFill>
                  <a:srgbClr val="FF0000"/>
                </a:solidFill>
                <a:latin typeface="Arial"/>
                <a:cs typeface="Arial"/>
              </a:rPr>
              <a:t>P</a:t>
            </a:r>
            <a:r>
              <a:rPr sz="1333" b="1" dirty="0">
                <a:solidFill>
                  <a:srgbClr val="FF0000"/>
                </a:solidFill>
                <a:latin typeface="Arial"/>
                <a:cs typeface="Arial"/>
              </a:rPr>
              <a:t>D</a:t>
            </a:r>
            <a:r>
              <a:rPr sz="1333" b="1" spc="-33" dirty="0">
                <a:solidFill>
                  <a:srgbClr val="FF0000"/>
                </a:solidFill>
                <a:latin typeface="Arial"/>
                <a:cs typeface="Arial"/>
              </a:rPr>
              <a:t> </a:t>
            </a:r>
            <a:r>
              <a:rPr sz="1333" b="1" dirty="0">
                <a:solidFill>
                  <a:srgbClr val="FF0000"/>
                </a:solidFill>
                <a:latin typeface="Arial"/>
                <a:cs typeface="Arial"/>
              </a:rPr>
              <a:t>–</a:t>
            </a:r>
            <a:r>
              <a:rPr sz="1333" b="1" spc="-5" dirty="0">
                <a:solidFill>
                  <a:srgbClr val="FF0000"/>
                </a:solidFill>
                <a:latin typeface="Arial"/>
                <a:cs typeface="Arial"/>
              </a:rPr>
              <a:t> </a:t>
            </a:r>
            <a:r>
              <a:rPr sz="1333" b="1" spc="-10" dirty="0">
                <a:solidFill>
                  <a:srgbClr val="FF0000"/>
                </a:solidFill>
                <a:latin typeface="Arial"/>
                <a:cs typeface="Arial"/>
              </a:rPr>
              <a:t>Co</a:t>
            </a:r>
            <a:r>
              <a:rPr sz="1333" b="1" spc="-5" dirty="0">
                <a:solidFill>
                  <a:srgbClr val="FF0000"/>
                </a:solidFill>
                <a:latin typeface="Arial"/>
                <a:cs typeface="Arial"/>
              </a:rPr>
              <a:t>m</a:t>
            </a:r>
            <a:r>
              <a:rPr sz="1333" b="1" spc="-10" dirty="0">
                <a:solidFill>
                  <a:srgbClr val="FF0000"/>
                </a:solidFill>
                <a:latin typeface="Arial"/>
                <a:cs typeface="Arial"/>
              </a:rPr>
              <a:t>p</a:t>
            </a:r>
            <a:r>
              <a:rPr sz="1333" b="1" spc="-5" dirty="0">
                <a:solidFill>
                  <a:srgbClr val="FF0000"/>
                </a:solidFill>
                <a:latin typeface="Arial"/>
                <a:cs typeface="Arial"/>
              </a:rPr>
              <a:t>a</a:t>
            </a:r>
            <a:r>
              <a:rPr sz="1333" b="1" spc="5" dirty="0">
                <a:solidFill>
                  <a:srgbClr val="FF0000"/>
                </a:solidFill>
                <a:latin typeface="Arial"/>
                <a:cs typeface="Arial"/>
              </a:rPr>
              <a:t>ri</a:t>
            </a:r>
            <a:r>
              <a:rPr sz="1333" b="1" spc="-5" dirty="0">
                <a:solidFill>
                  <a:srgbClr val="FF0000"/>
                </a:solidFill>
                <a:latin typeface="Arial"/>
                <a:cs typeface="Arial"/>
              </a:rPr>
              <a:t>s</a:t>
            </a:r>
            <a:r>
              <a:rPr sz="1333" b="1" spc="-10" dirty="0">
                <a:solidFill>
                  <a:srgbClr val="FF0000"/>
                </a:solidFill>
                <a:latin typeface="Arial"/>
                <a:cs typeface="Arial"/>
              </a:rPr>
              <a:t>o</a:t>
            </a:r>
            <a:r>
              <a:rPr sz="1333" b="1" dirty="0">
                <a:solidFill>
                  <a:srgbClr val="FF0000"/>
                </a:solidFill>
                <a:latin typeface="Arial"/>
                <a:cs typeface="Arial"/>
              </a:rPr>
              <a:t>n</a:t>
            </a:r>
            <a:r>
              <a:rPr sz="1333" b="1" spc="-24" dirty="0">
                <a:solidFill>
                  <a:srgbClr val="FF0000"/>
                </a:solidFill>
                <a:latin typeface="Arial"/>
                <a:cs typeface="Arial"/>
              </a:rPr>
              <a:t> </a:t>
            </a:r>
            <a:r>
              <a:rPr sz="1333" b="1" dirty="0">
                <a:solidFill>
                  <a:srgbClr val="FF0000"/>
                </a:solidFill>
                <a:latin typeface="Arial"/>
                <a:cs typeface="Arial"/>
              </a:rPr>
              <a:t>to</a:t>
            </a:r>
            <a:r>
              <a:rPr sz="1333" b="1" spc="-24" dirty="0">
                <a:solidFill>
                  <a:srgbClr val="FF0000"/>
                </a:solidFill>
                <a:latin typeface="Arial"/>
                <a:cs typeface="Arial"/>
              </a:rPr>
              <a:t> </a:t>
            </a:r>
            <a:r>
              <a:rPr sz="1333" b="1" spc="-10" dirty="0">
                <a:solidFill>
                  <a:srgbClr val="FF0000"/>
                </a:solidFill>
                <a:latin typeface="Arial"/>
                <a:cs typeface="Arial"/>
              </a:rPr>
              <a:t>bu</a:t>
            </a:r>
            <a:r>
              <a:rPr sz="1333" b="1" spc="-5" dirty="0">
                <a:solidFill>
                  <a:srgbClr val="FF0000"/>
                </a:solidFill>
                <a:latin typeface="Arial"/>
                <a:cs typeface="Arial"/>
              </a:rPr>
              <a:t>s</a:t>
            </a:r>
            <a:r>
              <a:rPr sz="1333" b="1" spc="5" dirty="0">
                <a:solidFill>
                  <a:srgbClr val="FF0000"/>
                </a:solidFill>
                <a:latin typeface="Arial"/>
                <a:cs typeface="Arial"/>
              </a:rPr>
              <a:t>i</a:t>
            </a:r>
            <a:r>
              <a:rPr sz="1333" b="1" spc="-10" dirty="0">
                <a:solidFill>
                  <a:srgbClr val="FF0000"/>
                </a:solidFill>
                <a:latin typeface="Arial"/>
                <a:cs typeface="Arial"/>
              </a:rPr>
              <a:t>n</a:t>
            </a:r>
            <a:r>
              <a:rPr sz="1333" b="1" spc="-5" dirty="0">
                <a:solidFill>
                  <a:srgbClr val="FF0000"/>
                </a:solidFill>
                <a:latin typeface="Arial"/>
                <a:cs typeface="Arial"/>
              </a:rPr>
              <a:t>es</a:t>
            </a:r>
            <a:r>
              <a:rPr sz="1333" b="1" dirty="0">
                <a:solidFill>
                  <a:srgbClr val="FF0000"/>
                </a:solidFill>
                <a:latin typeface="Arial"/>
                <a:cs typeface="Arial"/>
              </a:rPr>
              <a:t>s</a:t>
            </a:r>
            <a:r>
              <a:rPr sz="1333" b="1" spc="-29" dirty="0">
                <a:solidFill>
                  <a:srgbClr val="FF0000"/>
                </a:solidFill>
                <a:latin typeface="Arial"/>
                <a:cs typeface="Arial"/>
              </a:rPr>
              <a:t> </a:t>
            </a:r>
            <a:r>
              <a:rPr sz="1333" b="1" dirty="0">
                <a:solidFill>
                  <a:srgbClr val="FF0000"/>
                </a:solidFill>
                <a:latin typeface="Arial"/>
                <a:cs typeface="Arial"/>
              </a:rPr>
              <a:t>f</a:t>
            </a:r>
            <a:r>
              <a:rPr sz="1333" b="1" spc="-10" dirty="0">
                <a:solidFill>
                  <a:srgbClr val="FF0000"/>
                </a:solidFill>
                <a:latin typeface="Arial"/>
                <a:cs typeface="Arial"/>
              </a:rPr>
              <a:t>o</a:t>
            </a:r>
            <a:r>
              <a:rPr sz="1333" b="1" spc="5" dirty="0">
                <a:solidFill>
                  <a:srgbClr val="FF0000"/>
                </a:solidFill>
                <a:latin typeface="Arial"/>
                <a:cs typeface="Arial"/>
              </a:rPr>
              <a:t>r</a:t>
            </a:r>
            <a:r>
              <a:rPr sz="1333" b="1" spc="-5" dirty="0">
                <a:solidFill>
                  <a:srgbClr val="FF0000"/>
                </a:solidFill>
                <a:latin typeface="Arial"/>
                <a:cs typeface="Arial"/>
              </a:rPr>
              <a:t>ecas</a:t>
            </a:r>
            <a:r>
              <a:rPr sz="1333" b="1" dirty="0">
                <a:solidFill>
                  <a:srgbClr val="FF0000"/>
                </a:solidFill>
                <a:latin typeface="Arial"/>
                <a:cs typeface="Arial"/>
              </a:rPr>
              <a:t>ts</a:t>
            </a:r>
            <a:endParaRPr sz="1333">
              <a:solidFill>
                <a:prstClr val="black"/>
              </a:solidFill>
              <a:latin typeface="Arial"/>
              <a:cs typeface="Arial"/>
            </a:endParaRPr>
          </a:p>
          <a:p>
            <a:pPr marL="12095" algn="l" fontAlgn="auto">
              <a:lnSpc>
                <a:spcPts val="1486"/>
              </a:lnSpc>
              <a:spcBef>
                <a:spcPts val="0"/>
              </a:spcBef>
              <a:spcAft>
                <a:spcPts val="0"/>
              </a:spcAft>
            </a:pPr>
            <a:r>
              <a:rPr sz="1333" dirty="0">
                <a:solidFill>
                  <a:srgbClr val="FF0000"/>
                </a:solidFill>
                <a:latin typeface="Arial"/>
                <a:cs typeface="Arial"/>
              </a:rPr>
              <a:t>%,</a:t>
            </a:r>
            <a:r>
              <a:rPr sz="1333" spc="-5" dirty="0">
                <a:solidFill>
                  <a:srgbClr val="FF0000"/>
                </a:solidFill>
                <a:latin typeface="Arial"/>
                <a:cs typeface="Arial"/>
              </a:rPr>
              <a:t> </a:t>
            </a:r>
            <a:r>
              <a:rPr sz="1333" dirty="0">
                <a:solidFill>
                  <a:srgbClr val="FF0000"/>
                </a:solidFill>
                <a:latin typeface="Arial"/>
                <a:cs typeface="Arial"/>
              </a:rPr>
              <a:t>E</a:t>
            </a:r>
            <a:r>
              <a:rPr sz="1333" spc="-19" dirty="0">
                <a:solidFill>
                  <a:srgbClr val="FF0000"/>
                </a:solidFill>
                <a:latin typeface="Arial"/>
                <a:cs typeface="Arial"/>
              </a:rPr>
              <a:t>x</a:t>
            </a:r>
            <a:r>
              <a:rPr sz="1333" dirty="0">
                <a:solidFill>
                  <a:srgbClr val="FF0000"/>
                </a:solidFill>
                <a:latin typeface="Arial"/>
                <a:cs typeface="Arial"/>
              </a:rPr>
              <a:t>i</a:t>
            </a:r>
            <a:r>
              <a:rPr sz="1333" spc="5" dirty="0">
                <a:solidFill>
                  <a:srgbClr val="FF0000"/>
                </a:solidFill>
                <a:latin typeface="Arial"/>
                <a:cs typeface="Arial"/>
              </a:rPr>
              <a:t>st</a:t>
            </a:r>
            <a:r>
              <a:rPr sz="1333" dirty="0">
                <a:solidFill>
                  <a:srgbClr val="FF0000"/>
                </a:solidFill>
                <a:latin typeface="Arial"/>
                <a:cs typeface="Arial"/>
              </a:rPr>
              <a:t>i</a:t>
            </a:r>
            <a:r>
              <a:rPr sz="1333" spc="-5" dirty="0">
                <a:solidFill>
                  <a:srgbClr val="FF0000"/>
                </a:solidFill>
                <a:latin typeface="Arial"/>
                <a:cs typeface="Arial"/>
              </a:rPr>
              <a:t>n</a:t>
            </a:r>
            <a:r>
              <a:rPr sz="1333" dirty="0">
                <a:solidFill>
                  <a:srgbClr val="FF0000"/>
                </a:solidFill>
                <a:latin typeface="Arial"/>
                <a:cs typeface="Arial"/>
              </a:rPr>
              <a:t>g</a:t>
            </a:r>
            <a:r>
              <a:rPr sz="1333" spc="-19" dirty="0">
                <a:solidFill>
                  <a:srgbClr val="FF0000"/>
                </a:solidFill>
                <a:latin typeface="Arial"/>
                <a:cs typeface="Arial"/>
              </a:rPr>
              <a:t> </a:t>
            </a:r>
            <a:r>
              <a:rPr sz="1333" spc="-5" dirty="0">
                <a:solidFill>
                  <a:srgbClr val="FF0000"/>
                </a:solidFill>
                <a:latin typeface="Arial"/>
                <a:cs typeface="Arial"/>
              </a:rPr>
              <a:t>po</a:t>
            </a:r>
            <a:r>
              <a:rPr sz="1333" dirty="0">
                <a:solidFill>
                  <a:srgbClr val="FF0000"/>
                </a:solidFill>
                <a:latin typeface="Arial"/>
                <a:cs typeface="Arial"/>
              </a:rPr>
              <a:t>r</a:t>
            </a:r>
            <a:r>
              <a:rPr sz="1333" spc="5" dirty="0">
                <a:solidFill>
                  <a:srgbClr val="FF0000"/>
                </a:solidFill>
                <a:latin typeface="Arial"/>
                <a:cs typeface="Arial"/>
              </a:rPr>
              <a:t>tf</a:t>
            </a:r>
            <a:r>
              <a:rPr sz="1333" spc="-5" dirty="0">
                <a:solidFill>
                  <a:srgbClr val="FF0000"/>
                </a:solidFill>
                <a:latin typeface="Arial"/>
                <a:cs typeface="Arial"/>
              </a:rPr>
              <a:t>o</a:t>
            </a:r>
            <a:r>
              <a:rPr sz="1333" dirty="0">
                <a:solidFill>
                  <a:srgbClr val="FF0000"/>
                </a:solidFill>
                <a:latin typeface="Arial"/>
                <a:cs typeface="Arial"/>
              </a:rPr>
              <a:t>li</a:t>
            </a:r>
            <a:r>
              <a:rPr sz="1333" spc="-5" dirty="0">
                <a:solidFill>
                  <a:srgbClr val="FF0000"/>
                </a:solidFill>
                <a:latin typeface="Arial"/>
                <a:cs typeface="Arial"/>
              </a:rPr>
              <a:t>o</a:t>
            </a:r>
            <a:r>
              <a:rPr sz="1333" dirty="0">
                <a:solidFill>
                  <a:srgbClr val="FF0000"/>
                </a:solidFill>
                <a:latin typeface="Arial"/>
                <a:cs typeface="Arial"/>
              </a:rPr>
              <a:t>,</a:t>
            </a:r>
            <a:r>
              <a:rPr sz="1333" spc="-38" dirty="0">
                <a:solidFill>
                  <a:srgbClr val="FF0000"/>
                </a:solidFill>
                <a:latin typeface="Arial"/>
                <a:cs typeface="Arial"/>
              </a:rPr>
              <a:t> </a:t>
            </a:r>
            <a:r>
              <a:rPr sz="1333" spc="-5" dirty="0">
                <a:solidFill>
                  <a:srgbClr val="FF0000"/>
                </a:solidFill>
                <a:latin typeface="Arial"/>
                <a:cs typeface="Arial"/>
              </a:rPr>
              <a:t>Bu</a:t>
            </a:r>
            <a:r>
              <a:rPr sz="1333" spc="5" dirty="0">
                <a:solidFill>
                  <a:srgbClr val="FF0000"/>
                </a:solidFill>
                <a:latin typeface="Arial"/>
                <a:cs typeface="Arial"/>
              </a:rPr>
              <a:t>s</a:t>
            </a:r>
            <a:r>
              <a:rPr sz="1333" dirty="0">
                <a:solidFill>
                  <a:srgbClr val="FF0000"/>
                </a:solidFill>
                <a:latin typeface="Arial"/>
                <a:cs typeface="Arial"/>
              </a:rPr>
              <a:t>i</a:t>
            </a:r>
            <a:r>
              <a:rPr sz="1333" spc="-5" dirty="0">
                <a:solidFill>
                  <a:srgbClr val="FF0000"/>
                </a:solidFill>
                <a:latin typeface="Arial"/>
                <a:cs typeface="Arial"/>
              </a:rPr>
              <a:t>ne</a:t>
            </a:r>
            <a:r>
              <a:rPr sz="1333" spc="5" dirty="0">
                <a:solidFill>
                  <a:srgbClr val="FF0000"/>
                </a:solidFill>
                <a:latin typeface="Arial"/>
                <a:cs typeface="Arial"/>
              </a:rPr>
              <a:t>s</a:t>
            </a:r>
            <a:r>
              <a:rPr sz="1333" dirty="0">
                <a:solidFill>
                  <a:srgbClr val="FF0000"/>
                </a:solidFill>
                <a:latin typeface="Arial"/>
                <a:cs typeface="Arial"/>
              </a:rPr>
              <a:t>s</a:t>
            </a:r>
            <a:r>
              <a:rPr sz="1333" spc="-38" dirty="0">
                <a:solidFill>
                  <a:srgbClr val="FF0000"/>
                </a:solidFill>
                <a:latin typeface="Arial"/>
                <a:cs typeface="Arial"/>
              </a:rPr>
              <a:t> </a:t>
            </a:r>
            <a:r>
              <a:rPr sz="1333" spc="5" dirty="0">
                <a:solidFill>
                  <a:srgbClr val="FF0000"/>
                </a:solidFill>
                <a:latin typeface="Arial"/>
                <a:cs typeface="Arial"/>
              </a:rPr>
              <a:t>f</a:t>
            </a:r>
            <a:r>
              <a:rPr sz="1333" spc="-5" dirty="0">
                <a:solidFill>
                  <a:srgbClr val="FF0000"/>
                </a:solidFill>
                <a:latin typeface="Arial"/>
                <a:cs typeface="Arial"/>
              </a:rPr>
              <a:t>o</a:t>
            </a:r>
            <a:r>
              <a:rPr sz="1333" dirty="0">
                <a:solidFill>
                  <a:srgbClr val="FF0000"/>
                </a:solidFill>
                <a:latin typeface="Arial"/>
                <a:cs typeface="Arial"/>
              </a:rPr>
              <a:t>r</a:t>
            </a:r>
            <a:r>
              <a:rPr sz="1333" spc="-5" dirty="0">
                <a:solidFill>
                  <a:srgbClr val="FF0000"/>
                </a:solidFill>
                <a:latin typeface="Arial"/>
                <a:cs typeface="Arial"/>
              </a:rPr>
              <a:t>e</a:t>
            </a:r>
            <a:r>
              <a:rPr sz="1333" spc="5" dirty="0">
                <a:solidFill>
                  <a:srgbClr val="FF0000"/>
                </a:solidFill>
                <a:latin typeface="Arial"/>
                <a:cs typeface="Arial"/>
              </a:rPr>
              <a:t>c</a:t>
            </a:r>
            <a:r>
              <a:rPr sz="1333" spc="-5" dirty="0">
                <a:solidFill>
                  <a:srgbClr val="FF0000"/>
                </a:solidFill>
                <a:latin typeface="Arial"/>
                <a:cs typeface="Arial"/>
              </a:rPr>
              <a:t>a</a:t>
            </a:r>
            <a:r>
              <a:rPr sz="1333" spc="-10" dirty="0">
                <a:solidFill>
                  <a:srgbClr val="FF0000"/>
                </a:solidFill>
                <a:latin typeface="Arial"/>
                <a:cs typeface="Arial"/>
              </a:rPr>
              <a:t>st</a:t>
            </a:r>
            <a:r>
              <a:rPr sz="1333" spc="-5" dirty="0">
                <a:solidFill>
                  <a:srgbClr val="FF0000"/>
                </a:solidFill>
                <a:latin typeface="Arial"/>
                <a:cs typeface="Arial"/>
              </a:rPr>
              <a:t>e</a:t>
            </a:r>
            <a:r>
              <a:rPr sz="1333" dirty="0">
                <a:solidFill>
                  <a:srgbClr val="FF0000"/>
                </a:solidFill>
                <a:latin typeface="Arial"/>
                <a:cs typeface="Arial"/>
              </a:rPr>
              <a:t>d</a:t>
            </a:r>
            <a:r>
              <a:rPr sz="1333" spc="-43" dirty="0">
                <a:solidFill>
                  <a:srgbClr val="FF0000"/>
                </a:solidFill>
                <a:latin typeface="Arial"/>
                <a:cs typeface="Arial"/>
              </a:rPr>
              <a:t> </a:t>
            </a:r>
            <a:r>
              <a:rPr sz="1333" dirty="0">
                <a:solidFill>
                  <a:srgbClr val="FF0000"/>
                </a:solidFill>
                <a:latin typeface="Arial"/>
                <a:cs typeface="Arial"/>
              </a:rPr>
              <a:t>l</a:t>
            </a:r>
            <a:r>
              <a:rPr sz="1333" spc="-5" dirty="0">
                <a:solidFill>
                  <a:srgbClr val="FF0000"/>
                </a:solidFill>
                <a:latin typeface="Arial"/>
                <a:cs typeface="Arial"/>
              </a:rPr>
              <a:t>o</a:t>
            </a:r>
            <a:r>
              <a:rPr sz="1333" spc="5" dirty="0">
                <a:solidFill>
                  <a:srgbClr val="FF0000"/>
                </a:solidFill>
                <a:latin typeface="Arial"/>
                <a:cs typeface="Arial"/>
              </a:rPr>
              <a:t>s</a:t>
            </a:r>
            <a:r>
              <a:rPr sz="1333" dirty="0">
                <a:solidFill>
                  <a:srgbClr val="FF0000"/>
                </a:solidFill>
                <a:latin typeface="Arial"/>
                <a:cs typeface="Arial"/>
              </a:rPr>
              <a:t>s</a:t>
            </a:r>
            <a:r>
              <a:rPr sz="1333" spc="-24" dirty="0">
                <a:solidFill>
                  <a:srgbClr val="FF0000"/>
                </a:solidFill>
                <a:latin typeface="Arial"/>
                <a:cs typeface="Arial"/>
              </a:rPr>
              <a:t> </a:t>
            </a:r>
            <a:r>
              <a:rPr sz="1333" dirty="0">
                <a:solidFill>
                  <a:srgbClr val="FF0000"/>
                </a:solidFill>
                <a:latin typeface="Arial"/>
                <a:cs typeface="Arial"/>
              </a:rPr>
              <a:t>r</a:t>
            </a:r>
            <a:r>
              <a:rPr sz="1333" spc="-5" dirty="0">
                <a:solidFill>
                  <a:srgbClr val="FF0000"/>
                </a:solidFill>
                <a:latin typeface="Arial"/>
                <a:cs typeface="Arial"/>
              </a:rPr>
              <a:t>a</a:t>
            </a:r>
            <a:r>
              <a:rPr sz="1333" spc="5" dirty="0">
                <a:solidFill>
                  <a:srgbClr val="FF0000"/>
                </a:solidFill>
                <a:latin typeface="Arial"/>
                <a:cs typeface="Arial"/>
              </a:rPr>
              <a:t>t</a:t>
            </a:r>
            <a:r>
              <a:rPr sz="1333" dirty="0">
                <a:solidFill>
                  <a:srgbClr val="FF0000"/>
                </a:solidFill>
                <a:latin typeface="Arial"/>
                <a:cs typeface="Arial"/>
              </a:rPr>
              <a:t>e</a:t>
            </a:r>
            <a:r>
              <a:rPr sz="1333" spc="-19" dirty="0">
                <a:solidFill>
                  <a:srgbClr val="FF0000"/>
                </a:solidFill>
                <a:latin typeface="Arial"/>
                <a:cs typeface="Arial"/>
              </a:rPr>
              <a:t> v</a:t>
            </a:r>
            <a:r>
              <a:rPr sz="1333" dirty="0">
                <a:solidFill>
                  <a:srgbClr val="FF0000"/>
                </a:solidFill>
                <a:latin typeface="Arial"/>
                <a:cs typeface="Arial"/>
              </a:rPr>
              <a:t>s</a:t>
            </a:r>
            <a:r>
              <a:rPr sz="1333" spc="10"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29" dirty="0">
                <a:solidFill>
                  <a:srgbClr val="FF0000"/>
                </a:solidFill>
                <a:latin typeface="Arial"/>
                <a:cs typeface="Arial"/>
              </a:rPr>
              <a:t> </a:t>
            </a:r>
            <a:r>
              <a:rPr sz="1333" spc="-10" dirty="0">
                <a:solidFill>
                  <a:srgbClr val="FF0000"/>
                </a:solidFill>
                <a:latin typeface="Arial"/>
                <a:cs typeface="Arial"/>
              </a:rPr>
              <a:t>D</a:t>
            </a:r>
            <a:r>
              <a:rPr sz="1333" dirty="0">
                <a:solidFill>
                  <a:srgbClr val="FF0000"/>
                </a:solidFill>
                <a:latin typeface="Arial"/>
                <a:cs typeface="Arial"/>
              </a:rPr>
              <a:t>PD li</a:t>
            </a:r>
            <a:r>
              <a:rPr sz="1333" spc="-10" dirty="0">
                <a:solidFill>
                  <a:srgbClr val="FF0000"/>
                </a:solidFill>
                <a:latin typeface="Arial"/>
                <a:cs typeface="Arial"/>
              </a:rPr>
              <a:t>m</a:t>
            </a:r>
            <a:r>
              <a:rPr sz="1333" dirty="0">
                <a:solidFill>
                  <a:srgbClr val="FF0000"/>
                </a:solidFill>
                <a:latin typeface="Arial"/>
                <a:cs typeface="Arial"/>
              </a:rPr>
              <a:t>i</a:t>
            </a:r>
            <a:r>
              <a:rPr sz="1333" spc="5" dirty="0">
                <a:solidFill>
                  <a:srgbClr val="FF0000"/>
                </a:solidFill>
                <a:latin typeface="Arial"/>
                <a:cs typeface="Arial"/>
              </a:rPr>
              <a:t>t</a:t>
            </a:r>
            <a:r>
              <a:rPr sz="1333" dirty="0">
                <a:solidFill>
                  <a:srgbClr val="FF0000"/>
                </a:solidFill>
                <a:latin typeface="Arial"/>
                <a:cs typeface="Arial"/>
              </a:rPr>
              <a:t>s</a:t>
            </a:r>
            <a:endParaRPr sz="1333">
              <a:solidFill>
                <a:prstClr val="black"/>
              </a:solidFill>
              <a:latin typeface="Arial"/>
              <a:cs typeface="Arial"/>
            </a:endParaRPr>
          </a:p>
        </p:txBody>
      </p:sp>
      <p:graphicFrame>
        <p:nvGraphicFramePr>
          <p:cNvPr id="42" name="object 42"/>
          <p:cNvGraphicFramePr>
            <a:graphicFrameLocks noGrp="1"/>
          </p:cNvGraphicFramePr>
          <p:nvPr>
            <p:extLst/>
          </p:nvPr>
        </p:nvGraphicFramePr>
        <p:xfrm>
          <a:off x="6852783" y="2443245"/>
          <a:ext cx="2343093" cy="913229"/>
        </p:xfrm>
        <a:graphic>
          <a:graphicData uri="http://schemas.openxmlformats.org/drawingml/2006/table">
            <a:tbl>
              <a:tblPr firstRow="1" bandRow="1">
                <a:tableStyleId>{2D5ABB26-0587-4C30-8999-92F81FD0307C}</a:tableStyleId>
              </a:tblPr>
              <a:tblGrid>
                <a:gridCol w="1261888"/>
                <a:gridCol w="1081205"/>
              </a:tblGrid>
              <a:tr h="274402">
                <a:tc>
                  <a:txBody>
                    <a:bodyPr/>
                    <a:lstStyle/>
                    <a:p>
                      <a:pPr marL="91440">
                        <a:lnSpc>
                          <a:spcPct val="100000"/>
                        </a:lnSpc>
                      </a:pPr>
                      <a:r>
                        <a:rPr sz="1000" b="1" spc="-5" dirty="0">
                          <a:solidFill>
                            <a:srgbClr val="FFFFFF"/>
                          </a:solidFill>
                          <a:latin typeface="Arial"/>
                          <a:cs typeface="Arial"/>
                        </a:rPr>
                        <a:t>L</a:t>
                      </a:r>
                      <a:r>
                        <a:rPr sz="1000" b="1" spc="5" dirty="0">
                          <a:solidFill>
                            <a:srgbClr val="FFFFFF"/>
                          </a:solidFill>
                          <a:latin typeface="Arial"/>
                          <a:cs typeface="Arial"/>
                        </a:rPr>
                        <a:t>i</a:t>
                      </a:r>
                      <a:r>
                        <a:rPr sz="1000" b="1" dirty="0">
                          <a:solidFill>
                            <a:srgbClr val="FFFFFF"/>
                          </a:solidFill>
                          <a:latin typeface="Arial"/>
                          <a:cs typeface="Arial"/>
                        </a:rPr>
                        <a:t>m</a:t>
                      </a:r>
                      <a:r>
                        <a:rPr sz="1000" b="1" spc="5" dirty="0">
                          <a:solidFill>
                            <a:srgbClr val="FFFFFF"/>
                          </a:solidFill>
                          <a:latin typeface="Arial"/>
                          <a:cs typeface="Arial"/>
                        </a:rPr>
                        <a:t>it</a:t>
                      </a:r>
                      <a:endParaRPr sz="1000" dirty="0">
                        <a:latin typeface="Arial"/>
                        <a:cs typeface="Arial"/>
                      </a:endParaRPr>
                    </a:p>
                  </a:txBody>
                  <a:tcPr marL="0" marR="0" marT="0" marB="0">
                    <a:lnB w="12700">
                      <a:solidFill>
                        <a:srgbClr val="C0C0C0"/>
                      </a:solidFill>
                      <a:prstDash val="solid"/>
                    </a:lnB>
                    <a:solidFill>
                      <a:srgbClr val="FF0000"/>
                    </a:solidFill>
                  </a:tcPr>
                </a:tc>
                <a:tc>
                  <a:txBody>
                    <a:bodyPr/>
                    <a:lstStyle/>
                    <a:p>
                      <a:pPr marL="244475">
                        <a:lnSpc>
                          <a:spcPct val="100000"/>
                        </a:lnSpc>
                      </a:pPr>
                      <a:r>
                        <a:rPr sz="1000" b="1" spc="-5" dirty="0">
                          <a:solidFill>
                            <a:srgbClr val="FFFFFF"/>
                          </a:solidFill>
                          <a:latin typeface="Arial"/>
                          <a:cs typeface="Arial"/>
                        </a:rPr>
                        <a:t>Va</a:t>
                      </a:r>
                      <a:r>
                        <a:rPr sz="1000" b="1" spc="5" dirty="0">
                          <a:solidFill>
                            <a:srgbClr val="FFFFFF"/>
                          </a:solidFill>
                          <a:latin typeface="Arial"/>
                          <a:cs typeface="Arial"/>
                        </a:rPr>
                        <a:t>l</a:t>
                      </a:r>
                      <a:r>
                        <a:rPr sz="1000" b="1" spc="-5" dirty="0">
                          <a:solidFill>
                            <a:srgbClr val="FFFFFF"/>
                          </a:solidFill>
                          <a:latin typeface="Arial"/>
                          <a:cs typeface="Arial"/>
                        </a:rPr>
                        <a:t>ue</a:t>
                      </a:r>
                      <a:endParaRPr sz="1000">
                        <a:latin typeface="Arial"/>
                        <a:cs typeface="Arial"/>
                      </a:endParaRPr>
                    </a:p>
                  </a:txBody>
                  <a:tcPr marL="0" marR="0" marT="0" marB="0">
                    <a:lnB w="12700">
                      <a:solidFill>
                        <a:srgbClr val="C0C0C0"/>
                      </a:solidFill>
                      <a:prstDash val="solid"/>
                    </a:lnB>
                    <a:solidFill>
                      <a:srgbClr val="FF0000"/>
                    </a:solidFill>
                  </a:tcPr>
                </a:tc>
              </a:tr>
              <a:tr h="319413">
                <a:tc>
                  <a:txBody>
                    <a:bodyPr/>
                    <a:lstStyle/>
                    <a:p>
                      <a:pPr marL="90805">
                        <a:lnSpc>
                          <a:spcPct val="100000"/>
                        </a:lnSpc>
                      </a:pPr>
                      <a:r>
                        <a:rPr sz="1000" b="1" spc="-5" dirty="0">
                          <a:solidFill>
                            <a:srgbClr val="FF0000"/>
                          </a:solidFill>
                          <a:latin typeface="Arial"/>
                          <a:cs typeface="Arial"/>
                        </a:rPr>
                        <a:t>Re</a:t>
                      </a:r>
                      <a:r>
                        <a:rPr sz="1000" b="1" dirty="0">
                          <a:solidFill>
                            <a:srgbClr val="FF0000"/>
                          </a:solidFill>
                          <a:latin typeface="Arial"/>
                          <a:cs typeface="Arial"/>
                        </a:rPr>
                        <a:t>d </a:t>
                      </a:r>
                      <a:r>
                        <a:rPr sz="1000" b="1" spc="5" dirty="0">
                          <a:solidFill>
                            <a:srgbClr val="FF0000"/>
                          </a:solidFill>
                          <a:latin typeface="Arial"/>
                          <a:cs typeface="Arial"/>
                        </a:rPr>
                        <a:t>li</a:t>
                      </a:r>
                      <a:r>
                        <a:rPr sz="1000" b="1" dirty="0">
                          <a:solidFill>
                            <a:srgbClr val="FF0000"/>
                          </a:solidFill>
                          <a:latin typeface="Arial"/>
                          <a:cs typeface="Arial"/>
                        </a:rPr>
                        <a:t>m</a:t>
                      </a:r>
                      <a:r>
                        <a:rPr sz="1000" b="1" spc="-10" dirty="0">
                          <a:solidFill>
                            <a:srgbClr val="FF0000"/>
                          </a:solidFill>
                          <a:latin typeface="Arial"/>
                          <a:cs typeface="Arial"/>
                        </a:rPr>
                        <a:t>i</a:t>
                      </a:r>
                      <a:r>
                        <a:rPr sz="1000" b="1" dirty="0">
                          <a:solidFill>
                            <a:srgbClr val="FF0000"/>
                          </a:solidFill>
                          <a:latin typeface="Arial"/>
                          <a:cs typeface="Arial"/>
                        </a:rPr>
                        <a:t>t</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L="243840">
                        <a:lnSpc>
                          <a:spcPct val="100000"/>
                        </a:lnSpc>
                      </a:pPr>
                      <a:r>
                        <a:rPr sz="1000" b="1" spc="-5" dirty="0">
                          <a:solidFill>
                            <a:srgbClr val="FF0000"/>
                          </a:solidFill>
                          <a:latin typeface="Arial"/>
                          <a:cs typeface="Arial"/>
                        </a:rPr>
                        <a:t>5</a:t>
                      </a:r>
                      <a:r>
                        <a:rPr sz="1000" b="1" spc="5" dirty="0">
                          <a:solidFill>
                            <a:srgbClr val="FF0000"/>
                          </a:solidFill>
                          <a:latin typeface="Arial"/>
                          <a:cs typeface="Arial"/>
                        </a:rPr>
                        <a:t>.</a:t>
                      </a:r>
                      <a:r>
                        <a:rPr sz="1000" b="1" spc="-5" dirty="0">
                          <a:solidFill>
                            <a:srgbClr val="FF0000"/>
                          </a:solidFill>
                          <a:latin typeface="Arial"/>
                          <a:cs typeface="Arial"/>
                        </a:rPr>
                        <a:t>3%</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r>
              <a:tr h="319414">
                <a:tc>
                  <a:txBody>
                    <a:bodyPr/>
                    <a:lstStyle/>
                    <a:p>
                      <a:pPr marL="90805">
                        <a:lnSpc>
                          <a:spcPct val="100000"/>
                        </a:lnSpc>
                      </a:pPr>
                      <a:r>
                        <a:rPr sz="1000" b="1" spc="-45" dirty="0">
                          <a:solidFill>
                            <a:srgbClr val="E29815"/>
                          </a:solidFill>
                          <a:latin typeface="Arial"/>
                          <a:cs typeface="Arial"/>
                        </a:rPr>
                        <a:t>A</a:t>
                      </a:r>
                      <a:r>
                        <a:rPr sz="1000" b="1" dirty="0">
                          <a:solidFill>
                            <a:srgbClr val="E29815"/>
                          </a:solidFill>
                          <a:latin typeface="Arial"/>
                          <a:cs typeface="Arial"/>
                        </a:rPr>
                        <a:t>m</a:t>
                      </a:r>
                      <a:r>
                        <a:rPr sz="1000" b="1" spc="-5" dirty="0">
                          <a:solidFill>
                            <a:srgbClr val="E29815"/>
                          </a:solidFill>
                          <a:latin typeface="Arial"/>
                          <a:cs typeface="Arial"/>
                        </a:rPr>
                        <a:t>be</a:t>
                      </a:r>
                      <a:r>
                        <a:rPr sz="1000" b="1" dirty="0">
                          <a:solidFill>
                            <a:srgbClr val="E29815"/>
                          </a:solidFill>
                          <a:latin typeface="Arial"/>
                          <a:cs typeface="Arial"/>
                        </a:rPr>
                        <a:t>r</a:t>
                      </a:r>
                      <a:r>
                        <a:rPr sz="1000" b="1" spc="30" dirty="0">
                          <a:solidFill>
                            <a:srgbClr val="E29815"/>
                          </a:solidFill>
                          <a:latin typeface="Arial"/>
                          <a:cs typeface="Arial"/>
                        </a:rPr>
                        <a:t> </a:t>
                      </a:r>
                      <a:r>
                        <a:rPr sz="1000" b="1" dirty="0">
                          <a:solidFill>
                            <a:srgbClr val="E29815"/>
                          </a:solidFill>
                          <a:latin typeface="Arial"/>
                          <a:cs typeface="Arial"/>
                        </a:rPr>
                        <a:t>tr</a:t>
                      </a:r>
                      <a:r>
                        <a:rPr sz="1000" b="1" spc="5" dirty="0">
                          <a:solidFill>
                            <a:srgbClr val="E29815"/>
                          </a:solidFill>
                          <a:latin typeface="Arial"/>
                          <a:cs typeface="Arial"/>
                        </a:rPr>
                        <a:t>i</a:t>
                      </a:r>
                      <a:r>
                        <a:rPr sz="1000" b="1" spc="-5" dirty="0">
                          <a:solidFill>
                            <a:srgbClr val="E29815"/>
                          </a:solidFill>
                          <a:latin typeface="Arial"/>
                          <a:cs typeface="Arial"/>
                        </a:rPr>
                        <a:t>gger</a:t>
                      </a:r>
                      <a:endParaRPr sz="1000">
                        <a:latin typeface="Arial"/>
                        <a:cs typeface="Arial"/>
                      </a:endParaRPr>
                    </a:p>
                  </a:txBody>
                  <a:tcPr marL="0" marR="0" marT="0" marB="0">
                    <a:lnT w="12700">
                      <a:solidFill>
                        <a:srgbClr val="C0C0C0"/>
                      </a:solidFill>
                      <a:prstDash val="solid"/>
                    </a:lnT>
                    <a:lnB w="12700">
                      <a:solidFill>
                        <a:srgbClr val="C0C0C0"/>
                      </a:solidFill>
                      <a:prstDash val="solid"/>
                    </a:lnB>
                  </a:tcPr>
                </a:tc>
                <a:tc>
                  <a:txBody>
                    <a:bodyPr/>
                    <a:lstStyle/>
                    <a:p>
                      <a:pPr marL="243840">
                        <a:lnSpc>
                          <a:spcPct val="100000"/>
                        </a:lnSpc>
                      </a:pPr>
                      <a:r>
                        <a:rPr sz="1000" b="1" spc="-5" dirty="0" smtClean="0">
                          <a:solidFill>
                            <a:srgbClr val="E29815"/>
                          </a:solidFill>
                          <a:latin typeface="Arial"/>
                          <a:cs typeface="Arial"/>
                        </a:rPr>
                        <a:t>5</a:t>
                      </a:r>
                      <a:r>
                        <a:rPr sz="1000" b="1" spc="5" dirty="0" smtClean="0">
                          <a:solidFill>
                            <a:srgbClr val="E29815"/>
                          </a:solidFill>
                          <a:latin typeface="Arial"/>
                          <a:cs typeface="Arial"/>
                        </a:rPr>
                        <a:t>.</a:t>
                      </a:r>
                      <a:r>
                        <a:rPr lang="en-US" sz="1000" b="1" spc="-5" dirty="0" smtClean="0">
                          <a:solidFill>
                            <a:srgbClr val="E29815"/>
                          </a:solidFill>
                          <a:latin typeface="Arial"/>
                          <a:cs typeface="Arial"/>
                        </a:rPr>
                        <a:t>1</a:t>
                      </a:r>
                      <a:r>
                        <a:rPr sz="1000" b="1" spc="-5" dirty="0" smtClean="0">
                          <a:solidFill>
                            <a:srgbClr val="E29815"/>
                          </a:solidFill>
                          <a:latin typeface="Arial"/>
                          <a:cs typeface="Arial"/>
                        </a:rPr>
                        <a:t>%</a:t>
                      </a:r>
                      <a:endParaRPr sz="1000" dirty="0">
                        <a:latin typeface="Arial"/>
                        <a:cs typeface="Arial"/>
                      </a:endParaRPr>
                    </a:p>
                  </a:txBody>
                  <a:tcPr marL="0" marR="0" marT="0" marB="0">
                    <a:lnT w="12700">
                      <a:solidFill>
                        <a:srgbClr val="C0C0C0"/>
                      </a:solidFill>
                      <a:prstDash val="solid"/>
                    </a:lnT>
                    <a:lnB w="12700">
                      <a:solidFill>
                        <a:srgbClr val="C0C0C0"/>
                      </a:solidFill>
                      <a:prstDash val="solid"/>
                    </a:lnB>
                  </a:tcPr>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04949691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377691" y="6468217"/>
            <a:ext cx="1571250" cy="13189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857" spc="-5" dirty="0">
                <a:solidFill>
                  <a:prstClr val="black"/>
                </a:solidFill>
                <a:latin typeface="Arial"/>
                <a:cs typeface="Arial"/>
              </a:rPr>
              <a:t>S</a:t>
            </a:r>
            <a:r>
              <a:rPr sz="857" dirty="0">
                <a:solidFill>
                  <a:prstClr val="black"/>
                </a:solidFill>
                <a:latin typeface="Arial"/>
                <a:cs typeface="Arial"/>
              </a:rPr>
              <a:t>our</a:t>
            </a:r>
            <a:r>
              <a:rPr sz="857" spc="5" dirty="0">
                <a:solidFill>
                  <a:prstClr val="black"/>
                </a:solidFill>
                <a:latin typeface="Arial"/>
                <a:cs typeface="Arial"/>
              </a:rPr>
              <a:t>c</a:t>
            </a:r>
            <a:r>
              <a:rPr sz="857" dirty="0">
                <a:solidFill>
                  <a:prstClr val="black"/>
                </a:solidFill>
                <a:latin typeface="Arial"/>
                <a:cs typeface="Arial"/>
              </a:rPr>
              <a:t>e:</a:t>
            </a:r>
            <a:r>
              <a:rPr sz="857" spc="-24" dirty="0">
                <a:solidFill>
                  <a:prstClr val="black"/>
                </a:solidFill>
                <a:latin typeface="Arial"/>
                <a:cs typeface="Arial"/>
              </a:rPr>
              <a:t> </a:t>
            </a:r>
            <a:r>
              <a:rPr sz="857" spc="-5" dirty="0">
                <a:solidFill>
                  <a:prstClr val="black"/>
                </a:solidFill>
                <a:latin typeface="Arial"/>
                <a:cs typeface="Arial"/>
              </a:rPr>
              <a:t>CCA</a:t>
            </a:r>
            <a:r>
              <a:rPr sz="857" dirty="0">
                <a:solidFill>
                  <a:prstClr val="black"/>
                </a:solidFill>
                <a:latin typeface="Arial"/>
                <a:cs typeface="Arial"/>
              </a:rPr>
              <a:t>R 2015</a:t>
            </a:r>
            <a:r>
              <a:rPr sz="857" spc="-10" dirty="0">
                <a:solidFill>
                  <a:prstClr val="black"/>
                </a:solidFill>
                <a:latin typeface="Arial"/>
                <a:cs typeface="Arial"/>
              </a:rPr>
              <a:t> </a:t>
            </a:r>
            <a:r>
              <a:rPr sz="857" dirty="0">
                <a:solidFill>
                  <a:prstClr val="black"/>
                </a:solidFill>
                <a:latin typeface="Arial"/>
                <a:cs typeface="Arial"/>
              </a:rPr>
              <a:t>and</a:t>
            </a:r>
            <a:r>
              <a:rPr sz="857" spc="-10" dirty="0">
                <a:solidFill>
                  <a:prstClr val="black"/>
                </a:solidFill>
                <a:latin typeface="Arial"/>
                <a:cs typeface="Arial"/>
              </a:rPr>
              <a:t> </a:t>
            </a:r>
            <a:r>
              <a:rPr sz="857" dirty="0">
                <a:solidFill>
                  <a:prstClr val="black"/>
                </a:solidFill>
                <a:latin typeface="Arial"/>
                <a:cs typeface="Arial"/>
              </a:rPr>
              <a:t>2016</a:t>
            </a:r>
          </a:p>
        </p:txBody>
      </p:sp>
      <p:sp>
        <p:nvSpPr>
          <p:cNvPr id="7" name="object 7"/>
          <p:cNvSpPr txBox="1"/>
          <p:nvPr/>
        </p:nvSpPr>
        <p:spPr>
          <a:xfrm>
            <a:off x="461872" y="910303"/>
            <a:ext cx="5775645" cy="205121"/>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333" b="1" spc="-5" dirty="0">
                <a:solidFill>
                  <a:srgbClr val="FF0000"/>
                </a:solidFill>
                <a:latin typeface="Arial"/>
                <a:cs typeface="Arial"/>
              </a:rPr>
              <a:t>S</a:t>
            </a:r>
            <a:r>
              <a:rPr sz="1333" b="1" dirty="0">
                <a:solidFill>
                  <a:srgbClr val="FF0000"/>
                </a:solidFill>
                <a:latin typeface="Arial"/>
                <a:cs typeface="Arial"/>
              </a:rPr>
              <a:t>C</a:t>
            </a:r>
            <a:r>
              <a:rPr sz="1333" b="1" spc="-57" dirty="0">
                <a:solidFill>
                  <a:srgbClr val="FF0000"/>
                </a:solidFill>
                <a:latin typeface="Arial"/>
                <a:cs typeface="Arial"/>
              </a:rPr>
              <a:t> </a:t>
            </a:r>
            <a:r>
              <a:rPr sz="1333" b="1" spc="-43" dirty="0">
                <a:solidFill>
                  <a:srgbClr val="FF0000"/>
                </a:solidFill>
                <a:latin typeface="Arial"/>
                <a:cs typeface="Arial"/>
              </a:rPr>
              <a:t>A</a:t>
            </a:r>
            <a:r>
              <a:rPr sz="1333" b="1" spc="-10" dirty="0">
                <a:solidFill>
                  <a:srgbClr val="FF0000"/>
                </a:solidFill>
                <a:latin typeface="Arial"/>
                <a:cs typeface="Arial"/>
              </a:rPr>
              <a:t>u</a:t>
            </a:r>
            <a:r>
              <a:rPr sz="1333" b="1" dirty="0">
                <a:solidFill>
                  <a:srgbClr val="FF0000"/>
                </a:solidFill>
                <a:latin typeface="Arial"/>
                <a:cs typeface="Arial"/>
              </a:rPr>
              <a:t>to</a:t>
            </a:r>
            <a:r>
              <a:rPr sz="1333" b="1" spc="19" dirty="0">
                <a:solidFill>
                  <a:srgbClr val="FF0000"/>
                </a:solidFill>
                <a:latin typeface="Arial"/>
                <a:cs typeface="Arial"/>
              </a:rPr>
              <a:t> </a:t>
            </a:r>
            <a:r>
              <a:rPr sz="1333" b="1" dirty="0">
                <a:solidFill>
                  <a:srgbClr val="FF0000"/>
                </a:solidFill>
                <a:latin typeface="Arial"/>
                <a:cs typeface="Arial"/>
              </a:rPr>
              <a:t>–</a:t>
            </a:r>
            <a:r>
              <a:rPr sz="1333" b="1" spc="-10" dirty="0">
                <a:solidFill>
                  <a:srgbClr val="FF0000"/>
                </a:solidFill>
                <a:latin typeface="Arial"/>
                <a:cs typeface="Arial"/>
              </a:rPr>
              <a:t> NC</a:t>
            </a:r>
            <a:r>
              <a:rPr sz="1333" b="1" dirty="0">
                <a:solidFill>
                  <a:srgbClr val="FF0000"/>
                </a:solidFill>
                <a:latin typeface="Arial"/>
                <a:cs typeface="Arial"/>
              </a:rPr>
              <a:t>O</a:t>
            </a:r>
            <a:r>
              <a:rPr sz="1333" b="1" spc="5" dirty="0">
                <a:solidFill>
                  <a:srgbClr val="FF0000"/>
                </a:solidFill>
                <a:latin typeface="Arial"/>
                <a:cs typeface="Arial"/>
              </a:rPr>
              <a:t> li</a:t>
            </a:r>
            <a:r>
              <a:rPr sz="1333" b="1" spc="-5" dirty="0">
                <a:solidFill>
                  <a:srgbClr val="FF0000"/>
                </a:solidFill>
                <a:latin typeface="Arial"/>
                <a:cs typeface="Arial"/>
              </a:rPr>
              <a:t>m</a:t>
            </a:r>
            <a:r>
              <a:rPr sz="1333" b="1" spc="5" dirty="0">
                <a:solidFill>
                  <a:srgbClr val="FF0000"/>
                </a:solidFill>
                <a:latin typeface="Arial"/>
                <a:cs typeface="Arial"/>
              </a:rPr>
              <a:t>i</a:t>
            </a:r>
            <a:r>
              <a:rPr sz="1333" b="1" dirty="0">
                <a:solidFill>
                  <a:srgbClr val="FF0000"/>
                </a:solidFill>
                <a:latin typeface="Arial"/>
                <a:cs typeface="Arial"/>
              </a:rPr>
              <a:t>ts</a:t>
            </a:r>
            <a:r>
              <a:rPr sz="1333" b="1" spc="-43" dirty="0">
                <a:solidFill>
                  <a:srgbClr val="FF0000"/>
                </a:solidFill>
                <a:latin typeface="Arial"/>
                <a:cs typeface="Arial"/>
              </a:rPr>
              <a:t> </a:t>
            </a:r>
            <a:r>
              <a:rPr sz="1333" b="1" spc="5" dirty="0">
                <a:solidFill>
                  <a:srgbClr val="FF0000"/>
                </a:solidFill>
                <a:latin typeface="Arial"/>
                <a:cs typeface="Arial"/>
              </a:rPr>
              <a:t>i</a:t>
            </a:r>
            <a:r>
              <a:rPr sz="1333" b="1" dirty="0">
                <a:solidFill>
                  <a:srgbClr val="FF0000"/>
                </a:solidFill>
                <a:latin typeface="Arial"/>
                <a:cs typeface="Arial"/>
              </a:rPr>
              <a:t>n</a:t>
            </a:r>
            <a:r>
              <a:rPr sz="1333" b="1" spc="-14" dirty="0">
                <a:solidFill>
                  <a:srgbClr val="FF0000"/>
                </a:solidFill>
                <a:latin typeface="Arial"/>
                <a:cs typeface="Arial"/>
              </a:rPr>
              <a:t> </a:t>
            </a:r>
            <a:r>
              <a:rPr sz="1333" b="1" spc="-10" dirty="0">
                <a:solidFill>
                  <a:srgbClr val="FF0000"/>
                </a:solidFill>
                <a:latin typeface="Arial"/>
                <a:cs typeface="Arial"/>
              </a:rPr>
              <a:t>BH</a:t>
            </a:r>
            <a:r>
              <a:rPr sz="1333" b="1" dirty="0">
                <a:solidFill>
                  <a:srgbClr val="FF0000"/>
                </a:solidFill>
                <a:latin typeface="Arial"/>
                <a:cs typeface="Arial"/>
              </a:rPr>
              <a:t>C </a:t>
            </a:r>
            <a:r>
              <a:rPr sz="1333" b="1" spc="-5" dirty="0">
                <a:solidFill>
                  <a:srgbClr val="FF0000"/>
                </a:solidFill>
                <a:latin typeface="Arial"/>
                <a:cs typeface="Arial"/>
              </a:rPr>
              <a:t>S</a:t>
            </a:r>
            <a:r>
              <a:rPr sz="1333" b="1" dirty="0">
                <a:solidFill>
                  <a:srgbClr val="FF0000"/>
                </a:solidFill>
                <a:latin typeface="Arial"/>
                <a:cs typeface="Arial"/>
              </a:rPr>
              <a:t>t</a:t>
            </a:r>
            <a:r>
              <a:rPr sz="1333" b="1" spc="5" dirty="0">
                <a:solidFill>
                  <a:srgbClr val="FF0000"/>
                </a:solidFill>
                <a:latin typeface="Arial"/>
                <a:cs typeface="Arial"/>
              </a:rPr>
              <a:t>r</a:t>
            </a:r>
            <a:r>
              <a:rPr sz="1333" b="1" spc="-5" dirty="0">
                <a:solidFill>
                  <a:srgbClr val="FF0000"/>
                </a:solidFill>
                <a:latin typeface="Arial"/>
                <a:cs typeface="Arial"/>
              </a:rPr>
              <a:t>es</a:t>
            </a:r>
            <a:r>
              <a:rPr sz="1333" b="1" dirty="0">
                <a:solidFill>
                  <a:srgbClr val="FF0000"/>
                </a:solidFill>
                <a:latin typeface="Arial"/>
                <a:cs typeface="Arial"/>
              </a:rPr>
              <a:t>s</a:t>
            </a:r>
            <a:r>
              <a:rPr sz="1333" b="1" spc="-19" dirty="0">
                <a:solidFill>
                  <a:srgbClr val="FF0000"/>
                </a:solidFill>
                <a:latin typeface="Arial"/>
                <a:cs typeface="Arial"/>
              </a:rPr>
              <a:t> </a:t>
            </a:r>
            <a:r>
              <a:rPr sz="1333" b="1" spc="-14" dirty="0">
                <a:solidFill>
                  <a:srgbClr val="FF0000"/>
                </a:solidFill>
                <a:latin typeface="Arial"/>
                <a:cs typeface="Arial"/>
              </a:rPr>
              <a:t>v</a:t>
            </a:r>
            <a:r>
              <a:rPr sz="1333" b="1" dirty="0">
                <a:solidFill>
                  <a:srgbClr val="FF0000"/>
                </a:solidFill>
                <a:latin typeface="Arial"/>
                <a:cs typeface="Arial"/>
              </a:rPr>
              <a:t>s</a:t>
            </a:r>
            <a:r>
              <a:rPr sz="1333" b="1" spc="-10" dirty="0">
                <a:solidFill>
                  <a:srgbClr val="FF0000"/>
                </a:solidFill>
                <a:latin typeface="Arial"/>
                <a:cs typeface="Arial"/>
              </a:rPr>
              <a:t> BH</a:t>
            </a:r>
            <a:r>
              <a:rPr sz="1333" b="1" dirty="0">
                <a:solidFill>
                  <a:srgbClr val="FF0000"/>
                </a:solidFill>
                <a:latin typeface="Arial"/>
                <a:cs typeface="Arial"/>
              </a:rPr>
              <a:t>C</a:t>
            </a:r>
            <a:r>
              <a:rPr sz="1333" b="1" spc="10" dirty="0">
                <a:solidFill>
                  <a:srgbClr val="FF0000"/>
                </a:solidFill>
                <a:latin typeface="Arial"/>
                <a:cs typeface="Arial"/>
              </a:rPr>
              <a:t> </a:t>
            </a:r>
            <a:r>
              <a:rPr sz="1333" b="1" spc="-5" dirty="0">
                <a:solidFill>
                  <a:srgbClr val="FF0000"/>
                </a:solidFill>
                <a:latin typeface="Arial"/>
                <a:cs typeface="Arial"/>
              </a:rPr>
              <a:t>S</a:t>
            </a:r>
            <a:r>
              <a:rPr sz="1333" b="1" dirty="0">
                <a:solidFill>
                  <a:srgbClr val="FF0000"/>
                </a:solidFill>
                <a:latin typeface="Arial"/>
                <a:cs typeface="Arial"/>
              </a:rPr>
              <a:t>t</a:t>
            </a:r>
            <a:r>
              <a:rPr sz="1333" b="1" spc="5" dirty="0">
                <a:solidFill>
                  <a:srgbClr val="FF0000"/>
                </a:solidFill>
                <a:latin typeface="Arial"/>
                <a:cs typeface="Arial"/>
              </a:rPr>
              <a:t>r</a:t>
            </a:r>
            <a:r>
              <a:rPr sz="1333" b="1" spc="-5" dirty="0">
                <a:solidFill>
                  <a:srgbClr val="FF0000"/>
                </a:solidFill>
                <a:latin typeface="Arial"/>
                <a:cs typeface="Arial"/>
              </a:rPr>
              <a:t>es</a:t>
            </a:r>
            <a:r>
              <a:rPr sz="1333" b="1" dirty="0">
                <a:solidFill>
                  <a:srgbClr val="FF0000"/>
                </a:solidFill>
                <a:latin typeface="Arial"/>
                <a:cs typeface="Arial"/>
              </a:rPr>
              <a:t>s</a:t>
            </a:r>
            <a:r>
              <a:rPr sz="1333" b="1" spc="-29" dirty="0">
                <a:solidFill>
                  <a:srgbClr val="FF0000"/>
                </a:solidFill>
                <a:latin typeface="Arial"/>
                <a:cs typeface="Arial"/>
              </a:rPr>
              <a:t> </a:t>
            </a:r>
            <a:r>
              <a:rPr sz="1333" b="1" spc="33" dirty="0">
                <a:solidFill>
                  <a:srgbClr val="FF0000"/>
                </a:solidFill>
                <a:latin typeface="Arial"/>
                <a:cs typeface="Arial"/>
              </a:rPr>
              <a:t>w</a:t>
            </a:r>
            <a:r>
              <a:rPr sz="1333" b="1" spc="-10" dirty="0">
                <a:solidFill>
                  <a:srgbClr val="FF0000"/>
                </a:solidFill>
                <a:latin typeface="Arial"/>
                <a:cs typeface="Arial"/>
              </a:rPr>
              <a:t>i</a:t>
            </a:r>
            <a:r>
              <a:rPr sz="1333" b="1" dirty="0">
                <a:solidFill>
                  <a:srgbClr val="FF0000"/>
                </a:solidFill>
                <a:latin typeface="Arial"/>
                <a:cs typeface="Arial"/>
              </a:rPr>
              <a:t>t</a:t>
            </a:r>
            <a:r>
              <a:rPr sz="1333" b="1" spc="-19" dirty="0">
                <a:solidFill>
                  <a:srgbClr val="FF0000"/>
                </a:solidFill>
                <a:latin typeface="Arial"/>
                <a:cs typeface="Arial"/>
              </a:rPr>
              <a:t>h</a:t>
            </a:r>
            <a:r>
              <a:rPr sz="1333" b="1" spc="-10" dirty="0">
                <a:solidFill>
                  <a:srgbClr val="FF0000"/>
                </a:solidFill>
                <a:latin typeface="Arial"/>
                <a:cs typeface="Arial"/>
              </a:rPr>
              <a:t>ou</a:t>
            </a:r>
            <a:r>
              <a:rPr sz="1333" b="1" dirty="0">
                <a:solidFill>
                  <a:srgbClr val="FF0000"/>
                </a:solidFill>
                <a:latin typeface="Arial"/>
                <a:cs typeface="Arial"/>
              </a:rPr>
              <a:t>t</a:t>
            </a:r>
            <a:r>
              <a:rPr sz="1333" b="1" spc="-43" dirty="0">
                <a:solidFill>
                  <a:srgbClr val="FF0000"/>
                </a:solidFill>
                <a:latin typeface="Arial"/>
                <a:cs typeface="Arial"/>
              </a:rPr>
              <a:t> </a:t>
            </a:r>
            <a:r>
              <a:rPr sz="1333" b="1" spc="-10" dirty="0">
                <a:solidFill>
                  <a:srgbClr val="FF0000"/>
                </a:solidFill>
                <a:latin typeface="Arial"/>
                <a:cs typeface="Arial"/>
              </a:rPr>
              <a:t>o</a:t>
            </a:r>
            <a:r>
              <a:rPr sz="1333" b="1" spc="-14" dirty="0">
                <a:solidFill>
                  <a:srgbClr val="FF0000"/>
                </a:solidFill>
                <a:latin typeface="Arial"/>
                <a:cs typeface="Arial"/>
              </a:rPr>
              <a:t>v</a:t>
            </a:r>
            <a:r>
              <a:rPr sz="1333" b="1" spc="-5" dirty="0">
                <a:solidFill>
                  <a:srgbClr val="FF0000"/>
                </a:solidFill>
                <a:latin typeface="Arial"/>
                <a:cs typeface="Arial"/>
              </a:rPr>
              <a:t>e</a:t>
            </a:r>
            <a:r>
              <a:rPr sz="1333" b="1" spc="5" dirty="0">
                <a:solidFill>
                  <a:srgbClr val="FF0000"/>
                </a:solidFill>
                <a:latin typeface="Arial"/>
                <a:cs typeface="Arial"/>
              </a:rPr>
              <a:t>rl</a:t>
            </a:r>
            <a:r>
              <a:rPr sz="1333" b="1" spc="-5" dirty="0">
                <a:solidFill>
                  <a:srgbClr val="FF0000"/>
                </a:solidFill>
                <a:latin typeface="Arial"/>
                <a:cs typeface="Arial"/>
              </a:rPr>
              <a:t>a</a:t>
            </a:r>
            <a:r>
              <a:rPr sz="1333" b="1" spc="-48" dirty="0">
                <a:solidFill>
                  <a:srgbClr val="FF0000"/>
                </a:solidFill>
                <a:latin typeface="Arial"/>
                <a:cs typeface="Arial"/>
              </a:rPr>
              <a:t>y</a:t>
            </a:r>
            <a:r>
              <a:rPr sz="1333" b="1" dirty="0">
                <a:solidFill>
                  <a:srgbClr val="FF0000"/>
                </a:solidFill>
                <a:latin typeface="Arial"/>
                <a:cs typeface="Arial"/>
              </a:rPr>
              <a:t>s</a:t>
            </a:r>
            <a:endParaRPr sz="1333">
              <a:solidFill>
                <a:prstClr val="black"/>
              </a:solidFill>
              <a:latin typeface="Arial"/>
              <a:cs typeface="Arial"/>
            </a:endParaRPr>
          </a:p>
        </p:txBody>
      </p:sp>
      <p:sp>
        <p:nvSpPr>
          <p:cNvPr id="8" name="object 8"/>
          <p:cNvSpPr txBox="1">
            <a:spLocks noGrp="1"/>
          </p:cNvSpPr>
          <p:nvPr>
            <p:ph type="title" idx="4294967295"/>
          </p:nvPr>
        </p:nvSpPr>
        <p:spPr>
          <a:xfrm>
            <a:off x="274238" y="378233"/>
            <a:ext cx="9065385" cy="332399"/>
          </a:xfrm>
          <a:prstGeom prst="rect">
            <a:avLst/>
          </a:prstGeom>
        </p:spPr>
        <p:txBody>
          <a:bodyPr vert="horz" wrap="square" lIns="0" tIns="0" rIns="0" bIns="0" rtlCol="0">
            <a:spAutoFit/>
          </a:bodyPr>
          <a:lstStyle/>
          <a:p>
            <a:pPr marL="12095"/>
            <a:r>
              <a:rPr lang="en-US" sz="2400" b="1" spc="5" dirty="0" smtClean="0">
                <a:latin typeface="Arial" panose="020B0604020202020204" pitchFamily="34" charset="0"/>
                <a:cs typeface="Arial" panose="020B0604020202020204" pitchFamily="34" charset="0"/>
              </a:rPr>
              <a:t>Part 2: </a:t>
            </a:r>
            <a:r>
              <a:rPr sz="2400" b="1" spc="5" dirty="0" smtClean="0">
                <a:latin typeface="Arial" panose="020B0604020202020204" pitchFamily="34" charset="0"/>
                <a:cs typeface="Arial" panose="020B0604020202020204" pitchFamily="34" charset="0"/>
              </a:rPr>
              <a:t>C</a:t>
            </a:r>
            <a:r>
              <a:rPr sz="2400" b="1" dirty="0" smtClean="0">
                <a:latin typeface="Arial" panose="020B0604020202020204" pitchFamily="34" charset="0"/>
                <a:cs typeface="Arial" panose="020B0604020202020204" pitchFamily="34" charset="0"/>
              </a:rPr>
              <a:t>C</a:t>
            </a:r>
            <a:r>
              <a:rPr sz="2400" b="1" spc="5" dirty="0" smtClean="0">
                <a:latin typeface="Arial" panose="020B0604020202020204" pitchFamily="34" charset="0"/>
                <a:cs typeface="Arial" panose="020B0604020202020204" pitchFamily="34" charset="0"/>
              </a:rPr>
              <a:t>A</a:t>
            </a:r>
            <a:r>
              <a:rPr sz="2400" b="1" dirty="0" smtClean="0">
                <a:latin typeface="Arial" panose="020B0604020202020204" pitchFamily="34" charset="0"/>
                <a:cs typeface="Arial" panose="020B0604020202020204" pitchFamily="34" charset="0"/>
              </a:rPr>
              <a:t>R</a:t>
            </a:r>
            <a:r>
              <a:rPr sz="2400" b="1" spc="5" dirty="0" smtClean="0">
                <a:latin typeface="Arial" panose="020B0604020202020204" pitchFamily="34" charset="0"/>
                <a:cs typeface="Arial" panose="020B0604020202020204" pitchFamily="34" charset="0"/>
              </a:rPr>
              <a:t>-</a:t>
            </a:r>
            <a:r>
              <a:rPr sz="2400" b="1" spc="-10" dirty="0" smtClean="0">
                <a:latin typeface="Arial" panose="020B0604020202020204" pitchFamily="34" charset="0"/>
                <a:cs typeface="Arial" panose="020B0604020202020204" pitchFamily="34" charset="0"/>
              </a:rPr>
              <a:t>l</a:t>
            </a:r>
            <a:r>
              <a:rPr sz="2400" b="1" spc="-5" dirty="0" smtClean="0">
                <a:latin typeface="Arial" panose="020B0604020202020204" pitchFamily="34" charset="0"/>
                <a:cs typeface="Arial" panose="020B0604020202020204" pitchFamily="34" charset="0"/>
              </a:rPr>
              <a:t>i</a:t>
            </a:r>
            <a:r>
              <a:rPr sz="2400" b="1" dirty="0" smtClean="0">
                <a:latin typeface="Arial" panose="020B0604020202020204" pitchFamily="34" charset="0"/>
                <a:cs typeface="Arial" panose="020B0604020202020204" pitchFamily="34" charset="0"/>
              </a:rPr>
              <a:t>nked</a:t>
            </a:r>
            <a:r>
              <a:rPr sz="2400" b="1" spc="-29" dirty="0" smtClean="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RA</a:t>
            </a:r>
            <a:r>
              <a:rPr sz="2400" b="1" dirty="0">
                <a:latin typeface="Arial" panose="020B0604020202020204" pitchFamily="34" charset="0"/>
                <a:cs typeface="Arial" panose="020B0604020202020204" pitchFamily="34" charset="0"/>
              </a:rPr>
              <a:t>S</a:t>
            </a:r>
            <a:r>
              <a:rPr sz="2400" b="1" spc="-10" dirty="0">
                <a:latin typeface="Arial" panose="020B0604020202020204" pitchFamily="34" charset="0"/>
                <a:cs typeface="Arial" panose="020B0604020202020204" pitchFamily="34" charset="0"/>
              </a:rPr>
              <a:t> </a:t>
            </a:r>
            <a:r>
              <a:rPr sz="2400" b="1" dirty="0">
                <a:latin typeface="Arial" panose="020B0604020202020204" pitchFamily="34" charset="0"/>
                <a:cs typeface="Arial" panose="020B0604020202020204" pitchFamily="34" charset="0"/>
              </a:rPr>
              <a:t>reca</a:t>
            </a:r>
            <a:r>
              <a:rPr sz="2400" b="1" spc="-10" dirty="0">
                <a:latin typeface="Arial" panose="020B0604020202020204" pitchFamily="34" charset="0"/>
                <a:cs typeface="Arial" panose="020B0604020202020204" pitchFamily="34" charset="0"/>
              </a:rPr>
              <a:t>l</a:t>
            </a:r>
            <a:r>
              <a:rPr sz="2400" b="1" spc="-5" dirty="0">
                <a:latin typeface="Arial" panose="020B0604020202020204" pitchFamily="34" charset="0"/>
                <a:cs typeface="Arial" panose="020B0604020202020204" pitchFamily="34" charset="0"/>
              </a:rPr>
              <a:t>i</a:t>
            </a:r>
            <a:r>
              <a:rPr sz="2400" b="1" dirty="0">
                <a:latin typeface="Arial" panose="020B0604020202020204" pitchFamily="34" charset="0"/>
                <a:cs typeface="Arial" panose="020B0604020202020204" pitchFamily="34" charset="0"/>
              </a:rPr>
              <a:t>brat</a:t>
            </a:r>
            <a:r>
              <a:rPr sz="2400" b="1" spc="-19" dirty="0">
                <a:latin typeface="Arial" panose="020B0604020202020204" pitchFamily="34" charset="0"/>
                <a:cs typeface="Arial" panose="020B0604020202020204" pitchFamily="34" charset="0"/>
              </a:rPr>
              <a:t>i</a:t>
            </a:r>
            <a:r>
              <a:rPr sz="2400" b="1" dirty="0">
                <a:latin typeface="Arial" panose="020B0604020202020204" pitchFamily="34" charset="0"/>
                <a:cs typeface="Arial" panose="020B0604020202020204" pitchFamily="34" charset="0"/>
              </a:rPr>
              <a:t>on:</a:t>
            </a:r>
            <a:r>
              <a:rPr sz="2400" b="1" spc="-38" dirty="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S</a:t>
            </a:r>
            <a:r>
              <a:rPr sz="2400" b="1" dirty="0">
                <a:latin typeface="Arial" panose="020B0604020202020204" pitchFamily="34" charset="0"/>
                <a:cs typeface="Arial" panose="020B0604020202020204" pitchFamily="34" charset="0"/>
              </a:rPr>
              <a:t>C</a:t>
            </a:r>
            <a:r>
              <a:rPr sz="2400" b="1" spc="-67" dirty="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A</a:t>
            </a:r>
            <a:r>
              <a:rPr sz="2400" b="1" dirty="0">
                <a:latin typeface="Arial" panose="020B0604020202020204" pitchFamily="34" charset="0"/>
                <a:cs typeface="Arial" panose="020B0604020202020204" pitchFamily="34" charset="0"/>
              </a:rPr>
              <a:t>uto</a:t>
            </a:r>
            <a:r>
              <a:rPr sz="2400" b="1" spc="-19" dirty="0">
                <a:latin typeface="Arial" panose="020B0604020202020204" pitchFamily="34" charset="0"/>
                <a:cs typeface="Arial" panose="020B0604020202020204" pitchFamily="34" charset="0"/>
              </a:rPr>
              <a:t> </a:t>
            </a:r>
            <a:r>
              <a:rPr sz="2400" b="1" dirty="0">
                <a:latin typeface="Arial" panose="020B0604020202020204" pitchFamily="34" charset="0"/>
                <a:cs typeface="Arial" panose="020B0604020202020204" pitchFamily="34" charset="0"/>
              </a:rPr>
              <a:t>fo</a:t>
            </a:r>
            <a:r>
              <a:rPr sz="2400" b="1" spc="-10" dirty="0">
                <a:latin typeface="Arial" panose="020B0604020202020204" pitchFamily="34" charset="0"/>
                <a:cs typeface="Arial" panose="020B0604020202020204" pitchFamily="34" charset="0"/>
              </a:rPr>
              <a:t>l</a:t>
            </a:r>
            <a:r>
              <a:rPr sz="2400" b="1" spc="-5" dirty="0">
                <a:latin typeface="Arial" panose="020B0604020202020204" pitchFamily="34" charset="0"/>
                <a:cs typeface="Arial" panose="020B0604020202020204" pitchFamily="34" charset="0"/>
              </a:rPr>
              <a:t>l</a:t>
            </a:r>
            <a:r>
              <a:rPr sz="2400" b="1" spc="-24" dirty="0">
                <a:latin typeface="Arial" panose="020B0604020202020204" pitchFamily="34" charset="0"/>
                <a:cs typeface="Arial" panose="020B0604020202020204" pitchFamily="34" charset="0"/>
              </a:rPr>
              <a:t>o</a:t>
            </a:r>
            <a:r>
              <a:rPr sz="2400" b="1" spc="29" dirty="0">
                <a:latin typeface="Arial" panose="020B0604020202020204" pitchFamily="34" charset="0"/>
                <a:cs typeface="Arial" panose="020B0604020202020204" pitchFamily="34" charset="0"/>
              </a:rPr>
              <a:t>w</a:t>
            </a:r>
            <a:r>
              <a:rPr sz="2400" b="1" spc="-10" dirty="0">
                <a:latin typeface="Arial" panose="020B0604020202020204" pitchFamily="34" charset="0"/>
                <a:cs typeface="Arial" panose="020B0604020202020204" pitchFamily="34" charset="0"/>
              </a:rPr>
              <a:t>-</a:t>
            </a:r>
            <a:r>
              <a:rPr sz="2400" b="1" dirty="0">
                <a:latin typeface="Arial" panose="020B0604020202020204" pitchFamily="34" charset="0"/>
                <a:cs typeface="Arial" panose="020B0604020202020204" pitchFamily="34" charset="0"/>
              </a:rPr>
              <a:t>up</a:t>
            </a:r>
          </a:p>
        </p:txBody>
      </p:sp>
      <p:sp>
        <p:nvSpPr>
          <p:cNvPr id="9" name="object 9"/>
          <p:cNvSpPr txBox="1"/>
          <p:nvPr/>
        </p:nvSpPr>
        <p:spPr>
          <a:xfrm>
            <a:off x="451233" y="4304345"/>
            <a:ext cx="8168085" cy="161263"/>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048" b="1" i="1" spc="5" dirty="0">
                <a:solidFill>
                  <a:prstClr val="black"/>
                </a:solidFill>
                <a:latin typeface="Arial"/>
                <a:cs typeface="Arial"/>
              </a:rPr>
              <a:t>O</a:t>
            </a:r>
            <a:r>
              <a:rPr sz="1048" b="1" i="1" spc="-5" dirty="0">
                <a:solidFill>
                  <a:prstClr val="black"/>
                </a:solidFill>
                <a:latin typeface="Arial"/>
                <a:cs typeface="Arial"/>
              </a:rPr>
              <a:t>ve</a:t>
            </a:r>
            <a:r>
              <a:rPr sz="1048" b="1" i="1" dirty="0">
                <a:solidFill>
                  <a:prstClr val="black"/>
                </a:solidFill>
                <a:latin typeface="Arial"/>
                <a:cs typeface="Arial"/>
              </a:rPr>
              <a:t>r</a:t>
            </a:r>
            <a:r>
              <a:rPr sz="1048" b="1" i="1" spc="5" dirty="0">
                <a:solidFill>
                  <a:prstClr val="black"/>
                </a:solidFill>
                <a:latin typeface="Arial"/>
                <a:cs typeface="Arial"/>
              </a:rPr>
              <a:t>l</a:t>
            </a:r>
            <a:r>
              <a:rPr sz="1048" b="1" i="1" spc="-5" dirty="0">
                <a:solidFill>
                  <a:prstClr val="black"/>
                </a:solidFill>
                <a:latin typeface="Arial"/>
                <a:cs typeface="Arial"/>
              </a:rPr>
              <a:t>a</a:t>
            </a:r>
            <a:r>
              <a:rPr sz="1048" b="1" i="1" dirty="0">
                <a:solidFill>
                  <a:prstClr val="black"/>
                </a:solidFill>
                <a:latin typeface="Arial"/>
                <a:cs typeface="Arial"/>
              </a:rPr>
              <a:t>y</a:t>
            </a:r>
            <a:r>
              <a:rPr sz="1048" b="1" i="1" spc="-43" dirty="0">
                <a:solidFill>
                  <a:prstClr val="black"/>
                </a:solidFill>
                <a:latin typeface="Arial"/>
                <a:cs typeface="Arial"/>
              </a:rPr>
              <a:t> </a:t>
            </a:r>
            <a:r>
              <a:rPr sz="1048" b="1" i="1" dirty="0">
                <a:solidFill>
                  <a:prstClr val="black"/>
                </a:solidFill>
                <a:latin typeface="Arial"/>
                <a:cs typeface="Arial"/>
              </a:rPr>
              <a:t>=</a:t>
            </a:r>
            <a:r>
              <a:rPr sz="1048" b="1" i="1" spc="-5" dirty="0">
                <a:solidFill>
                  <a:prstClr val="black"/>
                </a:solidFill>
                <a:latin typeface="Arial"/>
                <a:cs typeface="Arial"/>
              </a:rPr>
              <a:t> </a:t>
            </a:r>
            <a:r>
              <a:rPr sz="1048" b="1" i="1" dirty="0">
                <a:solidFill>
                  <a:prstClr val="black"/>
                </a:solidFill>
                <a:latin typeface="Arial"/>
                <a:cs typeface="Arial"/>
              </a:rPr>
              <a:t>m</a:t>
            </a:r>
            <a:r>
              <a:rPr sz="1048" b="1" i="1" spc="-5" dirty="0">
                <a:solidFill>
                  <a:prstClr val="black"/>
                </a:solidFill>
                <a:latin typeface="Arial"/>
                <a:cs typeface="Arial"/>
              </a:rPr>
              <a:t>anage</a:t>
            </a:r>
            <a:r>
              <a:rPr sz="1048" b="1" i="1" dirty="0">
                <a:solidFill>
                  <a:prstClr val="black"/>
                </a:solidFill>
                <a:latin typeface="Arial"/>
                <a:cs typeface="Arial"/>
              </a:rPr>
              <a:t>m</a:t>
            </a:r>
            <a:r>
              <a:rPr sz="1048" b="1" i="1" spc="-5" dirty="0">
                <a:solidFill>
                  <a:prstClr val="black"/>
                </a:solidFill>
                <a:latin typeface="Arial"/>
                <a:cs typeface="Arial"/>
              </a:rPr>
              <a:t>en</a:t>
            </a:r>
            <a:r>
              <a:rPr sz="1048" b="1" i="1" dirty="0">
                <a:solidFill>
                  <a:prstClr val="black"/>
                </a:solidFill>
                <a:latin typeface="Arial"/>
                <a:cs typeface="Arial"/>
              </a:rPr>
              <a:t>t</a:t>
            </a:r>
            <a:r>
              <a:rPr sz="1048" b="1" i="1" spc="-29" dirty="0">
                <a:solidFill>
                  <a:prstClr val="black"/>
                </a:solidFill>
                <a:latin typeface="Arial"/>
                <a:cs typeface="Arial"/>
              </a:rPr>
              <a:t> </a:t>
            </a:r>
            <a:r>
              <a:rPr sz="1048" b="1" i="1" spc="-5" dirty="0">
                <a:solidFill>
                  <a:prstClr val="black"/>
                </a:solidFill>
                <a:latin typeface="Arial"/>
                <a:cs typeface="Arial"/>
              </a:rPr>
              <a:t>ad</a:t>
            </a:r>
            <a:r>
              <a:rPr sz="1048" b="1" i="1" spc="5" dirty="0">
                <a:solidFill>
                  <a:prstClr val="black"/>
                </a:solidFill>
                <a:latin typeface="Arial"/>
                <a:cs typeface="Arial"/>
              </a:rPr>
              <a:t>j</a:t>
            </a:r>
            <a:r>
              <a:rPr sz="1048" b="1" i="1" spc="-5" dirty="0">
                <a:solidFill>
                  <a:prstClr val="black"/>
                </a:solidFill>
                <a:latin typeface="Arial"/>
                <a:cs typeface="Arial"/>
              </a:rPr>
              <a:t>us</a:t>
            </a:r>
            <a:r>
              <a:rPr sz="1048" b="1" i="1" dirty="0">
                <a:solidFill>
                  <a:prstClr val="black"/>
                </a:solidFill>
                <a:latin typeface="Arial"/>
                <a:cs typeface="Arial"/>
              </a:rPr>
              <a:t>tm</a:t>
            </a:r>
            <a:r>
              <a:rPr sz="1048" b="1" i="1" spc="-5" dirty="0">
                <a:solidFill>
                  <a:prstClr val="black"/>
                </a:solidFill>
                <a:latin typeface="Arial"/>
                <a:cs typeface="Arial"/>
              </a:rPr>
              <a:t>en</a:t>
            </a:r>
            <a:r>
              <a:rPr sz="1048" b="1" i="1" dirty="0">
                <a:solidFill>
                  <a:prstClr val="black"/>
                </a:solidFill>
                <a:latin typeface="Arial"/>
                <a:cs typeface="Arial"/>
              </a:rPr>
              <a:t>ts</a:t>
            </a:r>
            <a:r>
              <a:rPr sz="1048" b="1" i="1" spc="-33" dirty="0">
                <a:solidFill>
                  <a:prstClr val="black"/>
                </a:solidFill>
                <a:latin typeface="Arial"/>
                <a:cs typeface="Arial"/>
              </a:rPr>
              <a:t> </a:t>
            </a:r>
            <a:r>
              <a:rPr sz="1048" b="1" i="1" dirty="0">
                <a:solidFill>
                  <a:prstClr val="black"/>
                </a:solidFill>
                <a:latin typeface="Arial"/>
                <a:cs typeface="Arial"/>
              </a:rPr>
              <a:t>+</a:t>
            </a:r>
            <a:r>
              <a:rPr sz="1048" b="1" i="1" spc="-14" dirty="0">
                <a:solidFill>
                  <a:prstClr val="black"/>
                </a:solidFill>
                <a:latin typeface="Arial"/>
                <a:cs typeface="Arial"/>
              </a:rPr>
              <a:t> </a:t>
            </a:r>
            <a:r>
              <a:rPr sz="1048" b="1" i="1" spc="-5" dirty="0">
                <a:solidFill>
                  <a:prstClr val="black"/>
                </a:solidFill>
                <a:latin typeface="Arial"/>
                <a:cs typeface="Arial"/>
              </a:rPr>
              <a:t>unce</a:t>
            </a:r>
            <a:r>
              <a:rPr sz="1048" b="1" i="1" dirty="0">
                <a:solidFill>
                  <a:prstClr val="black"/>
                </a:solidFill>
                <a:latin typeface="Arial"/>
                <a:cs typeface="Arial"/>
              </a:rPr>
              <a:t>rt</a:t>
            </a:r>
            <a:r>
              <a:rPr sz="1048" b="1" i="1" spc="-5" dirty="0">
                <a:solidFill>
                  <a:prstClr val="black"/>
                </a:solidFill>
                <a:latin typeface="Arial"/>
                <a:cs typeface="Arial"/>
              </a:rPr>
              <a:t>a</a:t>
            </a:r>
            <a:r>
              <a:rPr sz="1048" b="1" i="1" spc="5" dirty="0">
                <a:solidFill>
                  <a:prstClr val="black"/>
                </a:solidFill>
                <a:latin typeface="Arial"/>
                <a:cs typeface="Arial"/>
              </a:rPr>
              <a:t>i</a:t>
            </a:r>
            <a:r>
              <a:rPr sz="1048" b="1" i="1" spc="-5" dirty="0">
                <a:solidFill>
                  <a:prstClr val="black"/>
                </a:solidFill>
                <a:latin typeface="Arial"/>
                <a:cs typeface="Arial"/>
              </a:rPr>
              <a:t>n</a:t>
            </a:r>
            <a:r>
              <a:rPr sz="1048" b="1" i="1" dirty="0">
                <a:solidFill>
                  <a:prstClr val="black"/>
                </a:solidFill>
                <a:latin typeface="Arial"/>
                <a:cs typeface="Arial"/>
              </a:rPr>
              <a:t>ty</a:t>
            </a:r>
            <a:r>
              <a:rPr sz="1048" b="1" i="1" spc="-33" dirty="0">
                <a:solidFill>
                  <a:prstClr val="black"/>
                </a:solidFill>
                <a:latin typeface="Arial"/>
                <a:cs typeface="Arial"/>
              </a:rPr>
              <a:t> </a:t>
            </a:r>
            <a:r>
              <a:rPr sz="1048" b="1" i="1" dirty="0">
                <a:solidFill>
                  <a:prstClr val="black"/>
                </a:solidFill>
                <a:latin typeface="Arial"/>
                <a:cs typeface="Arial"/>
              </a:rPr>
              <a:t>+</a:t>
            </a:r>
            <a:r>
              <a:rPr sz="1048" b="1" i="1" spc="-14" dirty="0">
                <a:solidFill>
                  <a:prstClr val="black"/>
                </a:solidFill>
                <a:latin typeface="Arial"/>
                <a:cs typeface="Arial"/>
              </a:rPr>
              <a:t> </a:t>
            </a:r>
            <a:r>
              <a:rPr sz="1048" b="1" i="1" spc="5" dirty="0">
                <a:solidFill>
                  <a:prstClr val="black"/>
                </a:solidFill>
                <a:latin typeface="Arial"/>
                <a:cs typeface="Arial"/>
              </a:rPr>
              <a:t>i</a:t>
            </a:r>
            <a:r>
              <a:rPr sz="1048" b="1" i="1" spc="-5" dirty="0">
                <a:solidFill>
                  <a:prstClr val="black"/>
                </a:solidFill>
                <a:latin typeface="Arial"/>
                <a:cs typeface="Arial"/>
              </a:rPr>
              <a:t>d</a:t>
            </a:r>
            <a:r>
              <a:rPr sz="1048" b="1" i="1" spc="5" dirty="0">
                <a:solidFill>
                  <a:prstClr val="black"/>
                </a:solidFill>
                <a:latin typeface="Arial"/>
                <a:cs typeface="Arial"/>
              </a:rPr>
              <a:t>i</a:t>
            </a:r>
            <a:r>
              <a:rPr sz="1048" b="1" i="1" spc="-5" dirty="0">
                <a:solidFill>
                  <a:prstClr val="black"/>
                </a:solidFill>
                <a:latin typeface="Arial"/>
                <a:cs typeface="Arial"/>
              </a:rPr>
              <a:t>osync</a:t>
            </a:r>
            <a:r>
              <a:rPr sz="1048" b="1" i="1" dirty="0">
                <a:solidFill>
                  <a:prstClr val="black"/>
                </a:solidFill>
                <a:latin typeface="Arial"/>
                <a:cs typeface="Arial"/>
              </a:rPr>
              <a:t>r</a:t>
            </a:r>
            <a:r>
              <a:rPr sz="1048" b="1" i="1" spc="-5" dirty="0">
                <a:solidFill>
                  <a:prstClr val="black"/>
                </a:solidFill>
                <a:latin typeface="Arial"/>
                <a:cs typeface="Arial"/>
              </a:rPr>
              <a:t>a</a:t>
            </a:r>
            <a:r>
              <a:rPr sz="1048" b="1" i="1" dirty="0">
                <a:solidFill>
                  <a:prstClr val="black"/>
                </a:solidFill>
                <a:latin typeface="Arial"/>
                <a:cs typeface="Arial"/>
              </a:rPr>
              <a:t>t</a:t>
            </a:r>
            <a:r>
              <a:rPr sz="1048" b="1" i="1" spc="-10" dirty="0">
                <a:solidFill>
                  <a:prstClr val="black"/>
                </a:solidFill>
                <a:latin typeface="Arial"/>
                <a:cs typeface="Arial"/>
              </a:rPr>
              <a:t>i</a:t>
            </a:r>
            <a:r>
              <a:rPr sz="1048" b="1" i="1" dirty="0">
                <a:solidFill>
                  <a:prstClr val="black"/>
                </a:solidFill>
                <a:latin typeface="Arial"/>
                <a:cs typeface="Arial"/>
              </a:rPr>
              <a:t>c</a:t>
            </a:r>
            <a:r>
              <a:rPr sz="1048" b="1" i="1" spc="-43" dirty="0">
                <a:solidFill>
                  <a:prstClr val="black"/>
                </a:solidFill>
                <a:latin typeface="Arial"/>
                <a:cs typeface="Arial"/>
              </a:rPr>
              <a:t> </a:t>
            </a:r>
            <a:r>
              <a:rPr sz="1048" b="1" i="1" spc="-5" dirty="0" smtClean="0">
                <a:solidFill>
                  <a:prstClr val="black"/>
                </a:solidFill>
                <a:latin typeface="Arial"/>
                <a:cs typeface="Arial"/>
              </a:rPr>
              <a:t>ad</a:t>
            </a:r>
            <a:r>
              <a:rPr sz="1048" b="1" i="1" spc="5" dirty="0" smtClean="0">
                <a:solidFill>
                  <a:prstClr val="black"/>
                </a:solidFill>
                <a:latin typeface="Arial"/>
                <a:cs typeface="Arial"/>
              </a:rPr>
              <a:t>j</a:t>
            </a:r>
            <a:r>
              <a:rPr sz="1048" b="1" i="1" spc="-5" dirty="0" smtClean="0">
                <a:solidFill>
                  <a:prstClr val="black"/>
                </a:solidFill>
                <a:latin typeface="Arial"/>
                <a:cs typeface="Arial"/>
              </a:rPr>
              <a:t>us</a:t>
            </a:r>
            <a:r>
              <a:rPr sz="1048" b="1" i="1" dirty="0" smtClean="0">
                <a:solidFill>
                  <a:prstClr val="black"/>
                </a:solidFill>
                <a:latin typeface="Arial"/>
                <a:cs typeface="Arial"/>
              </a:rPr>
              <a:t>tm</a:t>
            </a:r>
            <a:r>
              <a:rPr sz="1048" b="1" i="1" spc="-5" dirty="0" smtClean="0">
                <a:solidFill>
                  <a:prstClr val="black"/>
                </a:solidFill>
                <a:latin typeface="Arial"/>
                <a:cs typeface="Arial"/>
              </a:rPr>
              <a:t>en</a:t>
            </a:r>
            <a:r>
              <a:rPr sz="1048" b="1" i="1" dirty="0" smtClean="0">
                <a:solidFill>
                  <a:prstClr val="black"/>
                </a:solidFill>
                <a:latin typeface="Arial"/>
                <a:cs typeface="Arial"/>
              </a:rPr>
              <a:t>ts</a:t>
            </a:r>
            <a:endParaRPr sz="1048" dirty="0">
              <a:solidFill>
                <a:prstClr val="black"/>
              </a:solidFill>
              <a:latin typeface="Arial"/>
              <a:cs typeface="Arial"/>
            </a:endParaRPr>
          </a:p>
        </p:txBody>
      </p:sp>
      <p:sp>
        <p:nvSpPr>
          <p:cNvPr id="10" name="object 10"/>
          <p:cNvSpPr/>
          <p:nvPr/>
        </p:nvSpPr>
        <p:spPr>
          <a:xfrm>
            <a:off x="328120" y="5191201"/>
            <a:ext cx="9011506" cy="0"/>
          </a:xfrm>
          <a:custGeom>
            <a:avLst/>
            <a:gdLst/>
            <a:ahLst/>
            <a:cxnLst/>
            <a:rect l="l" t="t" r="r" b="b"/>
            <a:pathLst>
              <a:path w="9010015">
                <a:moveTo>
                  <a:pt x="0" y="0"/>
                </a:moveTo>
                <a:lnTo>
                  <a:pt x="9010027" y="0"/>
                </a:lnTo>
              </a:path>
            </a:pathLst>
          </a:custGeom>
          <a:ln w="9525">
            <a:solidFill>
              <a:srgbClr val="C0C0C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1" name="object 11"/>
          <p:cNvSpPr/>
          <p:nvPr/>
        </p:nvSpPr>
        <p:spPr>
          <a:xfrm>
            <a:off x="328120" y="5800801"/>
            <a:ext cx="9011506" cy="0"/>
          </a:xfrm>
          <a:custGeom>
            <a:avLst/>
            <a:gdLst/>
            <a:ahLst/>
            <a:cxnLst/>
            <a:rect l="l" t="t" r="r" b="b"/>
            <a:pathLst>
              <a:path w="9010015">
                <a:moveTo>
                  <a:pt x="0" y="0"/>
                </a:moveTo>
                <a:lnTo>
                  <a:pt x="9010027" y="0"/>
                </a:lnTo>
              </a:path>
            </a:pathLst>
          </a:custGeom>
          <a:ln w="9525">
            <a:solidFill>
              <a:srgbClr val="C0C0C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12" name="object 12"/>
          <p:cNvSpPr txBox="1"/>
          <p:nvPr/>
        </p:nvSpPr>
        <p:spPr>
          <a:xfrm>
            <a:off x="406872" y="5258140"/>
            <a:ext cx="8227785" cy="527580"/>
          </a:xfrm>
          <a:prstGeom prst="rect">
            <a:avLst/>
          </a:prstGeom>
        </p:spPr>
        <p:txBody>
          <a:bodyPr vert="horz" wrap="square" lIns="0" tIns="0" rIns="0" bIns="0" rtlCol="0">
            <a:spAutoFit/>
          </a:bodyPr>
          <a:lstStyle/>
          <a:p>
            <a:pPr marL="12095" marR="4838" algn="l" fontAlgn="auto">
              <a:lnSpc>
                <a:spcPct val="100000"/>
              </a:lnSpc>
              <a:spcBef>
                <a:spcPts val="0"/>
              </a:spcBef>
              <a:spcAft>
                <a:spcPts val="0"/>
              </a:spcAft>
            </a:pPr>
            <a:r>
              <a:rPr sz="1714" spc="-5" dirty="0">
                <a:solidFill>
                  <a:srgbClr val="FF0000"/>
                </a:solidFill>
                <a:latin typeface="Arial"/>
                <a:cs typeface="Arial"/>
              </a:rPr>
              <a:t>NC</a:t>
            </a:r>
            <a:r>
              <a:rPr sz="1714" dirty="0">
                <a:solidFill>
                  <a:srgbClr val="FF0000"/>
                </a:solidFill>
                <a:latin typeface="Arial"/>
                <a:cs typeface="Arial"/>
              </a:rPr>
              <a:t>O</a:t>
            </a:r>
            <a:r>
              <a:rPr sz="1714" spc="5" dirty="0">
                <a:solidFill>
                  <a:srgbClr val="FF0000"/>
                </a:solidFill>
                <a:latin typeface="Arial"/>
                <a:cs typeface="Arial"/>
              </a:rPr>
              <a:t> </a:t>
            </a:r>
            <a:r>
              <a:rPr sz="1714" spc="-5" dirty="0">
                <a:solidFill>
                  <a:srgbClr val="FF0000"/>
                </a:solidFill>
                <a:latin typeface="Arial"/>
                <a:cs typeface="Arial"/>
              </a:rPr>
              <a:t>li</a:t>
            </a:r>
            <a:r>
              <a:rPr sz="1714" dirty="0">
                <a:solidFill>
                  <a:srgbClr val="FF0000"/>
                </a:solidFill>
                <a:latin typeface="Arial"/>
                <a:cs typeface="Arial"/>
              </a:rPr>
              <a:t>m</a:t>
            </a:r>
            <a:r>
              <a:rPr sz="1714" spc="-5" dirty="0">
                <a:solidFill>
                  <a:srgbClr val="FF0000"/>
                </a:solidFill>
                <a:latin typeface="Arial"/>
                <a:cs typeface="Arial"/>
              </a:rPr>
              <a:t>i</a:t>
            </a:r>
            <a:r>
              <a:rPr sz="1714" dirty="0">
                <a:solidFill>
                  <a:srgbClr val="FF0000"/>
                </a:solidFill>
                <a:latin typeface="Arial"/>
                <a:cs typeface="Arial"/>
              </a:rPr>
              <a:t>ts </a:t>
            </a:r>
            <a:r>
              <a:rPr sz="1714" spc="-38" dirty="0">
                <a:solidFill>
                  <a:srgbClr val="FF0000"/>
                </a:solidFill>
                <a:latin typeface="Arial"/>
                <a:cs typeface="Arial"/>
              </a:rPr>
              <a:t>w</a:t>
            </a:r>
            <a:r>
              <a:rPr sz="1714" spc="-10" dirty="0">
                <a:solidFill>
                  <a:srgbClr val="FF0000"/>
                </a:solidFill>
                <a:latin typeface="Arial"/>
                <a:cs typeface="Arial"/>
              </a:rPr>
              <a:t>e</a:t>
            </a:r>
            <a:r>
              <a:rPr sz="1714" dirty="0">
                <a:solidFill>
                  <a:srgbClr val="FF0000"/>
                </a:solidFill>
                <a:latin typeface="Arial"/>
                <a:cs typeface="Arial"/>
              </a:rPr>
              <a:t>re</a:t>
            </a:r>
            <a:r>
              <a:rPr sz="1714" spc="43" dirty="0">
                <a:solidFill>
                  <a:srgbClr val="FF0000"/>
                </a:solidFill>
                <a:latin typeface="Arial"/>
                <a:cs typeface="Arial"/>
              </a:rPr>
              <a:t> </a:t>
            </a:r>
            <a:r>
              <a:rPr sz="1714" dirty="0">
                <a:solidFill>
                  <a:srgbClr val="FF0000"/>
                </a:solidFill>
                <a:latin typeface="Arial"/>
                <a:cs typeface="Arial"/>
              </a:rPr>
              <a:t>c</a:t>
            </a:r>
            <a:r>
              <a:rPr sz="1714" spc="-10" dirty="0">
                <a:solidFill>
                  <a:srgbClr val="FF0000"/>
                </a:solidFill>
                <a:latin typeface="Arial"/>
                <a:cs typeface="Arial"/>
              </a:rPr>
              <a:t>a</a:t>
            </a:r>
            <a:r>
              <a:rPr sz="1714" spc="-5" dirty="0">
                <a:solidFill>
                  <a:srgbClr val="FF0000"/>
                </a:solidFill>
                <a:latin typeface="Arial"/>
                <a:cs typeface="Arial"/>
              </a:rPr>
              <a:t>li</a:t>
            </a:r>
            <a:r>
              <a:rPr sz="1714" spc="-10" dirty="0">
                <a:solidFill>
                  <a:srgbClr val="FF0000"/>
                </a:solidFill>
                <a:latin typeface="Arial"/>
                <a:cs typeface="Arial"/>
              </a:rPr>
              <a:t>b</a:t>
            </a:r>
            <a:r>
              <a:rPr sz="1714" dirty="0">
                <a:solidFill>
                  <a:srgbClr val="FF0000"/>
                </a:solidFill>
                <a:latin typeface="Arial"/>
                <a:cs typeface="Arial"/>
              </a:rPr>
              <a:t>r</a:t>
            </a:r>
            <a:r>
              <a:rPr sz="1714" spc="-10" dirty="0">
                <a:solidFill>
                  <a:srgbClr val="FF0000"/>
                </a:solidFill>
                <a:latin typeface="Arial"/>
                <a:cs typeface="Arial"/>
              </a:rPr>
              <a:t>a</a:t>
            </a:r>
            <a:r>
              <a:rPr sz="1714" dirty="0">
                <a:solidFill>
                  <a:srgbClr val="FF0000"/>
                </a:solidFill>
                <a:latin typeface="Arial"/>
                <a:cs typeface="Arial"/>
              </a:rPr>
              <a:t>t</a:t>
            </a:r>
            <a:r>
              <a:rPr sz="1714" spc="-10" dirty="0">
                <a:solidFill>
                  <a:srgbClr val="FF0000"/>
                </a:solidFill>
                <a:latin typeface="Arial"/>
                <a:cs typeface="Arial"/>
              </a:rPr>
              <a:t>e</a:t>
            </a:r>
            <a:r>
              <a:rPr sz="1714" dirty="0">
                <a:solidFill>
                  <a:srgbClr val="FF0000"/>
                </a:solidFill>
                <a:latin typeface="Arial"/>
                <a:cs typeface="Arial"/>
              </a:rPr>
              <a:t>d</a:t>
            </a:r>
            <a:r>
              <a:rPr sz="1714" spc="19" dirty="0">
                <a:solidFill>
                  <a:srgbClr val="FF0000"/>
                </a:solidFill>
                <a:latin typeface="Arial"/>
                <a:cs typeface="Arial"/>
              </a:rPr>
              <a:t> </a:t>
            </a:r>
            <a:r>
              <a:rPr sz="1714" spc="-10" dirty="0">
                <a:solidFill>
                  <a:srgbClr val="FF0000"/>
                </a:solidFill>
                <a:latin typeface="Arial"/>
                <a:cs typeface="Arial"/>
              </a:rPr>
              <a:t>ba</a:t>
            </a:r>
            <a:r>
              <a:rPr sz="1714" dirty="0">
                <a:solidFill>
                  <a:srgbClr val="FF0000"/>
                </a:solidFill>
                <a:latin typeface="Arial"/>
                <a:cs typeface="Arial"/>
              </a:rPr>
              <a:t>s</a:t>
            </a:r>
            <a:r>
              <a:rPr sz="1714" spc="-10" dirty="0">
                <a:solidFill>
                  <a:srgbClr val="FF0000"/>
                </a:solidFill>
                <a:latin typeface="Arial"/>
                <a:cs typeface="Arial"/>
              </a:rPr>
              <a:t>e</a:t>
            </a:r>
            <a:r>
              <a:rPr sz="1714" dirty="0">
                <a:solidFill>
                  <a:srgbClr val="FF0000"/>
                </a:solidFill>
                <a:latin typeface="Arial"/>
                <a:cs typeface="Arial"/>
              </a:rPr>
              <a:t>d</a:t>
            </a:r>
            <a:r>
              <a:rPr sz="1714" spc="10" dirty="0">
                <a:solidFill>
                  <a:srgbClr val="FF0000"/>
                </a:solidFill>
                <a:latin typeface="Arial"/>
                <a:cs typeface="Arial"/>
              </a:rPr>
              <a:t> </a:t>
            </a:r>
            <a:r>
              <a:rPr sz="1714" spc="-10" dirty="0">
                <a:solidFill>
                  <a:srgbClr val="FF0000"/>
                </a:solidFill>
                <a:latin typeface="Arial"/>
                <a:cs typeface="Arial"/>
              </a:rPr>
              <a:t>o</a:t>
            </a:r>
            <a:r>
              <a:rPr sz="1714" dirty="0">
                <a:solidFill>
                  <a:srgbClr val="FF0000"/>
                </a:solidFill>
                <a:latin typeface="Arial"/>
                <a:cs typeface="Arial"/>
              </a:rPr>
              <a:t>n</a:t>
            </a:r>
            <a:r>
              <a:rPr sz="1714" spc="-5" dirty="0">
                <a:solidFill>
                  <a:srgbClr val="FF0000"/>
                </a:solidFill>
                <a:latin typeface="Arial"/>
                <a:cs typeface="Arial"/>
              </a:rPr>
              <a:t> CCA</a:t>
            </a:r>
            <a:r>
              <a:rPr sz="1714" dirty="0">
                <a:solidFill>
                  <a:srgbClr val="FF0000"/>
                </a:solidFill>
                <a:latin typeface="Arial"/>
                <a:cs typeface="Arial"/>
              </a:rPr>
              <a:t>R</a:t>
            </a:r>
            <a:r>
              <a:rPr sz="1714" spc="10" dirty="0">
                <a:solidFill>
                  <a:srgbClr val="FF0000"/>
                </a:solidFill>
                <a:latin typeface="Arial"/>
                <a:cs typeface="Arial"/>
              </a:rPr>
              <a:t> </a:t>
            </a:r>
            <a:r>
              <a:rPr sz="1714" dirty="0">
                <a:solidFill>
                  <a:srgbClr val="FF0000"/>
                </a:solidFill>
                <a:latin typeface="Arial"/>
                <a:cs typeface="Arial"/>
              </a:rPr>
              <a:t>r</a:t>
            </a:r>
            <a:r>
              <a:rPr sz="1714" spc="-10" dirty="0">
                <a:solidFill>
                  <a:srgbClr val="FF0000"/>
                </a:solidFill>
                <a:latin typeface="Arial"/>
                <a:cs typeface="Arial"/>
              </a:rPr>
              <a:t>e</a:t>
            </a:r>
            <a:r>
              <a:rPr sz="1714" dirty="0">
                <a:solidFill>
                  <a:srgbClr val="FF0000"/>
                </a:solidFill>
                <a:latin typeface="Arial"/>
                <a:cs typeface="Arial"/>
              </a:rPr>
              <a:t>s</a:t>
            </a:r>
            <a:r>
              <a:rPr sz="1714" spc="-10" dirty="0">
                <a:solidFill>
                  <a:srgbClr val="FF0000"/>
                </a:solidFill>
                <a:latin typeface="Arial"/>
                <a:cs typeface="Arial"/>
              </a:rPr>
              <a:t>u</a:t>
            </a:r>
            <a:r>
              <a:rPr sz="1714" spc="-5" dirty="0">
                <a:solidFill>
                  <a:srgbClr val="FF0000"/>
                </a:solidFill>
                <a:latin typeface="Arial"/>
                <a:cs typeface="Arial"/>
              </a:rPr>
              <a:t>l</a:t>
            </a:r>
            <a:r>
              <a:rPr sz="1714" dirty="0">
                <a:solidFill>
                  <a:srgbClr val="FF0000"/>
                </a:solidFill>
                <a:latin typeface="Arial"/>
                <a:cs typeface="Arial"/>
              </a:rPr>
              <a:t>ts </a:t>
            </a:r>
            <a:r>
              <a:rPr sz="1714" spc="-38" dirty="0">
                <a:solidFill>
                  <a:srgbClr val="FF0000"/>
                </a:solidFill>
                <a:latin typeface="Arial"/>
                <a:cs typeface="Arial"/>
              </a:rPr>
              <a:t>w</a:t>
            </a:r>
            <a:r>
              <a:rPr sz="1714" spc="-5" dirty="0">
                <a:solidFill>
                  <a:srgbClr val="FF0000"/>
                </a:solidFill>
                <a:latin typeface="Arial"/>
                <a:cs typeface="Arial"/>
              </a:rPr>
              <a:t>i</a:t>
            </a:r>
            <a:r>
              <a:rPr sz="1714" dirty="0">
                <a:solidFill>
                  <a:srgbClr val="FF0000"/>
                </a:solidFill>
                <a:latin typeface="Arial"/>
                <a:cs typeface="Arial"/>
              </a:rPr>
              <a:t>th</a:t>
            </a:r>
            <a:r>
              <a:rPr sz="1714" spc="29" dirty="0">
                <a:solidFill>
                  <a:srgbClr val="FF0000"/>
                </a:solidFill>
                <a:latin typeface="Arial"/>
                <a:cs typeface="Arial"/>
              </a:rPr>
              <a:t> </a:t>
            </a:r>
            <a:r>
              <a:rPr sz="1714" spc="-10" dirty="0">
                <a:solidFill>
                  <a:srgbClr val="FF0000"/>
                </a:solidFill>
                <a:latin typeface="Arial"/>
                <a:cs typeface="Arial"/>
              </a:rPr>
              <a:t>an</a:t>
            </a:r>
            <a:r>
              <a:rPr sz="1714" dirty="0">
                <a:solidFill>
                  <a:srgbClr val="FF0000"/>
                </a:solidFill>
                <a:latin typeface="Arial"/>
                <a:cs typeface="Arial"/>
              </a:rPr>
              <a:t>d</a:t>
            </a:r>
            <a:r>
              <a:rPr sz="1714" spc="10" dirty="0">
                <a:solidFill>
                  <a:srgbClr val="FF0000"/>
                </a:solidFill>
                <a:latin typeface="Arial"/>
                <a:cs typeface="Arial"/>
              </a:rPr>
              <a:t> </a:t>
            </a:r>
            <a:r>
              <a:rPr sz="1714" spc="-38" dirty="0">
                <a:solidFill>
                  <a:srgbClr val="FF0000"/>
                </a:solidFill>
                <a:latin typeface="Arial"/>
                <a:cs typeface="Arial"/>
              </a:rPr>
              <a:t>w</a:t>
            </a:r>
            <a:r>
              <a:rPr sz="1714" spc="-5" dirty="0">
                <a:solidFill>
                  <a:srgbClr val="FF0000"/>
                </a:solidFill>
                <a:latin typeface="Arial"/>
                <a:cs typeface="Arial"/>
              </a:rPr>
              <a:t>i</a:t>
            </a:r>
            <a:r>
              <a:rPr sz="1714" dirty="0">
                <a:solidFill>
                  <a:srgbClr val="FF0000"/>
                </a:solidFill>
                <a:latin typeface="Arial"/>
                <a:cs typeface="Arial"/>
              </a:rPr>
              <a:t>t</a:t>
            </a:r>
            <a:r>
              <a:rPr sz="1714" spc="-10" dirty="0">
                <a:solidFill>
                  <a:srgbClr val="FF0000"/>
                </a:solidFill>
                <a:latin typeface="Arial"/>
                <a:cs typeface="Arial"/>
              </a:rPr>
              <a:t>hou</a:t>
            </a:r>
            <a:r>
              <a:rPr sz="1714" dirty="0">
                <a:solidFill>
                  <a:srgbClr val="FF0000"/>
                </a:solidFill>
                <a:latin typeface="Arial"/>
                <a:cs typeface="Arial"/>
              </a:rPr>
              <a:t>t</a:t>
            </a:r>
            <a:r>
              <a:rPr sz="1714" spc="52" dirty="0">
                <a:solidFill>
                  <a:srgbClr val="FF0000"/>
                </a:solidFill>
                <a:latin typeface="Arial"/>
                <a:cs typeface="Arial"/>
              </a:rPr>
              <a:t> </a:t>
            </a:r>
            <a:r>
              <a:rPr sz="1714" dirty="0">
                <a:solidFill>
                  <a:srgbClr val="FF0000"/>
                </a:solidFill>
                <a:latin typeface="Arial"/>
                <a:cs typeface="Arial"/>
              </a:rPr>
              <a:t>c</a:t>
            </a:r>
            <a:r>
              <a:rPr sz="1714" spc="-10" dirty="0">
                <a:solidFill>
                  <a:srgbClr val="FF0000"/>
                </a:solidFill>
                <a:latin typeface="Arial"/>
                <a:cs typeface="Arial"/>
              </a:rPr>
              <a:t>on</a:t>
            </a:r>
            <a:r>
              <a:rPr sz="1714" dirty="0">
                <a:solidFill>
                  <a:srgbClr val="FF0000"/>
                </a:solidFill>
                <a:latin typeface="Arial"/>
                <a:cs typeface="Arial"/>
              </a:rPr>
              <a:t>s</a:t>
            </a:r>
            <a:r>
              <a:rPr sz="1714" spc="-10" dirty="0">
                <a:solidFill>
                  <a:srgbClr val="FF0000"/>
                </a:solidFill>
                <a:latin typeface="Arial"/>
                <a:cs typeface="Arial"/>
              </a:rPr>
              <a:t>e</a:t>
            </a:r>
            <a:r>
              <a:rPr sz="1714" dirty="0">
                <a:solidFill>
                  <a:srgbClr val="FF0000"/>
                </a:solidFill>
                <a:latin typeface="Arial"/>
                <a:cs typeface="Arial"/>
              </a:rPr>
              <a:t>rv</a:t>
            </a:r>
            <a:r>
              <a:rPr sz="1714" spc="-10" dirty="0">
                <a:solidFill>
                  <a:srgbClr val="FF0000"/>
                </a:solidFill>
                <a:latin typeface="Arial"/>
                <a:cs typeface="Arial"/>
              </a:rPr>
              <a:t>a</a:t>
            </a:r>
            <a:r>
              <a:rPr sz="1714" dirty="0">
                <a:solidFill>
                  <a:srgbClr val="FF0000"/>
                </a:solidFill>
                <a:latin typeface="Arial"/>
                <a:cs typeface="Arial"/>
              </a:rPr>
              <a:t>t</a:t>
            </a:r>
            <a:r>
              <a:rPr sz="1714" spc="-5" dirty="0">
                <a:solidFill>
                  <a:srgbClr val="FF0000"/>
                </a:solidFill>
                <a:latin typeface="Arial"/>
                <a:cs typeface="Arial"/>
              </a:rPr>
              <a:t>i</a:t>
            </a:r>
            <a:r>
              <a:rPr sz="1714" dirty="0">
                <a:solidFill>
                  <a:srgbClr val="FF0000"/>
                </a:solidFill>
                <a:latin typeface="Arial"/>
                <a:cs typeface="Arial"/>
              </a:rPr>
              <a:t>ve </a:t>
            </a:r>
            <a:r>
              <a:rPr sz="1714" spc="-10" dirty="0">
                <a:solidFill>
                  <a:srgbClr val="FF0000"/>
                </a:solidFill>
                <a:latin typeface="Arial"/>
                <a:cs typeface="Arial"/>
              </a:rPr>
              <a:t>ad</a:t>
            </a:r>
            <a:r>
              <a:rPr sz="1714" spc="-5" dirty="0">
                <a:solidFill>
                  <a:srgbClr val="FF0000"/>
                </a:solidFill>
                <a:latin typeface="Arial"/>
                <a:cs typeface="Arial"/>
              </a:rPr>
              <a:t>j</a:t>
            </a:r>
            <a:r>
              <a:rPr sz="1714" spc="-10" dirty="0">
                <a:solidFill>
                  <a:srgbClr val="FF0000"/>
                </a:solidFill>
                <a:latin typeface="Arial"/>
                <a:cs typeface="Arial"/>
              </a:rPr>
              <a:t>u</a:t>
            </a:r>
            <a:r>
              <a:rPr sz="1714" dirty="0">
                <a:solidFill>
                  <a:srgbClr val="FF0000"/>
                </a:solidFill>
                <a:latin typeface="Arial"/>
                <a:cs typeface="Arial"/>
              </a:rPr>
              <a:t>stm</a:t>
            </a:r>
            <a:r>
              <a:rPr sz="1714" spc="-10" dirty="0">
                <a:solidFill>
                  <a:srgbClr val="FF0000"/>
                </a:solidFill>
                <a:latin typeface="Arial"/>
                <a:cs typeface="Arial"/>
              </a:rPr>
              <a:t>en</a:t>
            </a:r>
            <a:r>
              <a:rPr sz="1714" dirty="0">
                <a:solidFill>
                  <a:srgbClr val="FF0000"/>
                </a:solidFill>
                <a:latin typeface="Arial"/>
                <a:cs typeface="Arial"/>
              </a:rPr>
              <a:t>ts</a:t>
            </a:r>
            <a:r>
              <a:rPr sz="1714" spc="14" dirty="0">
                <a:solidFill>
                  <a:srgbClr val="FF0000"/>
                </a:solidFill>
                <a:latin typeface="Arial"/>
                <a:cs typeface="Arial"/>
              </a:rPr>
              <a:t> </a:t>
            </a:r>
            <a:r>
              <a:rPr sz="1714" spc="-10" dirty="0">
                <a:solidFill>
                  <a:srgbClr val="FF0000"/>
                </a:solidFill>
                <a:latin typeface="Arial"/>
                <a:cs typeface="Arial"/>
              </a:rPr>
              <a:t>an</a:t>
            </a:r>
            <a:r>
              <a:rPr sz="1714" dirty="0">
                <a:solidFill>
                  <a:srgbClr val="FF0000"/>
                </a:solidFill>
                <a:latin typeface="Arial"/>
                <a:cs typeface="Arial"/>
              </a:rPr>
              <a:t>d</a:t>
            </a:r>
            <a:r>
              <a:rPr sz="1714" spc="10" dirty="0">
                <a:solidFill>
                  <a:srgbClr val="FF0000"/>
                </a:solidFill>
                <a:latin typeface="Arial"/>
                <a:cs typeface="Arial"/>
              </a:rPr>
              <a:t> </a:t>
            </a:r>
            <a:r>
              <a:rPr sz="1714" spc="-5" dirty="0">
                <a:solidFill>
                  <a:srgbClr val="FF0000"/>
                </a:solidFill>
                <a:latin typeface="Arial"/>
                <a:cs typeface="Arial"/>
              </a:rPr>
              <a:t>i</a:t>
            </a:r>
            <a:r>
              <a:rPr sz="1714" spc="-10" dirty="0">
                <a:solidFill>
                  <a:srgbClr val="FF0000"/>
                </a:solidFill>
                <a:latin typeface="Arial"/>
                <a:cs typeface="Arial"/>
              </a:rPr>
              <a:t>d</a:t>
            </a:r>
            <a:r>
              <a:rPr sz="1714" spc="-5" dirty="0">
                <a:solidFill>
                  <a:srgbClr val="FF0000"/>
                </a:solidFill>
                <a:latin typeface="Arial"/>
                <a:cs typeface="Arial"/>
              </a:rPr>
              <a:t>i</a:t>
            </a:r>
            <a:r>
              <a:rPr sz="1714" spc="-10" dirty="0">
                <a:solidFill>
                  <a:srgbClr val="FF0000"/>
                </a:solidFill>
                <a:latin typeface="Arial"/>
                <a:cs typeface="Arial"/>
              </a:rPr>
              <a:t>o</a:t>
            </a:r>
            <a:r>
              <a:rPr sz="1714" dirty="0">
                <a:solidFill>
                  <a:srgbClr val="FF0000"/>
                </a:solidFill>
                <a:latin typeface="Arial"/>
                <a:cs typeface="Arial"/>
              </a:rPr>
              <a:t>s</a:t>
            </a:r>
            <a:r>
              <a:rPr sz="1714" spc="-24" dirty="0">
                <a:solidFill>
                  <a:srgbClr val="FF0000"/>
                </a:solidFill>
                <a:latin typeface="Arial"/>
                <a:cs typeface="Arial"/>
              </a:rPr>
              <a:t>y</a:t>
            </a:r>
            <a:r>
              <a:rPr sz="1714" spc="-10" dirty="0">
                <a:solidFill>
                  <a:srgbClr val="FF0000"/>
                </a:solidFill>
                <a:latin typeface="Arial"/>
                <a:cs typeface="Arial"/>
              </a:rPr>
              <a:t>n</a:t>
            </a:r>
            <a:r>
              <a:rPr sz="1714" dirty="0">
                <a:solidFill>
                  <a:srgbClr val="FF0000"/>
                </a:solidFill>
                <a:latin typeface="Arial"/>
                <a:cs typeface="Arial"/>
              </a:rPr>
              <a:t>cr</a:t>
            </a:r>
            <a:r>
              <a:rPr sz="1714" spc="-10" dirty="0">
                <a:solidFill>
                  <a:srgbClr val="FF0000"/>
                </a:solidFill>
                <a:latin typeface="Arial"/>
                <a:cs typeface="Arial"/>
              </a:rPr>
              <a:t>a</a:t>
            </a:r>
            <a:r>
              <a:rPr sz="1714" dirty="0">
                <a:solidFill>
                  <a:srgbClr val="FF0000"/>
                </a:solidFill>
                <a:latin typeface="Arial"/>
                <a:cs typeface="Arial"/>
              </a:rPr>
              <a:t>t</a:t>
            </a:r>
            <a:r>
              <a:rPr sz="1714" spc="-5" dirty="0">
                <a:solidFill>
                  <a:srgbClr val="FF0000"/>
                </a:solidFill>
                <a:latin typeface="Arial"/>
                <a:cs typeface="Arial"/>
              </a:rPr>
              <a:t>i</a:t>
            </a:r>
            <a:r>
              <a:rPr sz="1714" dirty="0">
                <a:solidFill>
                  <a:srgbClr val="FF0000"/>
                </a:solidFill>
                <a:latin typeface="Arial"/>
                <a:cs typeface="Arial"/>
              </a:rPr>
              <a:t>c</a:t>
            </a:r>
            <a:r>
              <a:rPr sz="1714" spc="33" dirty="0">
                <a:solidFill>
                  <a:srgbClr val="FF0000"/>
                </a:solidFill>
                <a:latin typeface="Arial"/>
                <a:cs typeface="Arial"/>
              </a:rPr>
              <a:t> </a:t>
            </a:r>
            <a:r>
              <a:rPr sz="1714" dirty="0">
                <a:solidFill>
                  <a:srgbClr val="FF0000"/>
                </a:solidFill>
                <a:latin typeface="Arial"/>
                <a:cs typeface="Arial"/>
              </a:rPr>
              <a:t>str</a:t>
            </a:r>
            <a:r>
              <a:rPr sz="1714" spc="-10" dirty="0">
                <a:solidFill>
                  <a:srgbClr val="FF0000"/>
                </a:solidFill>
                <a:latin typeface="Arial"/>
                <a:cs typeface="Arial"/>
              </a:rPr>
              <a:t>e</a:t>
            </a:r>
            <a:r>
              <a:rPr sz="1714" dirty="0">
                <a:solidFill>
                  <a:srgbClr val="FF0000"/>
                </a:solidFill>
                <a:latin typeface="Arial"/>
                <a:cs typeface="Arial"/>
              </a:rPr>
              <a:t>ss </a:t>
            </a:r>
            <a:r>
              <a:rPr sz="1714" spc="-10" dirty="0">
                <a:solidFill>
                  <a:srgbClr val="FF0000"/>
                </a:solidFill>
                <a:latin typeface="Arial"/>
                <a:cs typeface="Arial"/>
              </a:rPr>
              <a:t>app</a:t>
            </a:r>
            <a:r>
              <a:rPr sz="1714" spc="-5" dirty="0">
                <a:solidFill>
                  <a:srgbClr val="FF0000"/>
                </a:solidFill>
                <a:latin typeface="Arial"/>
                <a:cs typeface="Arial"/>
              </a:rPr>
              <a:t>li</a:t>
            </a:r>
            <a:r>
              <a:rPr sz="1714" spc="-10" dirty="0">
                <a:solidFill>
                  <a:srgbClr val="FF0000"/>
                </a:solidFill>
                <a:latin typeface="Arial"/>
                <a:cs typeface="Arial"/>
              </a:rPr>
              <a:t>e</a:t>
            </a:r>
            <a:r>
              <a:rPr sz="1714" dirty="0">
                <a:solidFill>
                  <a:srgbClr val="FF0000"/>
                </a:solidFill>
                <a:latin typeface="Arial"/>
                <a:cs typeface="Arial"/>
              </a:rPr>
              <a:t>d</a:t>
            </a:r>
            <a:r>
              <a:rPr sz="1714" spc="19" dirty="0">
                <a:solidFill>
                  <a:srgbClr val="FF0000"/>
                </a:solidFill>
                <a:latin typeface="Arial"/>
                <a:cs typeface="Arial"/>
              </a:rPr>
              <a:t> </a:t>
            </a:r>
            <a:r>
              <a:rPr sz="1714" dirty="0">
                <a:solidFill>
                  <a:srgbClr val="FF0000"/>
                </a:solidFill>
                <a:latin typeface="Arial"/>
                <a:cs typeface="Arial"/>
              </a:rPr>
              <a:t>to</a:t>
            </a:r>
            <a:r>
              <a:rPr sz="1714" spc="-5" dirty="0">
                <a:solidFill>
                  <a:srgbClr val="FF0000"/>
                </a:solidFill>
                <a:latin typeface="Arial"/>
                <a:cs typeface="Arial"/>
              </a:rPr>
              <a:t> </a:t>
            </a:r>
            <a:r>
              <a:rPr sz="1714" dirty="0">
                <a:solidFill>
                  <a:srgbClr val="FF0000"/>
                </a:solidFill>
                <a:latin typeface="Arial"/>
                <a:cs typeface="Arial"/>
              </a:rPr>
              <a:t>m</a:t>
            </a:r>
            <a:r>
              <a:rPr sz="1714" spc="-10" dirty="0">
                <a:solidFill>
                  <a:srgbClr val="FF0000"/>
                </a:solidFill>
                <a:latin typeface="Arial"/>
                <a:cs typeface="Arial"/>
              </a:rPr>
              <a:t>ode</a:t>
            </a:r>
            <a:r>
              <a:rPr sz="1714" dirty="0">
                <a:solidFill>
                  <a:srgbClr val="FF0000"/>
                </a:solidFill>
                <a:latin typeface="Arial"/>
                <a:cs typeface="Arial"/>
              </a:rPr>
              <a:t>l</a:t>
            </a:r>
            <a:r>
              <a:rPr sz="1714" spc="10" dirty="0">
                <a:solidFill>
                  <a:srgbClr val="FF0000"/>
                </a:solidFill>
                <a:latin typeface="Arial"/>
                <a:cs typeface="Arial"/>
              </a:rPr>
              <a:t> </a:t>
            </a:r>
            <a:r>
              <a:rPr sz="1714" spc="-10" dirty="0">
                <a:solidFill>
                  <a:srgbClr val="FF0000"/>
                </a:solidFill>
                <a:latin typeface="Arial"/>
                <a:cs typeface="Arial"/>
              </a:rPr>
              <a:t>ou</a:t>
            </a:r>
            <a:r>
              <a:rPr sz="1714" dirty="0">
                <a:solidFill>
                  <a:srgbClr val="FF0000"/>
                </a:solidFill>
                <a:latin typeface="Arial"/>
                <a:cs typeface="Arial"/>
              </a:rPr>
              <a:t>t</a:t>
            </a:r>
            <a:r>
              <a:rPr sz="1714" spc="-10" dirty="0">
                <a:solidFill>
                  <a:srgbClr val="FF0000"/>
                </a:solidFill>
                <a:latin typeface="Arial"/>
                <a:cs typeface="Arial"/>
              </a:rPr>
              <a:t>pu</a:t>
            </a:r>
            <a:r>
              <a:rPr sz="1714" dirty="0">
                <a:solidFill>
                  <a:srgbClr val="FF0000"/>
                </a:solidFill>
                <a:latin typeface="Arial"/>
                <a:cs typeface="Arial"/>
              </a:rPr>
              <a:t>ts</a:t>
            </a:r>
            <a:endParaRPr sz="1714" dirty="0">
              <a:solidFill>
                <a:prstClr val="black"/>
              </a:solidFill>
              <a:latin typeface="Arial"/>
              <a:cs typeface="Arial"/>
            </a:endParaRPr>
          </a:p>
        </p:txBody>
      </p:sp>
      <p:graphicFrame>
        <p:nvGraphicFramePr>
          <p:cNvPr id="6" name="object 6"/>
          <p:cNvGraphicFramePr>
            <a:graphicFrameLocks noGrp="1"/>
          </p:cNvGraphicFramePr>
          <p:nvPr>
            <p:extLst/>
          </p:nvPr>
        </p:nvGraphicFramePr>
        <p:xfrm>
          <a:off x="458345" y="1310284"/>
          <a:ext cx="8698377" cy="2897375"/>
        </p:xfrm>
        <a:graphic>
          <a:graphicData uri="http://schemas.openxmlformats.org/drawingml/2006/table">
            <a:tbl>
              <a:tblPr firstRow="1" bandRow="1">
                <a:tableStyleId>{2D5ABB26-0587-4C30-8999-92F81FD0307C}</a:tableStyleId>
              </a:tblPr>
              <a:tblGrid>
                <a:gridCol w="1287552"/>
                <a:gridCol w="1384630"/>
                <a:gridCol w="1383020"/>
                <a:gridCol w="1160794"/>
                <a:gridCol w="1160800"/>
                <a:gridCol w="1160794"/>
                <a:gridCol w="1160787"/>
              </a:tblGrid>
              <a:tr h="289738">
                <a:tc>
                  <a:txBody>
                    <a:bodyPr/>
                    <a:lstStyle/>
                    <a:p>
                      <a:endParaRPr sz="900" dirty="0">
                        <a:latin typeface="Arial"/>
                        <a:cs typeface="Arial"/>
                      </a:endParaRPr>
                    </a:p>
                  </a:txBody>
                  <a:tcPr marL="0" marR="0" marT="0" marB="0">
                    <a:lnL w="12700">
                      <a:solidFill>
                        <a:srgbClr val="FFFFFF"/>
                      </a:solidFill>
                      <a:prstDash val="solid"/>
                    </a:lnL>
                    <a:lnT w="12700">
                      <a:solidFill>
                        <a:srgbClr val="FFFFFF"/>
                      </a:solidFill>
                      <a:prstDash val="solid"/>
                    </a:lnT>
                    <a:lnB w="12700">
                      <a:solidFill>
                        <a:srgbClr val="808080"/>
                      </a:solidFill>
                      <a:prstDash val="solid"/>
                    </a:lnB>
                  </a:tcPr>
                </a:tc>
                <a:tc gridSpan="2">
                  <a:txBody>
                    <a:bodyPr/>
                    <a:lstStyle/>
                    <a:p>
                      <a:pPr marL="949325">
                        <a:lnSpc>
                          <a:spcPct val="100000"/>
                        </a:lnSpc>
                      </a:pPr>
                      <a:r>
                        <a:rPr sz="1100" b="1" spc="-5" dirty="0">
                          <a:solidFill>
                            <a:srgbClr val="FF0000"/>
                          </a:solidFill>
                          <a:latin typeface="Arial"/>
                          <a:cs typeface="Arial"/>
                        </a:rPr>
                        <a:t>CC</a:t>
                      </a:r>
                      <a:r>
                        <a:rPr sz="1100" b="1" spc="-40" dirty="0">
                          <a:solidFill>
                            <a:srgbClr val="FF0000"/>
                          </a:solidFill>
                          <a:latin typeface="Arial"/>
                          <a:cs typeface="Arial"/>
                        </a:rPr>
                        <a:t>A</a:t>
                      </a:r>
                      <a:r>
                        <a:rPr sz="1100" b="1" dirty="0">
                          <a:solidFill>
                            <a:srgbClr val="FF0000"/>
                          </a:solidFill>
                          <a:latin typeface="Arial"/>
                          <a:cs typeface="Arial"/>
                        </a:rPr>
                        <a:t>R</a:t>
                      </a:r>
                      <a:r>
                        <a:rPr sz="1100" b="1" spc="35" dirty="0">
                          <a:solidFill>
                            <a:srgbClr val="FF0000"/>
                          </a:solidFill>
                          <a:latin typeface="Arial"/>
                          <a:cs typeface="Arial"/>
                        </a:rPr>
                        <a:t> </a:t>
                      </a:r>
                      <a:r>
                        <a:rPr sz="1100" b="1" dirty="0">
                          <a:solidFill>
                            <a:srgbClr val="FF0000"/>
                          </a:solidFill>
                          <a:latin typeface="Arial"/>
                          <a:cs typeface="Arial"/>
                        </a:rPr>
                        <a:t>scala</a:t>
                      </a:r>
                      <a:r>
                        <a:rPr sz="1100" b="1" spc="-15" dirty="0">
                          <a:solidFill>
                            <a:srgbClr val="FF0000"/>
                          </a:solidFill>
                          <a:latin typeface="Arial"/>
                          <a:cs typeface="Arial"/>
                        </a:rPr>
                        <a:t>r</a:t>
                      </a:r>
                      <a:r>
                        <a:rPr sz="1100" b="1" dirty="0">
                          <a:solidFill>
                            <a:srgbClr val="FF0000"/>
                          </a:solidFill>
                          <a:latin typeface="Arial"/>
                          <a:cs typeface="Arial"/>
                        </a:rPr>
                        <a:t>s</a:t>
                      </a:r>
                      <a:endParaRPr sz="1100" dirty="0">
                        <a:latin typeface="Arial"/>
                        <a:cs typeface="Arial"/>
                      </a:endParaRPr>
                    </a:p>
                  </a:txBody>
                  <a:tcPr marL="0" marR="0" marT="0" marB="0">
                    <a:lnT w="12700">
                      <a:solidFill>
                        <a:srgbClr val="FFFFFF"/>
                      </a:solidFill>
                      <a:prstDash val="solid"/>
                    </a:lnT>
                    <a:lnB w="12700">
                      <a:solidFill>
                        <a:srgbClr val="808080"/>
                      </a:solidFill>
                      <a:prstDash val="solid"/>
                    </a:lnB>
                  </a:tcPr>
                </a:tc>
                <a:tc hMerge="1">
                  <a:txBody>
                    <a:bodyPr/>
                    <a:lstStyle/>
                    <a:p>
                      <a:endParaRPr/>
                    </a:p>
                  </a:txBody>
                  <a:tcPr marL="0" marR="0" marT="0" marB="0"/>
                </a:tc>
                <a:tc gridSpan="2">
                  <a:txBody>
                    <a:bodyPr/>
                    <a:lstStyle/>
                    <a:p>
                      <a:pPr marL="464184">
                        <a:lnSpc>
                          <a:spcPct val="100000"/>
                        </a:lnSpc>
                      </a:pPr>
                      <a:r>
                        <a:rPr sz="1100" b="1" spc="-40" dirty="0">
                          <a:solidFill>
                            <a:srgbClr val="FF0000"/>
                          </a:solidFill>
                          <a:latin typeface="Arial"/>
                          <a:cs typeface="Arial"/>
                        </a:rPr>
                        <a:t>A</a:t>
                      </a:r>
                      <a:r>
                        <a:rPr sz="1100" b="1" spc="-5" dirty="0">
                          <a:solidFill>
                            <a:srgbClr val="FF0000"/>
                          </a:solidFill>
                          <a:latin typeface="Arial"/>
                          <a:cs typeface="Arial"/>
                        </a:rPr>
                        <a:t>n</a:t>
                      </a:r>
                      <a:r>
                        <a:rPr sz="1100" b="1" dirty="0">
                          <a:solidFill>
                            <a:srgbClr val="FF0000"/>
                          </a:solidFill>
                          <a:latin typeface="Arial"/>
                          <a:cs typeface="Arial"/>
                        </a:rPr>
                        <a:t>c</a:t>
                      </a:r>
                      <a:r>
                        <a:rPr sz="1100" b="1" spc="-5" dirty="0">
                          <a:solidFill>
                            <a:srgbClr val="FF0000"/>
                          </a:solidFill>
                          <a:latin typeface="Arial"/>
                          <a:cs typeface="Arial"/>
                        </a:rPr>
                        <a:t>ho</a:t>
                      </a:r>
                      <a:r>
                        <a:rPr sz="1100" b="1" dirty="0">
                          <a:solidFill>
                            <a:srgbClr val="FF0000"/>
                          </a:solidFill>
                          <a:latin typeface="Arial"/>
                          <a:cs typeface="Arial"/>
                        </a:rPr>
                        <a:t>rs</a:t>
                      </a:r>
                      <a:r>
                        <a:rPr sz="1100" b="1" spc="30" dirty="0">
                          <a:solidFill>
                            <a:srgbClr val="FF0000"/>
                          </a:solidFill>
                          <a:latin typeface="Arial"/>
                          <a:cs typeface="Arial"/>
                        </a:rPr>
                        <a:t> </a:t>
                      </a:r>
                      <a:r>
                        <a:rPr sz="1100" b="1" spc="25" dirty="0">
                          <a:solidFill>
                            <a:srgbClr val="FF0000"/>
                          </a:solidFill>
                          <a:latin typeface="Arial"/>
                          <a:cs typeface="Arial"/>
                        </a:rPr>
                        <a:t>w</a:t>
                      </a:r>
                      <a:r>
                        <a:rPr sz="1100" b="1" dirty="0">
                          <a:solidFill>
                            <a:srgbClr val="FF0000"/>
                          </a:solidFill>
                          <a:latin typeface="Arial"/>
                          <a:cs typeface="Arial"/>
                        </a:rPr>
                        <a:t>/</a:t>
                      </a:r>
                      <a:r>
                        <a:rPr sz="1100" b="1" spc="-10" dirty="0">
                          <a:solidFill>
                            <a:srgbClr val="FF0000"/>
                          </a:solidFill>
                          <a:latin typeface="Arial"/>
                          <a:cs typeface="Arial"/>
                        </a:rPr>
                        <a:t> </a:t>
                      </a:r>
                      <a:r>
                        <a:rPr sz="1100" b="1" spc="-5" dirty="0">
                          <a:solidFill>
                            <a:srgbClr val="FF0000"/>
                          </a:solidFill>
                          <a:latin typeface="Arial"/>
                          <a:cs typeface="Arial"/>
                        </a:rPr>
                        <a:t>o</a:t>
                      </a:r>
                      <a:r>
                        <a:rPr sz="1100" b="1" spc="-20" dirty="0">
                          <a:solidFill>
                            <a:srgbClr val="FF0000"/>
                          </a:solidFill>
                          <a:latin typeface="Arial"/>
                          <a:cs typeface="Arial"/>
                        </a:rPr>
                        <a:t>v</a:t>
                      </a:r>
                      <a:r>
                        <a:rPr sz="1100" b="1" dirty="0">
                          <a:solidFill>
                            <a:srgbClr val="FF0000"/>
                          </a:solidFill>
                          <a:latin typeface="Arial"/>
                          <a:cs typeface="Arial"/>
                        </a:rPr>
                        <a:t>erlay</a:t>
                      </a:r>
                      <a:endParaRPr sz="1100">
                        <a:latin typeface="Arial"/>
                        <a:cs typeface="Arial"/>
                      </a:endParaRPr>
                    </a:p>
                  </a:txBody>
                  <a:tcPr marL="0" marR="0" marT="0" marB="0">
                    <a:lnT w="12700">
                      <a:solidFill>
                        <a:srgbClr val="FFFFFF"/>
                      </a:solidFill>
                      <a:prstDash val="solid"/>
                    </a:lnT>
                    <a:lnB w="12700">
                      <a:solidFill>
                        <a:srgbClr val="808080"/>
                      </a:solidFill>
                      <a:prstDash val="solid"/>
                    </a:lnB>
                  </a:tcPr>
                </a:tc>
                <a:tc hMerge="1">
                  <a:txBody>
                    <a:bodyPr/>
                    <a:lstStyle/>
                    <a:p>
                      <a:endParaRPr/>
                    </a:p>
                  </a:txBody>
                  <a:tcPr marL="0" marR="0" marT="0" marB="0"/>
                </a:tc>
                <a:tc gridSpan="2">
                  <a:txBody>
                    <a:bodyPr/>
                    <a:lstStyle/>
                    <a:p>
                      <a:pPr marL="417195">
                        <a:lnSpc>
                          <a:spcPct val="100000"/>
                        </a:lnSpc>
                      </a:pPr>
                      <a:r>
                        <a:rPr sz="1100" b="1" spc="-40" dirty="0">
                          <a:solidFill>
                            <a:srgbClr val="FF0000"/>
                          </a:solidFill>
                          <a:latin typeface="Arial"/>
                          <a:cs typeface="Arial"/>
                        </a:rPr>
                        <a:t>A</a:t>
                      </a:r>
                      <a:r>
                        <a:rPr sz="1100" b="1" spc="-5" dirty="0">
                          <a:solidFill>
                            <a:srgbClr val="FF0000"/>
                          </a:solidFill>
                          <a:latin typeface="Arial"/>
                          <a:cs typeface="Arial"/>
                        </a:rPr>
                        <a:t>n</a:t>
                      </a:r>
                      <a:r>
                        <a:rPr sz="1100" b="1" dirty="0">
                          <a:solidFill>
                            <a:srgbClr val="FF0000"/>
                          </a:solidFill>
                          <a:latin typeface="Arial"/>
                          <a:cs typeface="Arial"/>
                        </a:rPr>
                        <a:t>c</a:t>
                      </a:r>
                      <a:r>
                        <a:rPr sz="1100" b="1" spc="-5" dirty="0">
                          <a:solidFill>
                            <a:srgbClr val="FF0000"/>
                          </a:solidFill>
                          <a:latin typeface="Arial"/>
                          <a:cs typeface="Arial"/>
                        </a:rPr>
                        <a:t>ho</a:t>
                      </a:r>
                      <a:r>
                        <a:rPr sz="1100" b="1" dirty="0">
                          <a:solidFill>
                            <a:srgbClr val="FF0000"/>
                          </a:solidFill>
                          <a:latin typeface="Arial"/>
                          <a:cs typeface="Arial"/>
                        </a:rPr>
                        <a:t>rs</a:t>
                      </a:r>
                      <a:r>
                        <a:rPr sz="1100" b="1" spc="30" dirty="0">
                          <a:solidFill>
                            <a:srgbClr val="FF0000"/>
                          </a:solidFill>
                          <a:latin typeface="Arial"/>
                          <a:cs typeface="Arial"/>
                        </a:rPr>
                        <a:t> </a:t>
                      </a:r>
                      <a:r>
                        <a:rPr sz="1100" b="1" spc="25" dirty="0">
                          <a:solidFill>
                            <a:srgbClr val="FF0000"/>
                          </a:solidFill>
                          <a:latin typeface="Arial"/>
                          <a:cs typeface="Arial"/>
                        </a:rPr>
                        <a:t>w</a:t>
                      </a:r>
                      <a:r>
                        <a:rPr sz="1100" b="1" dirty="0">
                          <a:solidFill>
                            <a:srgbClr val="FF0000"/>
                          </a:solidFill>
                          <a:latin typeface="Arial"/>
                          <a:cs typeface="Arial"/>
                        </a:rPr>
                        <a:t>/o</a:t>
                      </a:r>
                      <a:r>
                        <a:rPr sz="1100" b="1" spc="-15" dirty="0">
                          <a:solidFill>
                            <a:srgbClr val="FF0000"/>
                          </a:solidFill>
                          <a:latin typeface="Arial"/>
                          <a:cs typeface="Arial"/>
                        </a:rPr>
                        <a:t> </a:t>
                      </a:r>
                      <a:r>
                        <a:rPr sz="1100" b="1" spc="-5" dirty="0">
                          <a:solidFill>
                            <a:srgbClr val="FF0000"/>
                          </a:solidFill>
                          <a:latin typeface="Arial"/>
                          <a:cs typeface="Arial"/>
                        </a:rPr>
                        <a:t>o</a:t>
                      </a:r>
                      <a:r>
                        <a:rPr sz="1100" b="1" spc="-20" dirty="0">
                          <a:solidFill>
                            <a:srgbClr val="FF0000"/>
                          </a:solidFill>
                          <a:latin typeface="Arial"/>
                          <a:cs typeface="Arial"/>
                        </a:rPr>
                        <a:t>v</a:t>
                      </a:r>
                      <a:r>
                        <a:rPr sz="1100" b="1" dirty="0">
                          <a:solidFill>
                            <a:srgbClr val="FF0000"/>
                          </a:solidFill>
                          <a:latin typeface="Arial"/>
                          <a:cs typeface="Arial"/>
                        </a:rPr>
                        <a:t>erlay</a:t>
                      </a:r>
                      <a:endParaRPr sz="1100">
                        <a:latin typeface="Arial"/>
                        <a:cs typeface="Arial"/>
                      </a:endParaRPr>
                    </a:p>
                  </a:txBody>
                  <a:tcPr marL="0" marR="0" marT="0" marB="0">
                    <a:lnT w="12700">
                      <a:solidFill>
                        <a:srgbClr val="FFFFFF"/>
                      </a:solidFill>
                      <a:prstDash val="solid"/>
                    </a:lnT>
                    <a:lnB w="12700">
                      <a:solidFill>
                        <a:srgbClr val="808080"/>
                      </a:solidFill>
                      <a:prstDash val="solid"/>
                    </a:lnB>
                  </a:tcPr>
                </a:tc>
                <a:tc hMerge="1">
                  <a:txBody>
                    <a:bodyPr/>
                    <a:lstStyle/>
                    <a:p>
                      <a:endParaRPr/>
                    </a:p>
                  </a:txBody>
                  <a:tcPr marL="0" marR="0" marT="0" marB="0"/>
                </a:tc>
              </a:tr>
              <a:tr h="287949">
                <a:tc>
                  <a:txBody>
                    <a:bodyPr/>
                    <a:lstStyle/>
                    <a:p>
                      <a:pPr marL="49530">
                        <a:lnSpc>
                          <a:spcPct val="100000"/>
                        </a:lnSpc>
                      </a:pPr>
                      <a:r>
                        <a:rPr sz="1100" b="1" dirty="0">
                          <a:solidFill>
                            <a:srgbClr val="FF0000"/>
                          </a:solidFill>
                          <a:latin typeface="Arial"/>
                          <a:cs typeface="Arial"/>
                        </a:rPr>
                        <a:t>P</a:t>
                      </a:r>
                      <a:r>
                        <a:rPr sz="1100" b="1" spc="-5" dirty="0">
                          <a:solidFill>
                            <a:srgbClr val="FF0000"/>
                          </a:solidFill>
                          <a:latin typeface="Arial"/>
                          <a:cs typeface="Arial"/>
                        </a:rPr>
                        <a:t>o</a:t>
                      </a:r>
                      <a:r>
                        <a:rPr sz="1100" b="1" dirty="0">
                          <a:solidFill>
                            <a:srgbClr val="FF0000"/>
                          </a:solidFill>
                          <a:latin typeface="Arial"/>
                          <a:cs typeface="Arial"/>
                        </a:rPr>
                        <a:t>r</a:t>
                      </a:r>
                      <a:r>
                        <a:rPr sz="1100" b="1" spc="-5" dirty="0">
                          <a:solidFill>
                            <a:srgbClr val="FF0000"/>
                          </a:solidFill>
                          <a:latin typeface="Arial"/>
                          <a:cs typeface="Arial"/>
                        </a:rPr>
                        <a:t>tfo</a:t>
                      </a:r>
                      <a:r>
                        <a:rPr sz="1100" b="1" dirty="0">
                          <a:solidFill>
                            <a:srgbClr val="FF0000"/>
                          </a:solidFill>
                          <a:latin typeface="Arial"/>
                          <a:cs typeface="Arial"/>
                        </a:rPr>
                        <a:t>lio</a:t>
                      </a:r>
                      <a:endParaRPr sz="1100">
                        <a:latin typeface="Arial"/>
                        <a:cs typeface="Arial"/>
                      </a:endParaRPr>
                    </a:p>
                  </a:txBody>
                  <a:tcPr marL="0" marR="0" marT="0" marB="0">
                    <a:lnT w="12700">
                      <a:solidFill>
                        <a:srgbClr val="808080"/>
                      </a:solidFill>
                      <a:prstDash val="solid"/>
                    </a:lnT>
                    <a:lnB w="28574">
                      <a:solidFill>
                        <a:srgbClr val="FF0000"/>
                      </a:solidFill>
                      <a:prstDash val="solid"/>
                    </a:lnB>
                  </a:tcPr>
                </a:tc>
                <a:tc>
                  <a:txBody>
                    <a:bodyPr/>
                    <a:lstStyle/>
                    <a:p>
                      <a:pPr marL="368935">
                        <a:lnSpc>
                          <a:spcPct val="100000"/>
                        </a:lnSpc>
                      </a:pPr>
                      <a:r>
                        <a:rPr sz="1100" b="1" spc="5" dirty="0">
                          <a:solidFill>
                            <a:srgbClr val="FF0000"/>
                          </a:solidFill>
                          <a:latin typeface="Arial"/>
                          <a:cs typeface="Arial"/>
                        </a:rPr>
                        <a:t>W</a:t>
                      </a:r>
                      <a:r>
                        <a:rPr sz="1100" b="1" dirty="0">
                          <a:solidFill>
                            <a:srgbClr val="FF0000"/>
                          </a:solidFill>
                          <a:latin typeface="Arial"/>
                          <a:cs typeface="Arial"/>
                        </a:rPr>
                        <a:t>/ </a:t>
                      </a:r>
                      <a:r>
                        <a:rPr sz="1100" b="1" spc="-5" dirty="0">
                          <a:solidFill>
                            <a:srgbClr val="FF0000"/>
                          </a:solidFill>
                          <a:latin typeface="Arial"/>
                          <a:cs typeface="Arial"/>
                        </a:rPr>
                        <a:t>o</a:t>
                      </a:r>
                      <a:r>
                        <a:rPr sz="1100" b="1" spc="-20" dirty="0">
                          <a:solidFill>
                            <a:srgbClr val="FF0000"/>
                          </a:solidFill>
                          <a:latin typeface="Arial"/>
                          <a:cs typeface="Arial"/>
                        </a:rPr>
                        <a:t>v</a:t>
                      </a:r>
                      <a:r>
                        <a:rPr sz="1100" b="1" dirty="0">
                          <a:solidFill>
                            <a:srgbClr val="FF0000"/>
                          </a:solidFill>
                          <a:latin typeface="Arial"/>
                          <a:cs typeface="Arial"/>
                        </a:rPr>
                        <a:t>erlay</a:t>
                      </a:r>
                      <a:endParaRPr sz="1100">
                        <a:latin typeface="Arial"/>
                        <a:cs typeface="Arial"/>
                      </a:endParaRPr>
                    </a:p>
                  </a:txBody>
                  <a:tcPr marL="0" marR="0" marT="0" marB="0">
                    <a:lnT w="12700">
                      <a:solidFill>
                        <a:srgbClr val="808080"/>
                      </a:solidFill>
                      <a:prstDash val="solid"/>
                    </a:lnT>
                    <a:lnB w="28574">
                      <a:solidFill>
                        <a:srgbClr val="FF0000"/>
                      </a:solidFill>
                      <a:prstDash val="solid"/>
                    </a:lnB>
                  </a:tcPr>
                </a:tc>
                <a:tc>
                  <a:txBody>
                    <a:bodyPr/>
                    <a:lstStyle/>
                    <a:p>
                      <a:pPr marL="252095">
                        <a:lnSpc>
                          <a:spcPct val="100000"/>
                        </a:lnSpc>
                      </a:pPr>
                      <a:r>
                        <a:rPr sz="1100" b="1" spc="5" dirty="0">
                          <a:solidFill>
                            <a:srgbClr val="FF0000"/>
                          </a:solidFill>
                          <a:latin typeface="Arial"/>
                          <a:cs typeface="Arial"/>
                        </a:rPr>
                        <a:t>W</a:t>
                      </a:r>
                      <a:r>
                        <a:rPr sz="1100" b="1" dirty="0">
                          <a:solidFill>
                            <a:srgbClr val="FF0000"/>
                          </a:solidFill>
                          <a:latin typeface="Arial"/>
                          <a:cs typeface="Arial"/>
                        </a:rPr>
                        <a:t>/o </a:t>
                      </a:r>
                      <a:r>
                        <a:rPr sz="1100" b="1" spc="-5" dirty="0">
                          <a:solidFill>
                            <a:srgbClr val="FF0000"/>
                          </a:solidFill>
                          <a:latin typeface="Arial"/>
                          <a:cs typeface="Arial"/>
                        </a:rPr>
                        <a:t>o</a:t>
                      </a:r>
                      <a:r>
                        <a:rPr sz="1100" b="1" spc="-20" dirty="0">
                          <a:solidFill>
                            <a:srgbClr val="FF0000"/>
                          </a:solidFill>
                          <a:latin typeface="Arial"/>
                          <a:cs typeface="Arial"/>
                        </a:rPr>
                        <a:t>v</a:t>
                      </a:r>
                      <a:r>
                        <a:rPr sz="1100" b="1" dirty="0">
                          <a:solidFill>
                            <a:srgbClr val="FF0000"/>
                          </a:solidFill>
                          <a:latin typeface="Arial"/>
                          <a:cs typeface="Arial"/>
                        </a:rPr>
                        <a:t>erlay</a:t>
                      </a:r>
                      <a:endParaRPr sz="1100">
                        <a:latin typeface="Arial"/>
                        <a:cs typeface="Arial"/>
                      </a:endParaRPr>
                    </a:p>
                  </a:txBody>
                  <a:tcPr marL="0" marR="0" marT="0" marB="0">
                    <a:lnT w="12700">
                      <a:solidFill>
                        <a:srgbClr val="808080"/>
                      </a:solidFill>
                      <a:prstDash val="solid"/>
                    </a:lnT>
                    <a:lnB w="28574">
                      <a:solidFill>
                        <a:srgbClr val="FF0000"/>
                      </a:solidFill>
                      <a:prstDash val="solid"/>
                    </a:lnB>
                  </a:tcPr>
                </a:tc>
                <a:tc>
                  <a:txBody>
                    <a:bodyPr/>
                    <a:lstStyle/>
                    <a:p>
                      <a:pPr marL="342265">
                        <a:lnSpc>
                          <a:spcPct val="100000"/>
                        </a:lnSpc>
                      </a:pPr>
                      <a:r>
                        <a:rPr sz="1100" b="1" spc="-40" dirty="0">
                          <a:solidFill>
                            <a:srgbClr val="FFFFFF"/>
                          </a:solidFill>
                          <a:latin typeface="Arial"/>
                          <a:cs typeface="Arial"/>
                        </a:rPr>
                        <a:t>A</a:t>
                      </a:r>
                      <a:r>
                        <a:rPr sz="1100" b="1" dirty="0">
                          <a:solidFill>
                            <a:srgbClr val="FFFFFF"/>
                          </a:solidFill>
                          <a:latin typeface="Arial"/>
                          <a:cs typeface="Arial"/>
                        </a:rPr>
                        <a:t>m</a:t>
                      </a:r>
                      <a:r>
                        <a:rPr sz="1100" b="1" spc="-5" dirty="0">
                          <a:solidFill>
                            <a:srgbClr val="FFFFFF"/>
                          </a:solidFill>
                          <a:latin typeface="Arial"/>
                          <a:cs typeface="Arial"/>
                        </a:rPr>
                        <a:t>b</a:t>
                      </a:r>
                      <a:r>
                        <a:rPr sz="1100" b="1" dirty="0">
                          <a:solidFill>
                            <a:srgbClr val="FFFFFF"/>
                          </a:solidFill>
                          <a:latin typeface="Arial"/>
                          <a:cs typeface="Arial"/>
                        </a:rPr>
                        <a:t>er</a:t>
                      </a:r>
                      <a:endParaRPr sz="1100">
                        <a:latin typeface="Arial"/>
                        <a:cs typeface="Arial"/>
                      </a:endParaRPr>
                    </a:p>
                  </a:txBody>
                  <a:tcPr marL="0" marR="0" marT="0" marB="0">
                    <a:lnT w="12700">
                      <a:solidFill>
                        <a:srgbClr val="808080"/>
                      </a:solidFill>
                      <a:prstDash val="solid"/>
                    </a:lnT>
                    <a:lnB w="28574">
                      <a:solidFill>
                        <a:srgbClr val="FF0000"/>
                      </a:solidFill>
                      <a:prstDash val="solid"/>
                    </a:lnB>
                    <a:solidFill>
                      <a:srgbClr val="FFC000"/>
                    </a:solidFill>
                  </a:tcPr>
                </a:tc>
                <a:tc>
                  <a:txBody>
                    <a:bodyPr/>
                    <a:lstStyle/>
                    <a:p>
                      <a:pPr marL="1270" algn="ctr">
                        <a:lnSpc>
                          <a:spcPct val="100000"/>
                        </a:lnSpc>
                      </a:pPr>
                      <a:r>
                        <a:rPr sz="1100" b="1" spc="-5" dirty="0">
                          <a:solidFill>
                            <a:srgbClr val="FFFFFF"/>
                          </a:solidFill>
                          <a:latin typeface="Arial"/>
                          <a:cs typeface="Arial"/>
                        </a:rPr>
                        <a:t>R</a:t>
                      </a:r>
                      <a:r>
                        <a:rPr sz="1100" b="1" dirty="0">
                          <a:solidFill>
                            <a:srgbClr val="FFFFFF"/>
                          </a:solidFill>
                          <a:latin typeface="Arial"/>
                          <a:cs typeface="Arial"/>
                        </a:rPr>
                        <a:t>ed</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0000"/>
                    </a:solidFill>
                  </a:tcPr>
                </a:tc>
                <a:tc>
                  <a:txBody>
                    <a:bodyPr/>
                    <a:lstStyle/>
                    <a:p>
                      <a:pPr marL="342265">
                        <a:lnSpc>
                          <a:spcPct val="100000"/>
                        </a:lnSpc>
                      </a:pPr>
                      <a:r>
                        <a:rPr sz="1100" b="1" spc="-40" dirty="0">
                          <a:solidFill>
                            <a:srgbClr val="FFFFFF"/>
                          </a:solidFill>
                          <a:latin typeface="Arial"/>
                          <a:cs typeface="Arial"/>
                        </a:rPr>
                        <a:t>A</a:t>
                      </a:r>
                      <a:r>
                        <a:rPr sz="1100" b="1" dirty="0">
                          <a:solidFill>
                            <a:srgbClr val="FFFFFF"/>
                          </a:solidFill>
                          <a:latin typeface="Arial"/>
                          <a:cs typeface="Arial"/>
                        </a:rPr>
                        <a:t>m</a:t>
                      </a:r>
                      <a:r>
                        <a:rPr sz="1100" b="1" spc="-5" dirty="0">
                          <a:solidFill>
                            <a:srgbClr val="FFFFFF"/>
                          </a:solidFill>
                          <a:latin typeface="Arial"/>
                          <a:cs typeface="Arial"/>
                        </a:rPr>
                        <a:t>b</a:t>
                      </a:r>
                      <a:r>
                        <a:rPr sz="1100" b="1" dirty="0">
                          <a:solidFill>
                            <a:srgbClr val="FFFFFF"/>
                          </a:solidFill>
                          <a:latin typeface="Arial"/>
                          <a:cs typeface="Arial"/>
                        </a:rPr>
                        <a:t>er</a:t>
                      </a:r>
                      <a:endParaRPr sz="1100">
                        <a:latin typeface="Arial"/>
                        <a:cs typeface="Arial"/>
                      </a:endParaRPr>
                    </a:p>
                  </a:txBody>
                  <a:tcPr marL="0" marR="0" marT="0" marB="0">
                    <a:lnT w="12700">
                      <a:solidFill>
                        <a:srgbClr val="808080"/>
                      </a:solidFill>
                      <a:prstDash val="solid"/>
                    </a:lnT>
                    <a:lnB w="28574">
                      <a:solidFill>
                        <a:srgbClr val="FF0000"/>
                      </a:solidFill>
                      <a:prstDash val="solid"/>
                    </a:lnB>
                    <a:solidFill>
                      <a:srgbClr val="FFC000"/>
                    </a:solidFill>
                  </a:tcPr>
                </a:tc>
                <a:tc>
                  <a:txBody>
                    <a:bodyPr/>
                    <a:lstStyle/>
                    <a:p>
                      <a:pPr marL="1905" algn="ctr">
                        <a:lnSpc>
                          <a:spcPct val="100000"/>
                        </a:lnSpc>
                      </a:pPr>
                      <a:r>
                        <a:rPr sz="1100" b="1" spc="-5" dirty="0">
                          <a:solidFill>
                            <a:srgbClr val="FFFFFF"/>
                          </a:solidFill>
                          <a:latin typeface="Arial"/>
                          <a:cs typeface="Arial"/>
                        </a:rPr>
                        <a:t>R</a:t>
                      </a:r>
                      <a:r>
                        <a:rPr sz="1100" b="1" dirty="0">
                          <a:solidFill>
                            <a:srgbClr val="FFFFFF"/>
                          </a:solidFill>
                          <a:latin typeface="Arial"/>
                          <a:cs typeface="Arial"/>
                        </a:rPr>
                        <a:t>ed</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0000"/>
                    </a:solidFill>
                  </a:tcPr>
                </a:tc>
              </a:tr>
              <a:tr h="281647">
                <a:tc>
                  <a:txBody>
                    <a:bodyPr/>
                    <a:lstStyle/>
                    <a:p>
                      <a:pPr marL="24130">
                        <a:lnSpc>
                          <a:spcPct val="100000"/>
                        </a:lnSpc>
                      </a:pPr>
                      <a:r>
                        <a:rPr sz="1100" b="1" spc="-40" dirty="0">
                          <a:latin typeface="Arial"/>
                          <a:cs typeface="Arial"/>
                        </a:rPr>
                        <a:t>A</a:t>
                      </a:r>
                      <a:r>
                        <a:rPr sz="1100" b="1" spc="-5" dirty="0">
                          <a:latin typeface="Arial"/>
                          <a:cs typeface="Arial"/>
                        </a:rPr>
                        <a:t>ut</a:t>
                      </a:r>
                      <a:r>
                        <a:rPr sz="1100" b="1" dirty="0">
                          <a:latin typeface="Arial"/>
                          <a:cs typeface="Arial"/>
                        </a:rPr>
                        <a:t>o</a:t>
                      </a:r>
                      <a:endParaRPr sz="1100">
                        <a:latin typeface="Arial"/>
                        <a:cs typeface="Arial"/>
                      </a:endParaRPr>
                    </a:p>
                  </a:txBody>
                  <a:tcPr marL="0" marR="0" marT="0" marB="0">
                    <a:lnL w="28574">
                      <a:solidFill>
                        <a:srgbClr val="FF0000"/>
                      </a:solidFill>
                      <a:prstDash val="solid"/>
                    </a:lnL>
                    <a:lnT w="28574">
                      <a:solidFill>
                        <a:srgbClr val="FF0000"/>
                      </a:solidFill>
                      <a:prstDash val="solid"/>
                    </a:lnT>
                    <a:lnB w="28574">
                      <a:solidFill>
                        <a:srgbClr val="FF0000"/>
                      </a:solidFill>
                      <a:prstDash val="solid"/>
                    </a:lnB>
                  </a:tcPr>
                </a:tc>
                <a:tc>
                  <a:txBody>
                    <a:bodyPr/>
                    <a:lstStyle/>
                    <a:p>
                      <a:pPr marL="113664" algn="ctr">
                        <a:lnSpc>
                          <a:spcPct val="100000"/>
                        </a:lnSpc>
                      </a:pPr>
                      <a:r>
                        <a:rPr sz="1100" b="1" dirty="0">
                          <a:latin typeface="Arial"/>
                          <a:cs typeface="Arial"/>
                        </a:rPr>
                        <a:t>1.7</a:t>
                      </a:r>
                      <a:endParaRPr sz="1100">
                        <a:latin typeface="Arial"/>
                        <a:cs typeface="Arial"/>
                      </a:endParaRPr>
                    </a:p>
                  </a:txBody>
                  <a:tcPr marL="0" marR="0" marT="0" marB="0">
                    <a:lnT w="28574">
                      <a:solidFill>
                        <a:srgbClr val="FF0000"/>
                      </a:solidFill>
                      <a:prstDash val="solid"/>
                    </a:lnT>
                    <a:lnB w="28574">
                      <a:solidFill>
                        <a:srgbClr val="FF0000"/>
                      </a:solidFill>
                      <a:prstDash val="solid"/>
                    </a:lnB>
                  </a:tcPr>
                </a:tc>
                <a:tc>
                  <a:txBody>
                    <a:bodyPr/>
                    <a:lstStyle/>
                    <a:p>
                      <a:pPr marR="17780" algn="ctr">
                        <a:lnSpc>
                          <a:spcPct val="100000"/>
                        </a:lnSpc>
                      </a:pPr>
                      <a:r>
                        <a:rPr sz="1100" b="1" dirty="0">
                          <a:latin typeface="Arial"/>
                          <a:cs typeface="Arial"/>
                        </a:rPr>
                        <a:t>1.5</a:t>
                      </a:r>
                      <a:endParaRPr sz="1100">
                        <a:latin typeface="Arial"/>
                        <a:cs typeface="Arial"/>
                      </a:endParaRPr>
                    </a:p>
                  </a:txBody>
                  <a:tcPr marL="0" marR="0" marT="0" marB="0">
                    <a:lnT w="28574">
                      <a:solidFill>
                        <a:srgbClr val="FF0000"/>
                      </a:solidFill>
                      <a:prstDash val="solid"/>
                    </a:lnT>
                    <a:lnB w="28574">
                      <a:solidFill>
                        <a:srgbClr val="FF0000"/>
                      </a:solidFill>
                      <a:prstDash val="solid"/>
                    </a:lnB>
                  </a:tcPr>
                </a:tc>
                <a:tc>
                  <a:txBody>
                    <a:bodyPr/>
                    <a:lstStyle/>
                    <a:p>
                      <a:pPr marL="2540" algn="ctr">
                        <a:lnSpc>
                          <a:spcPct val="100000"/>
                        </a:lnSpc>
                      </a:pPr>
                      <a:r>
                        <a:rPr sz="1100" b="1" dirty="0">
                          <a:latin typeface="Arial"/>
                          <a:cs typeface="Arial"/>
                        </a:rPr>
                        <a:t>8.6%</a:t>
                      </a:r>
                      <a:endParaRPr sz="1100">
                        <a:latin typeface="Arial"/>
                        <a:cs typeface="Arial"/>
                      </a:endParaRPr>
                    </a:p>
                  </a:txBody>
                  <a:tcPr marL="0" marR="0" marT="0" marB="0">
                    <a:lnT w="28574">
                      <a:solidFill>
                        <a:srgbClr val="FF0000"/>
                      </a:solidFill>
                      <a:prstDash val="solid"/>
                    </a:lnT>
                    <a:lnB w="28574">
                      <a:solidFill>
                        <a:srgbClr val="FF0000"/>
                      </a:solidFill>
                      <a:prstDash val="solid"/>
                    </a:lnB>
                    <a:solidFill>
                      <a:srgbClr val="FFE79B"/>
                    </a:solidFill>
                  </a:tcPr>
                </a:tc>
                <a:tc>
                  <a:txBody>
                    <a:bodyPr/>
                    <a:lstStyle/>
                    <a:p>
                      <a:pPr marL="3175" algn="ctr">
                        <a:lnSpc>
                          <a:spcPct val="100000"/>
                        </a:lnSpc>
                      </a:pPr>
                      <a:r>
                        <a:rPr sz="1100" b="1" dirty="0">
                          <a:latin typeface="Arial"/>
                          <a:cs typeface="Arial"/>
                        </a:rPr>
                        <a:t>8.8%</a:t>
                      </a:r>
                      <a:endParaRPr sz="1100">
                        <a:latin typeface="Arial"/>
                        <a:cs typeface="Arial"/>
                      </a:endParaRPr>
                    </a:p>
                  </a:txBody>
                  <a:tcPr marL="0" marR="0" marT="0" marB="0">
                    <a:lnT w="12700" cap="flat" cmpd="sng" algn="ctr">
                      <a:solidFill>
                        <a:srgbClr val="808080"/>
                      </a:solidFill>
                      <a:prstDash val="solid"/>
                      <a:round/>
                      <a:headEnd type="none" w="med" len="med"/>
                      <a:tailEnd type="none" w="med" len="med"/>
                    </a:lnT>
                    <a:lnB w="28574">
                      <a:solidFill>
                        <a:srgbClr val="FF0000"/>
                      </a:solidFill>
                      <a:prstDash val="solid"/>
                    </a:lnB>
                    <a:solidFill>
                      <a:srgbClr val="FFCCCC"/>
                    </a:solidFill>
                  </a:tcPr>
                </a:tc>
                <a:tc>
                  <a:txBody>
                    <a:bodyPr/>
                    <a:lstStyle/>
                    <a:p>
                      <a:pPr marL="5080" algn="ctr">
                        <a:lnSpc>
                          <a:spcPct val="100000"/>
                        </a:lnSpc>
                      </a:pPr>
                      <a:r>
                        <a:rPr sz="1100" b="1" dirty="0">
                          <a:latin typeface="Arial"/>
                          <a:cs typeface="Arial"/>
                        </a:rPr>
                        <a:t>9.3%</a:t>
                      </a:r>
                      <a:endParaRPr sz="1100">
                        <a:latin typeface="Arial"/>
                        <a:cs typeface="Arial"/>
                      </a:endParaRPr>
                    </a:p>
                  </a:txBody>
                  <a:tcPr marL="0" marR="0" marT="0" marB="0">
                    <a:lnT w="28574">
                      <a:solidFill>
                        <a:srgbClr val="FF0000"/>
                      </a:solidFill>
                      <a:prstDash val="solid"/>
                    </a:lnT>
                    <a:lnB w="28574">
                      <a:solidFill>
                        <a:srgbClr val="FF0000"/>
                      </a:solidFill>
                      <a:prstDash val="solid"/>
                    </a:lnB>
                    <a:solidFill>
                      <a:srgbClr val="FFE79B"/>
                    </a:solidFill>
                  </a:tcPr>
                </a:tc>
                <a:tc>
                  <a:txBody>
                    <a:bodyPr/>
                    <a:lstStyle/>
                    <a:p>
                      <a:pPr marL="19685" algn="ctr">
                        <a:lnSpc>
                          <a:spcPct val="100000"/>
                        </a:lnSpc>
                      </a:pPr>
                      <a:r>
                        <a:rPr sz="1100" b="1" dirty="0">
                          <a:latin typeface="Arial"/>
                          <a:cs typeface="Arial"/>
                        </a:rPr>
                        <a:t>9.6%</a:t>
                      </a:r>
                      <a:endParaRPr sz="1100">
                        <a:latin typeface="Arial"/>
                        <a:cs typeface="Arial"/>
                      </a:endParaRPr>
                    </a:p>
                  </a:txBody>
                  <a:tcPr marL="0" marR="0" marT="0" marB="0">
                    <a:lnR w="28574">
                      <a:solidFill>
                        <a:srgbClr val="FF0000"/>
                      </a:solidFill>
                      <a:prstDash val="solid"/>
                    </a:lnR>
                    <a:lnT w="12700" cap="flat" cmpd="sng" algn="ctr">
                      <a:solidFill>
                        <a:srgbClr val="808080"/>
                      </a:solidFill>
                      <a:prstDash val="solid"/>
                      <a:round/>
                      <a:headEnd type="none" w="med" len="med"/>
                      <a:tailEnd type="none" w="med" len="med"/>
                    </a:lnT>
                    <a:lnB w="28574">
                      <a:solidFill>
                        <a:srgbClr val="FF0000"/>
                      </a:solidFill>
                      <a:prstDash val="solid"/>
                    </a:lnB>
                    <a:solidFill>
                      <a:srgbClr val="FFCCCC"/>
                    </a:solidFill>
                  </a:tcPr>
                </a:tc>
              </a:tr>
              <a:tr h="299618">
                <a:tc>
                  <a:txBody>
                    <a:bodyPr/>
                    <a:lstStyle/>
                    <a:p>
                      <a:pPr marL="47625">
                        <a:lnSpc>
                          <a:spcPct val="100000"/>
                        </a:lnSpc>
                      </a:pPr>
                      <a:r>
                        <a:rPr sz="1100" spc="-5" dirty="0">
                          <a:latin typeface="Arial"/>
                          <a:cs typeface="Arial"/>
                        </a:rPr>
                        <a:t>C</a:t>
                      </a:r>
                      <a:r>
                        <a:rPr sz="1100" dirty="0">
                          <a:latin typeface="Arial"/>
                          <a:cs typeface="Arial"/>
                        </a:rPr>
                        <a:t>o</a:t>
                      </a:r>
                      <a:r>
                        <a:rPr sz="1100" spc="-5" dirty="0">
                          <a:latin typeface="Arial"/>
                          <a:cs typeface="Arial"/>
                        </a:rPr>
                        <a:t>re</a:t>
                      </a:r>
                      <a:endParaRPr sz="1100">
                        <a:latin typeface="Arial"/>
                        <a:cs typeface="Arial"/>
                      </a:endParaRPr>
                    </a:p>
                  </a:txBody>
                  <a:tcPr marL="0" marR="0" marT="0" marB="0">
                    <a:lnT w="28574">
                      <a:solidFill>
                        <a:srgbClr val="FF000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1.6</a:t>
                      </a:r>
                      <a:endParaRPr sz="1100">
                        <a:latin typeface="Arial"/>
                        <a:cs typeface="Arial"/>
                      </a:endParaRPr>
                    </a:p>
                  </a:txBody>
                  <a:tcPr marL="0" marR="0" marT="0" marB="0">
                    <a:lnT w="28574">
                      <a:solidFill>
                        <a:srgbClr val="FF000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1.5</a:t>
                      </a:r>
                      <a:endParaRPr sz="1100">
                        <a:latin typeface="Arial"/>
                        <a:cs typeface="Arial"/>
                      </a:endParaRPr>
                    </a:p>
                  </a:txBody>
                  <a:tcPr marL="0" marR="0" marT="0" marB="0">
                    <a:lnT w="28574">
                      <a:solidFill>
                        <a:srgbClr val="FF0000"/>
                      </a:solidFill>
                      <a:prstDash val="solid"/>
                    </a:lnT>
                    <a:lnB w="12700">
                      <a:solidFill>
                        <a:srgbClr val="808080"/>
                      </a:solidFill>
                      <a:prstDash val="solid"/>
                    </a:lnB>
                  </a:tcPr>
                </a:tc>
                <a:tc>
                  <a:txBody>
                    <a:bodyPr/>
                    <a:lstStyle/>
                    <a:p>
                      <a:pPr marL="2540" algn="ctr">
                        <a:lnSpc>
                          <a:spcPct val="100000"/>
                        </a:lnSpc>
                      </a:pPr>
                      <a:r>
                        <a:rPr sz="1100" dirty="0">
                          <a:latin typeface="Arial"/>
                          <a:cs typeface="Arial"/>
                        </a:rPr>
                        <a:t>8.5%</a:t>
                      </a:r>
                      <a:endParaRPr sz="1100">
                        <a:latin typeface="Arial"/>
                        <a:cs typeface="Arial"/>
                      </a:endParaRPr>
                    </a:p>
                  </a:txBody>
                  <a:tcPr marL="0" marR="0" marT="0" marB="0">
                    <a:lnT w="28574">
                      <a:solidFill>
                        <a:srgbClr val="FF000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8.7%</a:t>
                      </a:r>
                      <a:endParaRPr sz="1100">
                        <a:latin typeface="Arial"/>
                        <a:cs typeface="Arial"/>
                      </a:endParaRPr>
                    </a:p>
                  </a:txBody>
                  <a:tcPr marL="0" marR="0" marT="0" marB="0">
                    <a:lnT w="28574">
                      <a:solidFill>
                        <a:srgbClr val="FF0000"/>
                      </a:solidFill>
                      <a:prstDash val="solid"/>
                    </a:lnT>
                    <a:lnB w="12700">
                      <a:solidFill>
                        <a:srgbClr val="808080"/>
                      </a:solidFill>
                      <a:prstDash val="solid"/>
                    </a:lnB>
                    <a:solidFill>
                      <a:srgbClr val="FFCCCC"/>
                    </a:solidFill>
                  </a:tcPr>
                </a:tc>
                <a:tc>
                  <a:txBody>
                    <a:bodyPr/>
                    <a:lstStyle/>
                    <a:p>
                      <a:pPr marL="1905" algn="ctr">
                        <a:lnSpc>
                          <a:spcPct val="100000"/>
                        </a:lnSpc>
                      </a:pPr>
                      <a:r>
                        <a:rPr sz="1100" dirty="0">
                          <a:latin typeface="Arial"/>
                          <a:cs typeface="Arial"/>
                        </a:rPr>
                        <a:t>9.2%</a:t>
                      </a:r>
                      <a:endParaRPr sz="1100">
                        <a:latin typeface="Arial"/>
                        <a:cs typeface="Arial"/>
                      </a:endParaRPr>
                    </a:p>
                  </a:txBody>
                  <a:tcPr marL="0" marR="0" marT="0" marB="0">
                    <a:lnT w="28574">
                      <a:solidFill>
                        <a:srgbClr val="FF0000"/>
                      </a:solidFill>
                      <a:prstDash val="solid"/>
                    </a:lnT>
                    <a:lnB w="12700">
                      <a:solidFill>
                        <a:srgbClr val="808080"/>
                      </a:solidFill>
                      <a:prstDash val="solid"/>
                    </a:lnB>
                    <a:solidFill>
                      <a:srgbClr val="FFE79B"/>
                    </a:solidFill>
                  </a:tcPr>
                </a:tc>
                <a:tc>
                  <a:txBody>
                    <a:bodyPr/>
                    <a:lstStyle/>
                    <a:p>
                      <a:pPr marL="1905" algn="ctr">
                        <a:lnSpc>
                          <a:spcPct val="100000"/>
                        </a:lnSpc>
                      </a:pPr>
                      <a:r>
                        <a:rPr sz="1100" dirty="0">
                          <a:latin typeface="Arial"/>
                          <a:cs typeface="Arial"/>
                        </a:rPr>
                        <a:t>9.5%</a:t>
                      </a:r>
                      <a:endParaRPr sz="1100">
                        <a:latin typeface="Arial"/>
                        <a:cs typeface="Arial"/>
                      </a:endParaRPr>
                    </a:p>
                  </a:txBody>
                  <a:tcPr marL="0" marR="0" marT="0" marB="0">
                    <a:lnT w="28574">
                      <a:solidFill>
                        <a:srgbClr val="FF0000"/>
                      </a:solidFill>
                      <a:prstDash val="solid"/>
                    </a:lnT>
                    <a:lnB w="12700">
                      <a:solidFill>
                        <a:srgbClr val="808080"/>
                      </a:solidFill>
                      <a:prstDash val="solid"/>
                    </a:lnB>
                    <a:solidFill>
                      <a:srgbClr val="FFCCCC"/>
                    </a:solidFill>
                  </a:tcPr>
                </a:tc>
              </a:tr>
              <a:tr h="289737">
                <a:tc>
                  <a:txBody>
                    <a:bodyPr/>
                    <a:lstStyle/>
                    <a:p>
                      <a:pPr marL="165100">
                        <a:lnSpc>
                          <a:spcPct val="100000"/>
                        </a:lnSpc>
                      </a:pPr>
                      <a:r>
                        <a:rPr sz="1100" spc="-5" dirty="0">
                          <a:latin typeface="Arial"/>
                          <a:cs typeface="Arial"/>
                        </a:rPr>
                        <a:t>F</a:t>
                      </a:r>
                      <a:r>
                        <a:rPr sz="1100" dirty="0">
                          <a:latin typeface="Arial"/>
                          <a:cs typeface="Arial"/>
                        </a:rPr>
                        <a:t>I</a:t>
                      </a:r>
                      <a:r>
                        <a:rPr sz="1100" spc="-5" dirty="0">
                          <a:latin typeface="Arial"/>
                          <a:cs typeface="Arial"/>
                        </a:rPr>
                        <a:t>C</a:t>
                      </a:r>
                      <a:r>
                        <a:rPr sz="1100" dirty="0">
                          <a:latin typeface="Arial"/>
                          <a:cs typeface="Arial"/>
                        </a:rPr>
                        <a:t>O</a:t>
                      </a:r>
                      <a:r>
                        <a:rPr sz="1100" spc="15" dirty="0">
                          <a:latin typeface="Arial"/>
                          <a:cs typeface="Arial"/>
                        </a:rPr>
                        <a:t> </a:t>
                      </a:r>
                      <a:r>
                        <a:rPr sz="1100" spc="-5" dirty="0">
                          <a:latin typeface="Arial"/>
                          <a:cs typeface="Arial"/>
                        </a:rPr>
                        <a:t>&lt;</a:t>
                      </a:r>
                      <a:r>
                        <a:rPr sz="1100" dirty="0">
                          <a:latin typeface="Arial"/>
                          <a:cs typeface="Arial"/>
                        </a:rPr>
                        <a:t>640</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1.7</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1.5</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540" algn="ctr">
                        <a:lnSpc>
                          <a:spcPct val="100000"/>
                        </a:lnSpc>
                      </a:pPr>
                      <a:r>
                        <a:rPr sz="1100" dirty="0">
                          <a:latin typeface="Arial"/>
                          <a:cs typeface="Arial"/>
                        </a:rPr>
                        <a:t>8.6%</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8.9%</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905" algn="ctr">
                        <a:lnSpc>
                          <a:spcPct val="100000"/>
                        </a:lnSpc>
                      </a:pPr>
                      <a:r>
                        <a:rPr sz="1100" dirty="0">
                          <a:latin typeface="Arial"/>
                          <a:cs typeface="Arial"/>
                        </a:rPr>
                        <a:t>9.4%</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1905" algn="ctr">
                        <a:lnSpc>
                          <a:spcPct val="100000"/>
                        </a:lnSpc>
                      </a:pPr>
                      <a:r>
                        <a:rPr sz="1100" dirty="0">
                          <a:latin typeface="Arial"/>
                          <a:cs typeface="Arial"/>
                        </a:rPr>
                        <a:t>9.6%</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7">
                <a:tc>
                  <a:txBody>
                    <a:bodyPr/>
                    <a:lstStyle/>
                    <a:p>
                      <a:pPr marL="165100">
                        <a:lnSpc>
                          <a:spcPct val="100000"/>
                        </a:lnSpc>
                      </a:pPr>
                      <a:r>
                        <a:rPr sz="1100" spc="-5" dirty="0">
                          <a:latin typeface="Arial"/>
                          <a:cs typeface="Arial"/>
                        </a:rPr>
                        <a:t>F</a:t>
                      </a:r>
                      <a:r>
                        <a:rPr sz="1100" dirty="0">
                          <a:latin typeface="Arial"/>
                          <a:cs typeface="Arial"/>
                        </a:rPr>
                        <a:t>I</a:t>
                      </a:r>
                      <a:r>
                        <a:rPr sz="1100" spc="-5" dirty="0">
                          <a:latin typeface="Arial"/>
                          <a:cs typeface="Arial"/>
                        </a:rPr>
                        <a:t>C</a:t>
                      </a:r>
                      <a:r>
                        <a:rPr sz="1100" dirty="0">
                          <a:latin typeface="Arial"/>
                          <a:cs typeface="Arial"/>
                        </a:rPr>
                        <a:t>O</a:t>
                      </a:r>
                      <a:r>
                        <a:rPr sz="1100" spc="15" dirty="0">
                          <a:latin typeface="Arial"/>
                          <a:cs typeface="Arial"/>
                        </a:rPr>
                        <a:t> </a:t>
                      </a:r>
                      <a:r>
                        <a:rPr sz="1100" spc="-5" dirty="0">
                          <a:latin typeface="Arial"/>
                          <a:cs typeface="Arial"/>
                        </a:rPr>
                        <a:t>&gt;</a:t>
                      </a:r>
                      <a:r>
                        <a:rPr sz="1100" dirty="0">
                          <a:latin typeface="Arial"/>
                          <a:cs typeface="Arial"/>
                        </a:rPr>
                        <a:t>640</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1.5</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1.4</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540" algn="ctr">
                        <a:lnSpc>
                          <a:spcPct val="100000"/>
                        </a:lnSpc>
                      </a:pPr>
                      <a:r>
                        <a:rPr sz="1100" dirty="0">
                          <a:latin typeface="Arial"/>
                          <a:cs typeface="Arial"/>
                        </a:rPr>
                        <a:t>6.5%</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6.7%</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905" algn="ctr">
                        <a:lnSpc>
                          <a:spcPct val="100000"/>
                        </a:lnSpc>
                      </a:pPr>
                      <a:r>
                        <a:rPr sz="1100" dirty="0">
                          <a:latin typeface="Arial"/>
                          <a:cs typeface="Arial"/>
                        </a:rPr>
                        <a:t>7.0%</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1905" algn="ctr">
                        <a:lnSpc>
                          <a:spcPct val="100000"/>
                        </a:lnSpc>
                      </a:pPr>
                      <a:r>
                        <a:rPr sz="1100" dirty="0">
                          <a:latin typeface="Arial"/>
                          <a:cs typeface="Arial"/>
                        </a:rPr>
                        <a:t>7.2%</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7">
                <a:tc>
                  <a:txBody>
                    <a:bodyPr/>
                    <a:lstStyle/>
                    <a:p>
                      <a:pPr marL="47625">
                        <a:lnSpc>
                          <a:spcPct val="100000"/>
                        </a:lnSpc>
                      </a:pPr>
                      <a:r>
                        <a:rPr sz="1100" spc="-5" dirty="0">
                          <a:latin typeface="Arial"/>
                          <a:cs typeface="Arial"/>
                        </a:rPr>
                        <a:t>C</a:t>
                      </a:r>
                      <a:r>
                        <a:rPr sz="1100" dirty="0">
                          <a:latin typeface="Arial"/>
                          <a:cs typeface="Arial"/>
                        </a:rPr>
                        <a:t>h</a:t>
                      </a:r>
                      <a:r>
                        <a:rPr sz="1100" spc="-5" dirty="0">
                          <a:latin typeface="Arial"/>
                          <a:cs typeface="Arial"/>
                        </a:rPr>
                        <a:t>r</a:t>
                      </a:r>
                      <a:r>
                        <a:rPr sz="1100" spc="-15" dirty="0">
                          <a:latin typeface="Arial"/>
                          <a:cs typeface="Arial"/>
                        </a:rPr>
                        <a:t>y</a:t>
                      </a:r>
                      <a:r>
                        <a:rPr sz="1100" dirty="0">
                          <a:latin typeface="Arial"/>
                          <a:cs typeface="Arial"/>
                        </a:rPr>
                        <a:t>s</a:t>
                      </a:r>
                      <a:r>
                        <a:rPr sz="1100" spc="-5" dirty="0">
                          <a:latin typeface="Arial"/>
                          <a:cs typeface="Arial"/>
                        </a:rPr>
                        <a:t>l</a:t>
                      </a:r>
                      <a:r>
                        <a:rPr sz="1100" dirty="0">
                          <a:latin typeface="Arial"/>
                          <a:cs typeface="Arial"/>
                        </a:rPr>
                        <a:t>er</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1.9</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1.6</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540" algn="ctr">
                        <a:lnSpc>
                          <a:spcPct val="100000"/>
                        </a:lnSpc>
                      </a:pPr>
                      <a:r>
                        <a:rPr sz="1100" dirty="0">
                          <a:latin typeface="Arial"/>
                          <a:cs typeface="Arial"/>
                        </a:rPr>
                        <a:t>9.5%</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9.8%</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63855">
                        <a:lnSpc>
                          <a:spcPct val="100000"/>
                        </a:lnSpc>
                      </a:pPr>
                      <a:r>
                        <a:rPr sz="1100" dirty="0">
                          <a:latin typeface="Arial"/>
                          <a:cs typeface="Arial"/>
                        </a:rPr>
                        <a:t>10.3%</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63855">
                        <a:lnSpc>
                          <a:spcPct val="100000"/>
                        </a:lnSpc>
                      </a:pPr>
                      <a:r>
                        <a:rPr sz="1100" dirty="0">
                          <a:latin typeface="Arial"/>
                          <a:cs typeface="Arial"/>
                        </a:rPr>
                        <a:t>10.6%</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7">
                <a:tc>
                  <a:txBody>
                    <a:bodyPr/>
                    <a:lstStyle/>
                    <a:p>
                      <a:pPr marL="165100">
                        <a:lnSpc>
                          <a:spcPct val="100000"/>
                        </a:lnSpc>
                      </a:pPr>
                      <a:r>
                        <a:rPr sz="1100" dirty="0">
                          <a:latin typeface="Arial"/>
                          <a:cs typeface="Arial"/>
                        </a:rPr>
                        <a:t>E</a:t>
                      </a:r>
                      <a:r>
                        <a:rPr sz="1100" spc="-5" dirty="0">
                          <a:latin typeface="Arial"/>
                          <a:cs typeface="Arial"/>
                        </a:rPr>
                        <a:t>li</a:t>
                      </a:r>
                      <a:r>
                        <a:rPr sz="1100" spc="-10" dirty="0">
                          <a:latin typeface="Arial"/>
                          <a:cs typeface="Arial"/>
                        </a:rPr>
                        <a:t>g</a:t>
                      </a:r>
                      <a:r>
                        <a:rPr sz="1100" spc="-5" dirty="0">
                          <a:latin typeface="Arial"/>
                          <a:cs typeface="Arial"/>
                        </a:rPr>
                        <a:t>i</a:t>
                      </a:r>
                      <a:r>
                        <a:rPr sz="1100" dirty="0">
                          <a:latin typeface="Arial"/>
                          <a:cs typeface="Arial"/>
                        </a:rPr>
                        <a:t>b</a:t>
                      </a:r>
                      <a:r>
                        <a:rPr sz="1100" spc="-5" dirty="0">
                          <a:latin typeface="Arial"/>
                          <a:cs typeface="Arial"/>
                        </a:rPr>
                        <a:t>le</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2.1</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1.7</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175" algn="ctr">
                        <a:lnSpc>
                          <a:spcPct val="100000"/>
                        </a:lnSpc>
                      </a:pPr>
                      <a:r>
                        <a:rPr sz="1100" dirty="0">
                          <a:latin typeface="Arial"/>
                          <a:cs typeface="Arial"/>
                        </a:rPr>
                        <a:t>2.9%</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3.0%</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2540" algn="ctr">
                        <a:lnSpc>
                          <a:spcPct val="100000"/>
                        </a:lnSpc>
                      </a:pPr>
                      <a:r>
                        <a:rPr sz="1100" dirty="0">
                          <a:latin typeface="Arial"/>
                          <a:cs typeface="Arial"/>
                        </a:rPr>
                        <a:t>3.2%</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2540" algn="ctr">
                        <a:lnSpc>
                          <a:spcPct val="100000"/>
                        </a:lnSpc>
                      </a:pPr>
                      <a:r>
                        <a:rPr sz="1100" dirty="0">
                          <a:latin typeface="Arial"/>
                          <a:cs typeface="Arial"/>
                        </a:rPr>
                        <a:t>3.3%</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8">
                <a:tc>
                  <a:txBody>
                    <a:bodyPr/>
                    <a:lstStyle/>
                    <a:p>
                      <a:pPr marL="165100">
                        <a:lnSpc>
                          <a:spcPct val="100000"/>
                        </a:lnSpc>
                      </a:pPr>
                      <a:r>
                        <a:rPr sz="1100" dirty="0">
                          <a:latin typeface="Arial"/>
                          <a:cs typeface="Arial"/>
                        </a:rPr>
                        <a:t>Ine</a:t>
                      </a:r>
                      <a:r>
                        <a:rPr sz="1100" spc="-5" dirty="0">
                          <a:latin typeface="Arial"/>
                          <a:cs typeface="Arial"/>
                        </a:rPr>
                        <a:t>li</a:t>
                      </a:r>
                      <a:r>
                        <a:rPr sz="1100" spc="-10" dirty="0">
                          <a:latin typeface="Arial"/>
                          <a:cs typeface="Arial"/>
                        </a:rPr>
                        <a:t>g</a:t>
                      </a:r>
                      <a:r>
                        <a:rPr sz="1100" spc="-5" dirty="0">
                          <a:latin typeface="Arial"/>
                          <a:cs typeface="Arial"/>
                        </a:rPr>
                        <a:t>i</a:t>
                      </a:r>
                      <a:r>
                        <a:rPr sz="1100" dirty="0">
                          <a:latin typeface="Arial"/>
                          <a:cs typeface="Arial"/>
                        </a:rPr>
                        <a:t>b</a:t>
                      </a:r>
                      <a:r>
                        <a:rPr sz="1100" spc="-5" dirty="0">
                          <a:latin typeface="Arial"/>
                          <a:cs typeface="Arial"/>
                        </a:rPr>
                        <a:t>le</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2</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1.7</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64490">
                        <a:lnSpc>
                          <a:spcPct val="100000"/>
                        </a:lnSpc>
                      </a:pPr>
                      <a:r>
                        <a:rPr sz="1100" dirty="0">
                          <a:latin typeface="Arial"/>
                          <a:cs typeface="Arial"/>
                        </a:rPr>
                        <a:t>10.6%</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64490">
                        <a:lnSpc>
                          <a:spcPct val="100000"/>
                        </a:lnSpc>
                      </a:pPr>
                      <a:r>
                        <a:rPr sz="1100" dirty="0">
                          <a:latin typeface="Arial"/>
                          <a:cs typeface="Arial"/>
                        </a:rPr>
                        <a:t>10.9%</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70205">
                        <a:lnSpc>
                          <a:spcPct val="100000"/>
                        </a:lnSpc>
                      </a:pPr>
                      <a:r>
                        <a:rPr sz="1100" spc="-80" dirty="0">
                          <a:latin typeface="Arial"/>
                          <a:cs typeface="Arial"/>
                        </a:rPr>
                        <a:t>1</a:t>
                      </a:r>
                      <a:r>
                        <a:rPr sz="1100" dirty="0">
                          <a:latin typeface="Arial"/>
                          <a:cs typeface="Arial"/>
                        </a:rPr>
                        <a:t>1.5%</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70205">
                        <a:lnSpc>
                          <a:spcPct val="100000"/>
                        </a:lnSpc>
                      </a:pPr>
                      <a:r>
                        <a:rPr sz="1100" spc="-80" dirty="0">
                          <a:latin typeface="Arial"/>
                          <a:cs typeface="Arial"/>
                        </a:rPr>
                        <a:t>1</a:t>
                      </a:r>
                      <a:r>
                        <a:rPr sz="1100" dirty="0">
                          <a:latin typeface="Arial"/>
                          <a:cs typeface="Arial"/>
                        </a:rPr>
                        <a:t>1.8%</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r h="289737">
                <a:tc>
                  <a:txBody>
                    <a:bodyPr/>
                    <a:lstStyle/>
                    <a:p>
                      <a:pPr marL="48260">
                        <a:lnSpc>
                          <a:spcPct val="100000"/>
                        </a:lnSpc>
                      </a:pPr>
                      <a:r>
                        <a:rPr sz="1100" dirty="0">
                          <a:latin typeface="Arial"/>
                          <a:cs typeface="Arial"/>
                        </a:rPr>
                        <a:t>Other</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3664" algn="ctr">
                        <a:lnSpc>
                          <a:spcPct val="100000"/>
                        </a:lnSpc>
                      </a:pPr>
                      <a:r>
                        <a:rPr sz="1100" dirty="0">
                          <a:latin typeface="Arial"/>
                          <a:cs typeface="Arial"/>
                        </a:rPr>
                        <a:t>1.9</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R="17780" algn="ctr">
                        <a:lnSpc>
                          <a:spcPct val="100000"/>
                        </a:lnSpc>
                      </a:pPr>
                      <a:r>
                        <a:rPr sz="1100" dirty="0">
                          <a:latin typeface="Arial"/>
                          <a:cs typeface="Arial"/>
                        </a:rPr>
                        <a:t>1.6</a:t>
                      </a:r>
                      <a:endParaRPr sz="11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175" algn="ctr">
                        <a:lnSpc>
                          <a:spcPct val="100000"/>
                        </a:lnSpc>
                      </a:pPr>
                      <a:r>
                        <a:rPr sz="1100" dirty="0">
                          <a:latin typeface="Arial"/>
                          <a:cs typeface="Arial"/>
                        </a:rPr>
                        <a:t>2.8%</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175" algn="ctr">
                        <a:lnSpc>
                          <a:spcPct val="100000"/>
                        </a:lnSpc>
                      </a:pPr>
                      <a:r>
                        <a:rPr sz="1100" dirty="0">
                          <a:latin typeface="Arial"/>
                          <a:cs typeface="Arial"/>
                        </a:rPr>
                        <a:t>2.9%</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2540" algn="ctr">
                        <a:lnSpc>
                          <a:spcPct val="100000"/>
                        </a:lnSpc>
                      </a:pPr>
                      <a:r>
                        <a:rPr sz="1100" dirty="0">
                          <a:latin typeface="Arial"/>
                          <a:cs typeface="Arial"/>
                        </a:rPr>
                        <a:t>3.1%</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E79B"/>
                    </a:solidFill>
                  </a:tcPr>
                </a:tc>
                <a:tc>
                  <a:txBody>
                    <a:bodyPr/>
                    <a:lstStyle/>
                    <a:p>
                      <a:pPr marL="363855">
                        <a:lnSpc>
                          <a:spcPct val="100000"/>
                        </a:lnSpc>
                      </a:pPr>
                      <a:r>
                        <a:rPr sz="1100" dirty="0">
                          <a:latin typeface="Arial"/>
                          <a:cs typeface="Arial"/>
                        </a:rPr>
                        <a:t>3.15%</a:t>
                      </a:r>
                      <a:endParaRPr sz="11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80176116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idx="4294967295"/>
          </p:nvPr>
        </p:nvSpPr>
        <p:spPr>
          <a:xfrm>
            <a:off x="256415" y="387615"/>
            <a:ext cx="8435783" cy="332399"/>
          </a:xfrm>
          <a:prstGeom prst="rect">
            <a:avLst/>
          </a:prstGeom>
        </p:spPr>
        <p:txBody>
          <a:bodyPr vert="horz" wrap="square" lIns="0" tIns="0" rIns="0" bIns="0" rtlCol="0">
            <a:spAutoFit/>
          </a:bodyPr>
          <a:lstStyle/>
          <a:p>
            <a:pPr marL="12095"/>
            <a:r>
              <a:rPr lang="en-US" sz="2400" b="1" spc="5" dirty="0" smtClean="0">
                <a:latin typeface="Arial" panose="020B0604020202020204" pitchFamily="34" charset="0"/>
                <a:cs typeface="Arial" panose="020B0604020202020204" pitchFamily="34" charset="0"/>
              </a:rPr>
              <a:t>Part 2: </a:t>
            </a:r>
            <a:r>
              <a:rPr sz="2400" b="1" spc="5" dirty="0" smtClean="0">
                <a:latin typeface="Arial" panose="020B0604020202020204" pitchFamily="34" charset="0"/>
                <a:cs typeface="Arial" panose="020B0604020202020204" pitchFamily="34" charset="0"/>
              </a:rPr>
              <a:t>A</a:t>
            </a:r>
            <a:r>
              <a:rPr sz="2400" b="1" spc="-5" dirty="0" smtClean="0">
                <a:latin typeface="Arial" panose="020B0604020202020204" pitchFamily="34" charset="0"/>
                <a:cs typeface="Arial" panose="020B0604020202020204" pitchFamily="34" charset="0"/>
              </a:rPr>
              <a:t>u</a:t>
            </a:r>
            <a:r>
              <a:rPr sz="2400" b="1" dirty="0" smtClean="0">
                <a:latin typeface="Arial" panose="020B0604020202020204" pitchFamily="34" charset="0"/>
                <a:cs typeface="Arial" panose="020B0604020202020204" pitchFamily="34" charset="0"/>
              </a:rPr>
              <a:t>to</a:t>
            </a:r>
            <a:r>
              <a:rPr sz="2400" b="1" spc="-19" dirty="0" smtClean="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C</a:t>
            </a:r>
            <a:r>
              <a:rPr sz="2400" b="1" dirty="0">
                <a:latin typeface="Arial" panose="020B0604020202020204" pitchFamily="34" charset="0"/>
                <a:cs typeface="Arial" panose="020B0604020202020204" pitchFamily="34" charset="0"/>
              </a:rPr>
              <a:t>CA</a:t>
            </a:r>
            <a:r>
              <a:rPr sz="2400" b="1" spc="5" dirty="0">
                <a:latin typeface="Arial" panose="020B0604020202020204" pitchFamily="34" charset="0"/>
                <a:cs typeface="Arial" panose="020B0604020202020204" pitchFamily="34" charset="0"/>
              </a:rPr>
              <a:t>R</a:t>
            </a:r>
            <a:r>
              <a:rPr sz="2400" b="1" dirty="0">
                <a:latin typeface="Arial" panose="020B0604020202020204" pitchFamily="34" charset="0"/>
                <a:cs typeface="Arial" panose="020B0604020202020204" pitchFamily="34" charset="0"/>
              </a:rPr>
              <a:t>-</a:t>
            </a:r>
            <a:r>
              <a:rPr sz="2400" b="1" spc="-10" dirty="0">
                <a:latin typeface="Arial" panose="020B0604020202020204" pitchFamily="34" charset="0"/>
                <a:cs typeface="Arial" panose="020B0604020202020204" pitchFamily="34" charset="0"/>
              </a:rPr>
              <a:t>l</a:t>
            </a:r>
            <a:r>
              <a:rPr sz="2400" b="1" spc="-5" dirty="0">
                <a:latin typeface="Arial" panose="020B0604020202020204" pitchFamily="34" charset="0"/>
                <a:cs typeface="Arial" panose="020B0604020202020204" pitchFamily="34" charset="0"/>
              </a:rPr>
              <a:t>in</a:t>
            </a:r>
            <a:r>
              <a:rPr sz="2400" b="1" dirty="0">
                <a:latin typeface="Arial" panose="020B0604020202020204" pitchFamily="34" charset="0"/>
                <a:cs typeface="Arial" panose="020B0604020202020204" pitchFamily="34" charset="0"/>
              </a:rPr>
              <a:t>ked</a:t>
            </a:r>
            <a:r>
              <a:rPr sz="2400" b="1" spc="-29" dirty="0">
                <a:latin typeface="Arial" panose="020B0604020202020204" pitchFamily="34" charset="0"/>
                <a:cs typeface="Arial" panose="020B0604020202020204" pitchFamily="34" charset="0"/>
              </a:rPr>
              <a:t> </a:t>
            </a:r>
            <a:r>
              <a:rPr sz="2400" b="1" dirty="0">
                <a:latin typeface="Arial" panose="020B0604020202020204" pitchFamily="34" charset="0"/>
                <a:cs typeface="Arial" panose="020B0604020202020204" pitchFamily="34" charset="0"/>
              </a:rPr>
              <a:t>60</a:t>
            </a:r>
            <a:r>
              <a:rPr sz="2400" b="1" spc="-10" dirty="0">
                <a:latin typeface="Arial" panose="020B0604020202020204" pitchFamily="34" charset="0"/>
                <a:cs typeface="Arial" panose="020B0604020202020204" pitchFamily="34" charset="0"/>
              </a:rPr>
              <a:t>/</a:t>
            </a:r>
            <a:r>
              <a:rPr sz="2400" b="1" dirty="0">
                <a:latin typeface="Arial" panose="020B0604020202020204" pitchFamily="34" charset="0"/>
                <a:cs typeface="Arial" panose="020B0604020202020204" pitchFamily="34" charset="0"/>
              </a:rPr>
              <a:t>61+</a:t>
            </a:r>
            <a:r>
              <a:rPr sz="2400" b="1" spc="-33" dirty="0">
                <a:latin typeface="Arial" panose="020B0604020202020204" pitchFamily="34" charset="0"/>
                <a:cs typeface="Arial" panose="020B0604020202020204" pitchFamily="34" charset="0"/>
              </a:rPr>
              <a:t> </a:t>
            </a:r>
            <a:r>
              <a:rPr sz="2400" b="1" spc="5" dirty="0">
                <a:latin typeface="Arial" panose="020B0604020202020204" pitchFamily="34" charset="0"/>
                <a:cs typeface="Arial" panose="020B0604020202020204" pitchFamily="34" charset="0"/>
              </a:rPr>
              <a:t>D</a:t>
            </a:r>
            <a:r>
              <a:rPr sz="2400" b="1" spc="-5" dirty="0">
                <a:latin typeface="Arial" panose="020B0604020202020204" pitchFamily="34" charset="0"/>
                <a:cs typeface="Arial" panose="020B0604020202020204" pitchFamily="34" charset="0"/>
              </a:rPr>
              <a:t>P</a:t>
            </a:r>
            <a:r>
              <a:rPr sz="2400" b="1" dirty="0">
                <a:latin typeface="Arial" panose="020B0604020202020204" pitchFamily="34" charset="0"/>
                <a:cs typeface="Arial" panose="020B0604020202020204" pitchFamily="34" charset="0"/>
              </a:rPr>
              <a:t>D </a:t>
            </a:r>
            <a:r>
              <a:rPr sz="2400" b="1" spc="-5" dirty="0">
                <a:latin typeface="Arial" panose="020B0604020202020204" pitchFamily="34" charset="0"/>
                <a:cs typeface="Arial" panose="020B0604020202020204" pitchFamily="34" charset="0"/>
              </a:rPr>
              <a:t>l</a:t>
            </a:r>
            <a:r>
              <a:rPr sz="2400" b="1" spc="-10" dirty="0">
                <a:latin typeface="Arial" panose="020B0604020202020204" pitchFamily="34" charset="0"/>
                <a:cs typeface="Arial" panose="020B0604020202020204" pitchFamily="34" charset="0"/>
              </a:rPr>
              <a:t>imi</a:t>
            </a:r>
            <a:r>
              <a:rPr sz="2400" b="1" dirty="0">
                <a:latin typeface="Arial" panose="020B0604020202020204" pitchFamily="34" charset="0"/>
                <a:cs typeface="Arial" panose="020B0604020202020204" pitchFamily="34" charset="0"/>
              </a:rPr>
              <a:t>ts</a:t>
            </a:r>
          </a:p>
        </p:txBody>
      </p:sp>
      <p:sp>
        <p:nvSpPr>
          <p:cNvPr id="6" name="object 6"/>
          <p:cNvSpPr txBox="1"/>
          <p:nvPr/>
        </p:nvSpPr>
        <p:spPr>
          <a:xfrm>
            <a:off x="344015" y="5977945"/>
            <a:ext cx="6680669" cy="117276"/>
          </a:xfrm>
          <a:prstGeom prst="rect">
            <a:avLst/>
          </a:prstGeom>
        </p:spPr>
        <p:txBody>
          <a:bodyPr vert="horz" wrap="square" lIns="0" tIns="0" rIns="0" bIns="0" rtlCol="0">
            <a:spAutoFit/>
          </a:bodyPr>
          <a:lstStyle/>
          <a:p>
            <a:pPr marL="229814" indent="-217719" algn="l" fontAlgn="auto">
              <a:lnSpc>
                <a:spcPct val="100000"/>
              </a:lnSpc>
              <a:spcBef>
                <a:spcPts val="0"/>
              </a:spcBef>
              <a:spcAft>
                <a:spcPts val="0"/>
              </a:spcAft>
              <a:buFontTx/>
              <a:buAutoNum type="arabicPeriod"/>
              <a:tabLst>
                <a:tab pos="229814" algn="l"/>
              </a:tabLst>
            </a:pPr>
            <a:r>
              <a:rPr sz="762" dirty="0">
                <a:solidFill>
                  <a:prstClr val="black"/>
                </a:solidFill>
                <a:latin typeface="Arial"/>
                <a:cs typeface="Arial"/>
              </a:rPr>
              <a:t>Eli</a:t>
            </a:r>
            <a:r>
              <a:rPr sz="762" spc="-5" dirty="0">
                <a:solidFill>
                  <a:prstClr val="black"/>
                </a:solidFill>
                <a:latin typeface="Arial"/>
                <a:cs typeface="Arial"/>
              </a:rPr>
              <a:t>g</a:t>
            </a:r>
            <a:r>
              <a:rPr sz="762" dirty="0">
                <a:solidFill>
                  <a:prstClr val="black"/>
                </a:solidFill>
                <a:latin typeface="Arial"/>
                <a:cs typeface="Arial"/>
              </a:rPr>
              <a:t>i</a:t>
            </a:r>
            <a:r>
              <a:rPr sz="762" spc="-5" dirty="0">
                <a:solidFill>
                  <a:prstClr val="black"/>
                </a:solidFill>
                <a:latin typeface="Arial"/>
                <a:cs typeface="Arial"/>
              </a:rPr>
              <a:t>b</a:t>
            </a:r>
            <a:r>
              <a:rPr sz="762" dirty="0">
                <a:solidFill>
                  <a:prstClr val="black"/>
                </a:solidFill>
                <a:latin typeface="Arial"/>
                <a:cs typeface="Arial"/>
              </a:rPr>
              <a:t>le </a:t>
            </a:r>
            <a:r>
              <a:rPr sz="762" spc="-5" dirty="0">
                <a:solidFill>
                  <a:prstClr val="black"/>
                </a:solidFill>
                <a:latin typeface="Arial"/>
                <a:cs typeface="Arial"/>
              </a:rPr>
              <a:t> Chr</a:t>
            </a:r>
            <a:r>
              <a:rPr sz="762" spc="-10" dirty="0">
                <a:solidFill>
                  <a:prstClr val="black"/>
                </a:solidFill>
                <a:latin typeface="Arial"/>
                <a:cs typeface="Arial"/>
              </a:rPr>
              <a:t>y</a:t>
            </a:r>
            <a:r>
              <a:rPr sz="762" spc="5" dirty="0">
                <a:solidFill>
                  <a:prstClr val="black"/>
                </a:solidFill>
                <a:latin typeface="Arial"/>
                <a:cs typeface="Arial"/>
              </a:rPr>
              <a:t>s</a:t>
            </a:r>
            <a:r>
              <a:rPr sz="762" dirty="0">
                <a:solidFill>
                  <a:prstClr val="black"/>
                </a:solidFill>
                <a:latin typeface="Arial"/>
                <a:cs typeface="Arial"/>
              </a:rPr>
              <a:t>l</a:t>
            </a:r>
            <a:r>
              <a:rPr sz="762" spc="-5" dirty="0">
                <a:solidFill>
                  <a:prstClr val="black"/>
                </a:solidFill>
                <a:latin typeface="Arial"/>
                <a:cs typeface="Arial"/>
              </a:rPr>
              <a:t>e</a:t>
            </a:r>
            <a:r>
              <a:rPr sz="762" dirty="0">
                <a:solidFill>
                  <a:prstClr val="black"/>
                </a:solidFill>
                <a:latin typeface="Arial"/>
                <a:cs typeface="Arial"/>
              </a:rPr>
              <a:t>r l</a:t>
            </a:r>
            <a:r>
              <a:rPr sz="762" spc="-5" dirty="0">
                <a:solidFill>
                  <a:prstClr val="black"/>
                </a:solidFill>
                <a:latin typeface="Arial"/>
                <a:cs typeface="Arial"/>
              </a:rPr>
              <a:t>oan</a:t>
            </a:r>
            <a:r>
              <a:rPr sz="762" dirty="0">
                <a:solidFill>
                  <a:prstClr val="black"/>
                </a:solidFill>
                <a:latin typeface="Arial"/>
                <a:cs typeface="Arial"/>
              </a:rPr>
              <a:t>s</a:t>
            </a:r>
            <a:r>
              <a:rPr sz="762" spc="10" dirty="0">
                <a:solidFill>
                  <a:prstClr val="black"/>
                </a:solidFill>
                <a:latin typeface="Arial"/>
                <a:cs typeface="Arial"/>
              </a:rPr>
              <a:t> </a:t>
            </a:r>
            <a:r>
              <a:rPr sz="762" dirty="0">
                <a:solidFill>
                  <a:prstClr val="black"/>
                </a:solidFill>
                <a:latin typeface="Arial"/>
                <a:cs typeface="Arial"/>
              </a:rPr>
              <a:t>i</a:t>
            </a:r>
            <a:r>
              <a:rPr sz="762" spc="-5" dirty="0">
                <a:solidFill>
                  <a:prstClr val="black"/>
                </a:solidFill>
                <a:latin typeface="Arial"/>
                <a:cs typeface="Arial"/>
              </a:rPr>
              <a:t>n</a:t>
            </a:r>
            <a:r>
              <a:rPr sz="762" spc="5" dirty="0">
                <a:solidFill>
                  <a:prstClr val="black"/>
                </a:solidFill>
                <a:latin typeface="Arial"/>
                <a:cs typeface="Arial"/>
              </a:rPr>
              <a:t>c</a:t>
            </a:r>
            <a:r>
              <a:rPr sz="762" dirty="0">
                <a:solidFill>
                  <a:prstClr val="black"/>
                </a:solidFill>
                <a:latin typeface="Arial"/>
                <a:cs typeface="Arial"/>
              </a:rPr>
              <a:t>l</a:t>
            </a:r>
            <a:r>
              <a:rPr sz="762" spc="-5" dirty="0">
                <a:solidFill>
                  <a:prstClr val="black"/>
                </a:solidFill>
                <a:latin typeface="Arial"/>
                <a:cs typeface="Arial"/>
              </a:rPr>
              <a:t>ud</a:t>
            </a:r>
            <a:r>
              <a:rPr sz="762" dirty="0">
                <a:solidFill>
                  <a:prstClr val="black"/>
                </a:solidFill>
                <a:latin typeface="Arial"/>
                <a:cs typeface="Arial"/>
              </a:rPr>
              <a:t>e </a:t>
            </a:r>
            <a:r>
              <a:rPr sz="762" spc="-5" dirty="0">
                <a:solidFill>
                  <a:prstClr val="black"/>
                </a:solidFill>
                <a:latin typeface="Arial"/>
                <a:cs typeface="Arial"/>
              </a:rPr>
              <a:t>borro</a:t>
            </a:r>
            <a:r>
              <a:rPr sz="762" spc="-19" dirty="0">
                <a:solidFill>
                  <a:prstClr val="black"/>
                </a:solidFill>
                <a:latin typeface="Arial"/>
                <a:cs typeface="Arial"/>
              </a:rPr>
              <a:t>w</a:t>
            </a:r>
            <a:r>
              <a:rPr sz="762" spc="-5" dirty="0">
                <a:solidFill>
                  <a:prstClr val="black"/>
                </a:solidFill>
                <a:latin typeface="Arial"/>
                <a:cs typeface="Arial"/>
              </a:rPr>
              <a:t>er</a:t>
            </a:r>
            <a:r>
              <a:rPr sz="762" dirty="0">
                <a:solidFill>
                  <a:prstClr val="black"/>
                </a:solidFill>
                <a:latin typeface="Arial"/>
                <a:cs typeface="Arial"/>
              </a:rPr>
              <a:t>s</a:t>
            </a:r>
            <a:r>
              <a:rPr sz="762" spc="33" dirty="0">
                <a:solidFill>
                  <a:prstClr val="black"/>
                </a:solidFill>
                <a:latin typeface="Arial"/>
                <a:cs typeface="Arial"/>
              </a:rPr>
              <a:t> </a:t>
            </a:r>
            <a:r>
              <a:rPr sz="762" spc="-19" dirty="0">
                <a:solidFill>
                  <a:prstClr val="black"/>
                </a:solidFill>
                <a:latin typeface="Arial"/>
                <a:cs typeface="Arial"/>
              </a:rPr>
              <a:t>w</a:t>
            </a:r>
            <a:r>
              <a:rPr sz="762" dirty="0">
                <a:solidFill>
                  <a:prstClr val="black"/>
                </a:solidFill>
                <a:latin typeface="Arial"/>
                <a:cs typeface="Arial"/>
              </a:rPr>
              <a:t>ith </a:t>
            </a:r>
            <a:r>
              <a:rPr sz="762" spc="-5" dirty="0">
                <a:solidFill>
                  <a:prstClr val="black"/>
                </a:solidFill>
                <a:latin typeface="Arial"/>
                <a:cs typeface="Arial"/>
              </a:rPr>
              <a:t>ne</a:t>
            </a:r>
            <a:r>
              <a:rPr sz="762" dirty="0">
                <a:solidFill>
                  <a:prstClr val="black"/>
                </a:solidFill>
                <a:latin typeface="Arial"/>
                <a:cs typeface="Arial"/>
              </a:rPr>
              <a:t>w</a:t>
            </a:r>
            <a:r>
              <a:rPr sz="762" spc="10" dirty="0">
                <a:solidFill>
                  <a:prstClr val="black"/>
                </a:solidFill>
                <a:latin typeface="Arial"/>
                <a:cs typeface="Arial"/>
              </a:rPr>
              <a:t> </a:t>
            </a:r>
            <a:r>
              <a:rPr sz="762" spc="5" dirty="0">
                <a:solidFill>
                  <a:prstClr val="black"/>
                </a:solidFill>
                <a:latin typeface="Arial"/>
                <a:cs typeface="Arial"/>
              </a:rPr>
              <a:t>c</a:t>
            </a:r>
            <a:r>
              <a:rPr sz="762" spc="-5" dirty="0">
                <a:solidFill>
                  <a:prstClr val="black"/>
                </a:solidFill>
                <a:latin typeface="Arial"/>
                <a:cs typeface="Arial"/>
              </a:rPr>
              <a:t>ar</a:t>
            </a:r>
            <a:r>
              <a:rPr sz="762" dirty="0">
                <a:solidFill>
                  <a:prstClr val="black"/>
                </a:solidFill>
                <a:latin typeface="Arial"/>
                <a:cs typeface="Arial"/>
              </a:rPr>
              <a:t>s</a:t>
            </a:r>
            <a:r>
              <a:rPr sz="762" spc="-5" dirty="0">
                <a:solidFill>
                  <a:prstClr val="black"/>
                </a:solidFill>
                <a:latin typeface="Arial"/>
                <a:cs typeface="Arial"/>
              </a:rPr>
              <a:t> an</a:t>
            </a:r>
            <a:r>
              <a:rPr sz="762" dirty="0">
                <a:solidFill>
                  <a:prstClr val="black"/>
                </a:solidFill>
                <a:latin typeface="Arial"/>
                <a:cs typeface="Arial"/>
              </a:rPr>
              <a:t>d</a:t>
            </a:r>
            <a:r>
              <a:rPr sz="762" spc="10" dirty="0">
                <a:solidFill>
                  <a:prstClr val="black"/>
                </a:solidFill>
                <a:latin typeface="Arial"/>
                <a:cs typeface="Arial"/>
              </a:rPr>
              <a:t> </a:t>
            </a:r>
            <a:r>
              <a:rPr sz="762" dirty="0">
                <a:solidFill>
                  <a:prstClr val="black"/>
                </a:solidFill>
                <a:latin typeface="Arial"/>
                <a:cs typeface="Arial"/>
              </a:rPr>
              <a:t>FI</a:t>
            </a:r>
            <a:r>
              <a:rPr sz="762" spc="-5" dirty="0">
                <a:solidFill>
                  <a:prstClr val="black"/>
                </a:solidFill>
                <a:latin typeface="Arial"/>
                <a:cs typeface="Arial"/>
              </a:rPr>
              <a:t>CO</a:t>
            </a:r>
            <a:r>
              <a:rPr sz="762" dirty="0">
                <a:solidFill>
                  <a:prstClr val="black"/>
                </a:solidFill>
                <a:latin typeface="Arial"/>
                <a:cs typeface="Arial"/>
              </a:rPr>
              <a:t>s</a:t>
            </a:r>
            <a:r>
              <a:rPr sz="762" spc="-5" dirty="0">
                <a:solidFill>
                  <a:prstClr val="black"/>
                </a:solidFill>
                <a:latin typeface="Arial"/>
                <a:cs typeface="Arial"/>
              </a:rPr>
              <a:t> </a:t>
            </a:r>
            <a:r>
              <a:rPr sz="762" dirty="0">
                <a:solidFill>
                  <a:prstClr val="black"/>
                </a:solidFill>
                <a:latin typeface="Arial"/>
                <a:cs typeface="Arial"/>
              </a:rPr>
              <a:t>&gt;</a:t>
            </a:r>
            <a:r>
              <a:rPr sz="762" spc="-10" dirty="0">
                <a:solidFill>
                  <a:prstClr val="black"/>
                </a:solidFill>
                <a:latin typeface="Arial"/>
                <a:cs typeface="Arial"/>
              </a:rPr>
              <a:t> </a:t>
            </a:r>
            <a:r>
              <a:rPr sz="762" spc="-5" dirty="0">
                <a:solidFill>
                  <a:prstClr val="black"/>
                </a:solidFill>
                <a:latin typeface="Arial"/>
                <a:cs typeface="Arial"/>
              </a:rPr>
              <a:t>64</a:t>
            </a:r>
            <a:r>
              <a:rPr sz="762" dirty="0">
                <a:solidFill>
                  <a:prstClr val="black"/>
                </a:solidFill>
                <a:latin typeface="Arial"/>
                <a:cs typeface="Arial"/>
              </a:rPr>
              <a:t>0</a:t>
            </a:r>
            <a:r>
              <a:rPr sz="762" spc="10" dirty="0">
                <a:solidFill>
                  <a:prstClr val="black"/>
                </a:solidFill>
                <a:latin typeface="Arial"/>
                <a:cs typeface="Arial"/>
              </a:rPr>
              <a:t> </a:t>
            </a:r>
            <a:r>
              <a:rPr sz="762" spc="-10" dirty="0">
                <a:solidFill>
                  <a:prstClr val="black"/>
                </a:solidFill>
                <a:latin typeface="Arial"/>
                <a:cs typeface="Arial"/>
              </a:rPr>
              <a:t>v</a:t>
            </a:r>
            <a:r>
              <a:rPr sz="762" dirty="0">
                <a:solidFill>
                  <a:prstClr val="black"/>
                </a:solidFill>
                <a:latin typeface="Arial"/>
                <a:cs typeface="Arial"/>
              </a:rPr>
              <a:t>s</a:t>
            </a:r>
            <a:r>
              <a:rPr sz="762" spc="-5" dirty="0">
                <a:solidFill>
                  <a:prstClr val="black"/>
                </a:solidFill>
                <a:latin typeface="Arial"/>
                <a:cs typeface="Arial"/>
              </a:rPr>
              <a:t> </a:t>
            </a:r>
            <a:r>
              <a:rPr sz="762" dirty="0">
                <a:solidFill>
                  <a:prstClr val="black"/>
                </a:solidFill>
                <a:latin typeface="Arial"/>
                <a:cs typeface="Arial"/>
              </a:rPr>
              <a:t>I</a:t>
            </a:r>
            <a:r>
              <a:rPr sz="762" spc="-5" dirty="0">
                <a:solidFill>
                  <a:prstClr val="black"/>
                </a:solidFill>
                <a:latin typeface="Arial"/>
                <a:cs typeface="Arial"/>
              </a:rPr>
              <a:t>ne</a:t>
            </a:r>
            <a:r>
              <a:rPr sz="762" dirty="0">
                <a:solidFill>
                  <a:prstClr val="black"/>
                </a:solidFill>
                <a:latin typeface="Arial"/>
                <a:cs typeface="Arial"/>
              </a:rPr>
              <a:t>li</a:t>
            </a:r>
            <a:r>
              <a:rPr sz="762" spc="-5" dirty="0">
                <a:solidFill>
                  <a:prstClr val="black"/>
                </a:solidFill>
                <a:latin typeface="Arial"/>
                <a:cs typeface="Arial"/>
              </a:rPr>
              <a:t>g</a:t>
            </a:r>
            <a:r>
              <a:rPr sz="762" dirty="0">
                <a:solidFill>
                  <a:prstClr val="black"/>
                </a:solidFill>
                <a:latin typeface="Arial"/>
                <a:cs typeface="Arial"/>
              </a:rPr>
              <a:t>i</a:t>
            </a:r>
            <a:r>
              <a:rPr sz="762" spc="-5" dirty="0">
                <a:solidFill>
                  <a:prstClr val="black"/>
                </a:solidFill>
                <a:latin typeface="Arial"/>
                <a:cs typeface="Arial"/>
              </a:rPr>
              <a:t>b</a:t>
            </a:r>
            <a:r>
              <a:rPr sz="762" dirty="0">
                <a:solidFill>
                  <a:prstClr val="black"/>
                </a:solidFill>
                <a:latin typeface="Arial"/>
                <a:cs typeface="Arial"/>
              </a:rPr>
              <a:t>le </a:t>
            </a:r>
            <a:r>
              <a:rPr sz="762" spc="19" dirty="0">
                <a:solidFill>
                  <a:prstClr val="black"/>
                </a:solidFill>
                <a:latin typeface="Arial"/>
                <a:cs typeface="Arial"/>
              </a:rPr>
              <a:t> </a:t>
            </a:r>
            <a:r>
              <a:rPr sz="762" dirty="0">
                <a:solidFill>
                  <a:prstClr val="black"/>
                </a:solidFill>
                <a:latin typeface="Arial"/>
                <a:cs typeface="Arial"/>
              </a:rPr>
              <a:t>l</a:t>
            </a:r>
            <a:r>
              <a:rPr sz="762" spc="-5" dirty="0">
                <a:solidFill>
                  <a:prstClr val="black"/>
                </a:solidFill>
                <a:latin typeface="Arial"/>
                <a:cs typeface="Arial"/>
              </a:rPr>
              <a:t>oan</a:t>
            </a:r>
            <a:r>
              <a:rPr sz="762" dirty="0">
                <a:solidFill>
                  <a:prstClr val="black"/>
                </a:solidFill>
                <a:latin typeface="Arial"/>
                <a:cs typeface="Arial"/>
              </a:rPr>
              <a:t>s</a:t>
            </a:r>
            <a:r>
              <a:rPr sz="762" spc="10" dirty="0">
                <a:solidFill>
                  <a:prstClr val="black"/>
                </a:solidFill>
                <a:latin typeface="Arial"/>
                <a:cs typeface="Arial"/>
              </a:rPr>
              <a:t> </a:t>
            </a:r>
            <a:r>
              <a:rPr sz="762" dirty="0">
                <a:solidFill>
                  <a:prstClr val="black"/>
                </a:solidFill>
                <a:latin typeface="Arial"/>
                <a:cs typeface="Arial"/>
              </a:rPr>
              <a:t>f</a:t>
            </a:r>
            <a:r>
              <a:rPr sz="762" spc="-5" dirty="0">
                <a:solidFill>
                  <a:prstClr val="black"/>
                </a:solidFill>
                <a:latin typeface="Arial"/>
                <a:cs typeface="Arial"/>
              </a:rPr>
              <a:t>o</a:t>
            </a:r>
            <a:r>
              <a:rPr sz="762" dirty="0">
                <a:solidFill>
                  <a:prstClr val="black"/>
                </a:solidFill>
                <a:latin typeface="Arial"/>
                <a:cs typeface="Arial"/>
              </a:rPr>
              <a:t>r </a:t>
            </a:r>
            <a:r>
              <a:rPr sz="762" spc="-5" dirty="0">
                <a:solidFill>
                  <a:prstClr val="black"/>
                </a:solidFill>
                <a:latin typeface="Arial"/>
                <a:cs typeface="Arial"/>
              </a:rPr>
              <a:t>borro</a:t>
            </a:r>
            <a:r>
              <a:rPr sz="762" spc="-19" dirty="0">
                <a:solidFill>
                  <a:prstClr val="black"/>
                </a:solidFill>
                <a:latin typeface="Arial"/>
                <a:cs typeface="Arial"/>
              </a:rPr>
              <a:t>w</a:t>
            </a:r>
            <a:r>
              <a:rPr sz="762" spc="-5" dirty="0">
                <a:solidFill>
                  <a:prstClr val="black"/>
                </a:solidFill>
                <a:latin typeface="Arial"/>
                <a:cs typeface="Arial"/>
              </a:rPr>
              <a:t>er</a:t>
            </a:r>
            <a:r>
              <a:rPr sz="762" dirty="0">
                <a:solidFill>
                  <a:prstClr val="black"/>
                </a:solidFill>
                <a:latin typeface="Arial"/>
                <a:cs typeface="Arial"/>
              </a:rPr>
              <a:t>s</a:t>
            </a:r>
            <a:r>
              <a:rPr sz="762" spc="19" dirty="0">
                <a:solidFill>
                  <a:prstClr val="black"/>
                </a:solidFill>
                <a:latin typeface="Arial"/>
                <a:cs typeface="Arial"/>
              </a:rPr>
              <a:t> </a:t>
            </a:r>
            <a:r>
              <a:rPr sz="762" spc="-19" dirty="0">
                <a:solidFill>
                  <a:prstClr val="black"/>
                </a:solidFill>
                <a:latin typeface="Arial"/>
                <a:cs typeface="Arial"/>
              </a:rPr>
              <a:t>w</a:t>
            </a:r>
            <a:r>
              <a:rPr sz="762" dirty="0">
                <a:solidFill>
                  <a:prstClr val="black"/>
                </a:solidFill>
                <a:latin typeface="Arial"/>
                <a:cs typeface="Arial"/>
              </a:rPr>
              <a:t>ith</a:t>
            </a:r>
            <a:r>
              <a:rPr sz="762" spc="10" dirty="0">
                <a:solidFill>
                  <a:prstClr val="black"/>
                </a:solidFill>
                <a:latin typeface="Arial"/>
                <a:cs typeface="Arial"/>
              </a:rPr>
              <a:t> </a:t>
            </a:r>
            <a:r>
              <a:rPr sz="762" spc="-5" dirty="0">
                <a:solidFill>
                  <a:prstClr val="black"/>
                </a:solidFill>
                <a:latin typeface="Arial"/>
                <a:cs typeface="Arial"/>
              </a:rPr>
              <a:t>u</a:t>
            </a:r>
            <a:r>
              <a:rPr sz="762" spc="5" dirty="0">
                <a:solidFill>
                  <a:prstClr val="black"/>
                </a:solidFill>
                <a:latin typeface="Arial"/>
                <a:cs typeface="Arial"/>
              </a:rPr>
              <a:t>s</a:t>
            </a:r>
            <a:r>
              <a:rPr sz="762" spc="-5" dirty="0">
                <a:solidFill>
                  <a:prstClr val="black"/>
                </a:solidFill>
                <a:latin typeface="Arial"/>
                <a:cs typeface="Arial"/>
              </a:rPr>
              <a:t>e</a:t>
            </a:r>
            <a:r>
              <a:rPr sz="762" dirty="0">
                <a:solidFill>
                  <a:prstClr val="black"/>
                </a:solidFill>
                <a:latin typeface="Arial"/>
                <a:cs typeface="Arial"/>
              </a:rPr>
              <a:t>d </a:t>
            </a:r>
            <a:r>
              <a:rPr sz="762" spc="5" dirty="0">
                <a:solidFill>
                  <a:prstClr val="black"/>
                </a:solidFill>
                <a:latin typeface="Arial"/>
                <a:cs typeface="Arial"/>
              </a:rPr>
              <a:t>c</a:t>
            </a:r>
            <a:r>
              <a:rPr sz="762" spc="-5" dirty="0">
                <a:solidFill>
                  <a:prstClr val="black"/>
                </a:solidFill>
                <a:latin typeface="Arial"/>
                <a:cs typeface="Arial"/>
              </a:rPr>
              <a:t>ar</a:t>
            </a:r>
            <a:r>
              <a:rPr sz="762" dirty="0">
                <a:solidFill>
                  <a:prstClr val="black"/>
                </a:solidFill>
                <a:latin typeface="Arial"/>
                <a:cs typeface="Arial"/>
              </a:rPr>
              <a:t>s</a:t>
            </a:r>
            <a:r>
              <a:rPr sz="762" spc="-5" dirty="0">
                <a:solidFill>
                  <a:prstClr val="black"/>
                </a:solidFill>
                <a:latin typeface="Arial"/>
                <a:cs typeface="Arial"/>
              </a:rPr>
              <a:t> and</a:t>
            </a:r>
            <a:r>
              <a:rPr sz="762" dirty="0">
                <a:solidFill>
                  <a:prstClr val="black"/>
                </a:solidFill>
                <a:latin typeface="Arial"/>
                <a:cs typeface="Arial"/>
              </a:rPr>
              <a:t>/</a:t>
            </a:r>
            <a:r>
              <a:rPr sz="762" spc="-5" dirty="0">
                <a:solidFill>
                  <a:prstClr val="black"/>
                </a:solidFill>
                <a:latin typeface="Arial"/>
                <a:cs typeface="Arial"/>
              </a:rPr>
              <a:t>o</a:t>
            </a:r>
            <a:r>
              <a:rPr sz="762" dirty="0">
                <a:solidFill>
                  <a:prstClr val="black"/>
                </a:solidFill>
                <a:latin typeface="Arial"/>
                <a:cs typeface="Arial"/>
              </a:rPr>
              <a:t>r</a:t>
            </a:r>
            <a:r>
              <a:rPr sz="762" spc="10" dirty="0">
                <a:solidFill>
                  <a:prstClr val="black"/>
                </a:solidFill>
                <a:latin typeface="Arial"/>
                <a:cs typeface="Arial"/>
              </a:rPr>
              <a:t> </a:t>
            </a:r>
            <a:r>
              <a:rPr sz="762" dirty="0">
                <a:solidFill>
                  <a:prstClr val="black"/>
                </a:solidFill>
                <a:latin typeface="Arial"/>
                <a:cs typeface="Arial"/>
              </a:rPr>
              <a:t>FI</a:t>
            </a:r>
            <a:r>
              <a:rPr sz="762" spc="-5" dirty="0">
                <a:solidFill>
                  <a:prstClr val="black"/>
                </a:solidFill>
                <a:latin typeface="Arial"/>
                <a:cs typeface="Arial"/>
              </a:rPr>
              <a:t>CO</a:t>
            </a:r>
            <a:r>
              <a:rPr sz="762" dirty="0">
                <a:solidFill>
                  <a:prstClr val="black"/>
                </a:solidFill>
                <a:latin typeface="Arial"/>
                <a:cs typeface="Arial"/>
              </a:rPr>
              <a:t>s</a:t>
            </a:r>
            <a:r>
              <a:rPr sz="762" spc="5" dirty="0">
                <a:solidFill>
                  <a:prstClr val="black"/>
                </a:solidFill>
                <a:latin typeface="Arial"/>
                <a:cs typeface="Arial"/>
              </a:rPr>
              <a:t> </a:t>
            </a:r>
            <a:r>
              <a:rPr sz="762" dirty="0">
                <a:solidFill>
                  <a:prstClr val="black"/>
                </a:solidFill>
                <a:latin typeface="Arial"/>
                <a:cs typeface="Arial"/>
              </a:rPr>
              <a:t>&lt;</a:t>
            </a:r>
            <a:r>
              <a:rPr sz="762" spc="-10" dirty="0">
                <a:solidFill>
                  <a:prstClr val="black"/>
                </a:solidFill>
                <a:latin typeface="Arial"/>
                <a:cs typeface="Arial"/>
              </a:rPr>
              <a:t> </a:t>
            </a:r>
            <a:r>
              <a:rPr sz="762" spc="-5" dirty="0" smtClean="0">
                <a:solidFill>
                  <a:prstClr val="black"/>
                </a:solidFill>
                <a:latin typeface="Arial"/>
                <a:cs typeface="Arial"/>
              </a:rPr>
              <a:t>640</a:t>
            </a:r>
            <a:endParaRPr sz="762" dirty="0">
              <a:solidFill>
                <a:prstClr val="black"/>
              </a:solidFill>
              <a:latin typeface="Arial"/>
              <a:cs typeface="Arial"/>
            </a:endParaRPr>
          </a:p>
        </p:txBody>
      </p:sp>
      <p:sp>
        <p:nvSpPr>
          <p:cNvPr id="7" name="object 7"/>
          <p:cNvSpPr/>
          <p:nvPr/>
        </p:nvSpPr>
        <p:spPr>
          <a:xfrm>
            <a:off x="339705" y="5095999"/>
            <a:ext cx="8906078" cy="0"/>
          </a:xfrm>
          <a:custGeom>
            <a:avLst/>
            <a:gdLst/>
            <a:ahLst/>
            <a:cxnLst/>
            <a:rect l="l" t="t" r="r" b="b"/>
            <a:pathLst>
              <a:path w="8904605">
                <a:moveTo>
                  <a:pt x="0" y="0"/>
                </a:moveTo>
                <a:lnTo>
                  <a:pt x="8904249" y="0"/>
                </a:lnTo>
              </a:path>
            </a:pathLst>
          </a:custGeom>
          <a:ln w="9525">
            <a:solidFill>
              <a:srgbClr val="C0C0C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8" name="object 8"/>
          <p:cNvSpPr/>
          <p:nvPr/>
        </p:nvSpPr>
        <p:spPr>
          <a:xfrm>
            <a:off x="350928" y="5856601"/>
            <a:ext cx="8906078" cy="0"/>
          </a:xfrm>
          <a:custGeom>
            <a:avLst/>
            <a:gdLst/>
            <a:ahLst/>
            <a:cxnLst/>
            <a:rect l="l" t="t" r="r" b="b"/>
            <a:pathLst>
              <a:path w="8904605">
                <a:moveTo>
                  <a:pt x="0" y="0"/>
                </a:moveTo>
                <a:lnTo>
                  <a:pt x="8904249" y="0"/>
                </a:lnTo>
              </a:path>
            </a:pathLst>
          </a:custGeom>
          <a:ln w="9525">
            <a:solidFill>
              <a:srgbClr val="C0C0C0"/>
            </a:solidFill>
          </a:ln>
        </p:spPr>
        <p:txBody>
          <a:bodyPr wrap="square" lIns="0" tIns="0" rIns="0" bIns="0" rtlCol="0"/>
          <a:lstStyle/>
          <a:p>
            <a:pPr algn="l" fontAlgn="auto">
              <a:lnSpc>
                <a:spcPct val="100000"/>
              </a:lnSpc>
              <a:spcBef>
                <a:spcPts val="0"/>
              </a:spcBef>
              <a:spcAft>
                <a:spcPts val="0"/>
              </a:spcAft>
            </a:pPr>
            <a:endParaRPr sz="1714">
              <a:solidFill>
                <a:prstClr val="black"/>
              </a:solidFill>
              <a:latin typeface="Calibri"/>
            </a:endParaRPr>
          </a:p>
        </p:txBody>
      </p:sp>
      <p:sp>
        <p:nvSpPr>
          <p:cNvPr id="9" name="object 9"/>
          <p:cNvSpPr txBox="1"/>
          <p:nvPr/>
        </p:nvSpPr>
        <p:spPr>
          <a:xfrm>
            <a:off x="429680" y="5313940"/>
            <a:ext cx="8585985" cy="527580"/>
          </a:xfrm>
          <a:prstGeom prst="rect">
            <a:avLst/>
          </a:prstGeom>
        </p:spPr>
        <p:txBody>
          <a:bodyPr vert="horz" wrap="square" lIns="0" tIns="0" rIns="0" bIns="0" rtlCol="0">
            <a:spAutoFit/>
          </a:bodyPr>
          <a:lstStyle/>
          <a:p>
            <a:pPr marL="12095" marR="4838" algn="l" fontAlgn="auto">
              <a:lnSpc>
                <a:spcPct val="100000"/>
              </a:lnSpc>
              <a:spcBef>
                <a:spcPts val="0"/>
              </a:spcBef>
              <a:spcAft>
                <a:spcPts val="0"/>
              </a:spcAft>
            </a:pPr>
            <a:r>
              <a:rPr sz="1714" spc="-5" dirty="0">
                <a:solidFill>
                  <a:srgbClr val="FF0000"/>
                </a:solidFill>
                <a:latin typeface="Arial"/>
                <a:cs typeface="Arial"/>
              </a:rPr>
              <a:t>C</a:t>
            </a:r>
            <a:r>
              <a:rPr sz="1714" spc="-10" dirty="0">
                <a:solidFill>
                  <a:srgbClr val="FF0000"/>
                </a:solidFill>
                <a:latin typeface="Arial"/>
                <a:cs typeface="Arial"/>
              </a:rPr>
              <a:t>o</a:t>
            </a:r>
            <a:r>
              <a:rPr sz="1714" dirty="0">
                <a:solidFill>
                  <a:srgbClr val="FF0000"/>
                </a:solidFill>
                <a:latin typeface="Arial"/>
                <a:cs typeface="Arial"/>
              </a:rPr>
              <a:t>m</a:t>
            </a:r>
            <a:r>
              <a:rPr sz="1714" spc="-10" dirty="0">
                <a:solidFill>
                  <a:srgbClr val="FF0000"/>
                </a:solidFill>
                <a:latin typeface="Arial"/>
                <a:cs typeface="Arial"/>
              </a:rPr>
              <a:t>pa</a:t>
            </a:r>
            <a:r>
              <a:rPr sz="1714" dirty="0">
                <a:solidFill>
                  <a:srgbClr val="FF0000"/>
                </a:solidFill>
                <a:latin typeface="Arial"/>
                <a:cs typeface="Arial"/>
              </a:rPr>
              <a:t>r</a:t>
            </a:r>
            <a:r>
              <a:rPr sz="1714" spc="-5" dirty="0">
                <a:solidFill>
                  <a:srgbClr val="FF0000"/>
                </a:solidFill>
                <a:latin typeface="Arial"/>
                <a:cs typeface="Arial"/>
              </a:rPr>
              <a:t>i</a:t>
            </a:r>
            <a:r>
              <a:rPr sz="1714" spc="-10" dirty="0">
                <a:solidFill>
                  <a:srgbClr val="FF0000"/>
                </a:solidFill>
                <a:latin typeface="Arial"/>
                <a:cs typeface="Arial"/>
              </a:rPr>
              <a:t>n</a:t>
            </a:r>
            <a:r>
              <a:rPr sz="1714" dirty="0">
                <a:solidFill>
                  <a:srgbClr val="FF0000"/>
                </a:solidFill>
                <a:latin typeface="Arial"/>
                <a:cs typeface="Arial"/>
              </a:rPr>
              <a:t>g</a:t>
            </a:r>
            <a:r>
              <a:rPr sz="1714" spc="19" dirty="0">
                <a:solidFill>
                  <a:srgbClr val="FF0000"/>
                </a:solidFill>
                <a:latin typeface="Arial"/>
                <a:cs typeface="Arial"/>
              </a:rPr>
              <a:t> </a:t>
            </a:r>
            <a:r>
              <a:rPr sz="1714" dirty="0">
                <a:solidFill>
                  <a:srgbClr val="FF0000"/>
                </a:solidFill>
                <a:latin typeface="Arial"/>
                <a:cs typeface="Arial"/>
              </a:rPr>
              <a:t>a</a:t>
            </a:r>
            <a:r>
              <a:rPr sz="1714" spc="-5" dirty="0">
                <a:solidFill>
                  <a:srgbClr val="FF0000"/>
                </a:solidFill>
                <a:latin typeface="Arial"/>
                <a:cs typeface="Arial"/>
              </a:rPr>
              <a:t> </a:t>
            </a:r>
            <a:r>
              <a:rPr sz="1714" dirty="0">
                <a:solidFill>
                  <a:srgbClr val="FF0000"/>
                </a:solidFill>
                <a:latin typeface="Arial"/>
                <a:cs typeface="Arial"/>
              </a:rPr>
              <a:t>f</a:t>
            </a:r>
            <a:r>
              <a:rPr sz="1714" spc="-5" dirty="0">
                <a:solidFill>
                  <a:srgbClr val="FF0000"/>
                </a:solidFill>
                <a:latin typeface="Arial"/>
                <a:cs typeface="Arial"/>
              </a:rPr>
              <a:t>l</a:t>
            </a:r>
            <a:r>
              <a:rPr sz="1714" spc="-10" dirty="0">
                <a:solidFill>
                  <a:srgbClr val="FF0000"/>
                </a:solidFill>
                <a:latin typeface="Arial"/>
                <a:cs typeface="Arial"/>
              </a:rPr>
              <a:t>o</a:t>
            </a:r>
            <a:r>
              <a:rPr sz="1714" dirty="0">
                <a:solidFill>
                  <a:srgbClr val="FF0000"/>
                </a:solidFill>
                <a:latin typeface="Arial"/>
                <a:cs typeface="Arial"/>
              </a:rPr>
              <a:t>w (</a:t>
            </a:r>
            <a:r>
              <a:rPr sz="1714" spc="-10" dirty="0">
                <a:solidFill>
                  <a:srgbClr val="FF0000"/>
                </a:solidFill>
                <a:latin typeface="Arial"/>
                <a:cs typeface="Arial"/>
              </a:rPr>
              <a:t>annua</a:t>
            </a:r>
            <a:r>
              <a:rPr sz="1714" dirty="0">
                <a:solidFill>
                  <a:srgbClr val="FF0000"/>
                </a:solidFill>
                <a:latin typeface="Arial"/>
                <a:cs typeface="Arial"/>
              </a:rPr>
              <a:t>l</a:t>
            </a:r>
            <a:r>
              <a:rPr sz="1714" spc="19" dirty="0">
                <a:solidFill>
                  <a:srgbClr val="FF0000"/>
                </a:solidFill>
                <a:latin typeface="Arial"/>
                <a:cs typeface="Arial"/>
              </a:rPr>
              <a:t> </a:t>
            </a:r>
            <a:r>
              <a:rPr sz="1714" spc="-5" dirty="0">
                <a:solidFill>
                  <a:srgbClr val="FF0000"/>
                </a:solidFill>
                <a:latin typeface="Arial"/>
                <a:cs typeface="Arial"/>
              </a:rPr>
              <a:t>NC</a:t>
            </a:r>
            <a:r>
              <a:rPr sz="1714" dirty="0">
                <a:solidFill>
                  <a:srgbClr val="FF0000"/>
                </a:solidFill>
                <a:latin typeface="Arial"/>
                <a:cs typeface="Arial"/>
              </a:rPr>
              <a:t>O) vs st</a:t>
            </a:r>
            <a:r>
              <a:rPr sz="1714" spc="-10" dirty="0">
                <a:solidFill>
                  <a:srgbClr val="FF0000"/>
                </a:solidFill>
                <a:latin typeface="Arial"/>
                <a:cs typeface="Arial"/>
              </a:rPr>
              <a:t>o</a:t>
            </a:r>
            <a:r>
              <a:rPr sz="1714" dirty="0">
                <a:solidFill>
                  <a:srgbClr val="FF0000"/>
                </a:solidFill>
                <a:latin typeface="Arial"/>
                <a:cs typeface="Arial"/>
              </a:rPr>
              <a:t>ck</a:t>
            </a:r>
            <a:r>
              <a:rPr sz="1714" spc="-10" dirty="0">
                <a:solidFill>
                  <a:srgbClr val="FF0000"/>
                </a:solidFill>
                <a:latin typeface="Arial"/>
                <a:cs typeface="Arial"/>
              </a:rPr>
              <a:t> </a:t>
            </a:r>
            <a:r>
              <a:rPr sz="1714" dirty="0">
                <a:solidFill>
                  <a:srgbClr val="FF0000"/>
                </a:solidFill>
                <a:latin typeface="Arial"/>
                <a:cs typeface="Arial"/>
              </a:rPr>
              <a:t>(m</a:t>
            </a:r>
            <a:r>
              <a:rPr sz="1714" spc="-10" dirty="0">
                <a:solidFill>
                  <a:srgbClr val="FF0000"/>
                </a:solidFill>
                <a:latin typeface="Arial"/>
                <a:cs typeface="Arial"/>
              </a:rPr>
              <a:t>on</a:t>
            </a:r>
            <a:r>
              <a:rPr sz="1714" dirty="0">
                <a:solidFill>
                  <a:srgbClr val="FF0000"/>
                </a:solidFill>
                <a:latin typeface="Arial"/>
                <a:cs typeface="Arial"/>
              </a:rPr>
              <a:t>t</a:t>
            </a:r>
            <a:r>
              <a:rPr sz="1714" spc="-10" dirty="0">
                <a:solidFill>
                  <a:srgbClr val="FF0000"/>
                </a:solidFill>
                <a:latin typeface="Arial"/>
                <a:cs typeface="Arial"/>
              </a:rPr>
              <a:t>h</a:t>
            </a:r>
            <a:r>
              <a:rPr sz="1714" spc="-5" dirty="0">
                <a:solidFill>
                  <a:srgbClr val="FF0000"/>
                </a:solidFill>
                <a:latin typeface="Arial"/>
                <a:cs typeface="Arial"/>
              </a:rPr>
              <a:t>l</a:t>
            </a:r>
            <a:r>
              <a:rPr sz="1714" dirty="0">
                <a:solidFill>
                  <a:srgbClr val="FF0000"/>
                </a:solidFill>
                <a:latin typeface="Arial"/>
                <a:cs typeface="Arial"/>
              </a:rPr>
              <a:t>y</a:t>
            </a:r>
            <a:r>
              <a:rPr sz="1714" spc="14" dirty="0">
                <a:solidFill>
                  <a:srgbClr val="FF0000"/>
                </a:solidFill>
                <a:latin typeface="Arial"/>
                <a:cs typeface="Arial"/>
              </a:rPr>
              <a:t> </a:t>
            </a:r>
            <a:r>
              <a:rPr sz="1714" spc="-5" dirty="0">
                <a:solidFill>
                  <a:srgbClr val="FF0000"/>
                </a:solidFill>
                <a:latin typeface="Arial"/>
                <a:cs typeface="Arial"/>
              </a:rPr>
              <a:t>DPD</a:t>
            </a:r>
            <a:r>
              <a:rPr sz="1714" dirty="0">
                <a:solidFill>
                  <a:srgbClr val="FF0000"/>
                </a:solidFill>
                <a:latin typeface="Arial"/>
                <a:cs typeface="Arial"/>
              </a:rPr>
              <a:t>) m</a:t>
            </a:r>
            <a:r>
              <a:rPr sz="1714" spc="-10" dirty="0">
                <a:solidFill>
                  <a:srgbClr val="FF0000"/>
                </a:solidFill>
                <a:latin typeface="Arial"/>
                <a:cs typeface="Arial"/>
              </a:rPr>
              <a:t>e</a:t>
            </a:r>
            <a:r>
              <a:rPr sz="1714" dirty="0">
                <a:solidFill>
                  <a:srgbClr val="FF0000"/>
                </a:solidFill>
                <a:latin typeface="Arial"/>
                <a:cs typeface="Arial"/>
              </a:rPr>
              <a:t>tr</a:t>
            </a:r>
            <a:r>
              <a:rPr sz="1714" spc="-5" dirty="0">
                <a:solidFill>
                  <a:srgbClr val="FF0000"/>
                </a:solidFill>
                <a:latin typeface="Arial"/>
                <a:cs typeface="Arial"/>
              </a:rPr>
              <a:t>i</a:t>
            </a:r>
            <a:r>
              <a:rPr sz="1714" dirty="0">
                <a:solidFill>
                  <a:srgbClr val="FF0000"/>
                </a:solidFill>
                <a:latin typeface="Arial"/>
                <a:cs typeface="Arial"/>
              </a:rPr>
              <a:t>c cr</a:t>
            </a:r>
            <a:r>
              <a:rPr sz="1714" spc="-10" dirty="0">
                <a:solidFill>
                  <a:srgbClr val="FF0000"/>
                </a:solidFill>
                <a:latin typeface="Arial"/>
                <a:cs typeface="Arial"/>
              </a:rPr>
              <a:t>ea</a:t>
            </a:r>
            <a:r>
              <a:rPr sz="1714" dirty="0">
                <a:solidFill>
                  <a:srgbClr val="FF0000"/>
                </a:solidFill>
                <a:latin typeface="Arial"/>
                <a:cs typeface="Arial"/>
              </a:rPr>
              <a:t>t</a:t>
            </a:r>
            <a:r>
              <a:rPr sz="1714" spc="-10" dirty="0">
                <a:solidFill>
                  <a:srgbClr val="FF0000"/>
                </a:solidFill>
                <a:latin typeface="Arial"/>
                <a:cs typeface="Arial"/>
              </a:rPr>
              <a:t>e</a:t>
            </a:r>
            <a:r>
              <a:rPr sz="1714" dirty="0">
                <a:solidFill>
                  <a:srgbClr val="FF0000"/>
                </a:solidFill>
                <a:latin typeface="Arial"/>
                <a:cs typeface="Arial"/>
              </a:rPr>
              <a:t>s</a:t>
            </a:r>
            <a:r>
              <a:rPr sz="1714" spc="14" dirty="0">
                <a:solidFill>
                  <a:srgbClr val="FF0000"/>
                </a:solidFill>
                <a:latin typeface="Arial"/>
                <a:cs typeface="Arial"/>
              </a:rPr>
              <a:t> </a:t>
            </a:r>
            <a:r>
              <a:rPr sz="1714" dirty="0">
                <a:solidFill>
                  <a:srgbClr val="FF0000"/>
                </a:solidFill>
                <a:latin typeface="Arial"/>
                <a:cs typeface="Arial"/>
              </a:rPr>
              <a:t>a</a:t>
            </a:r>
            <a:r>
              <a:rPr sz="1714" spc="-5" dirty="0">
                <a:solidFill>
                  <a:srgbClr val="FF0000"/>
                </a:solidFill>
                <a:latin typeface="Arial"/>
                <a:cs typeface="Arial"/>
              </a:rPr>
              <a:t> </a:t>
            </a:r>
            <a:r>
              <a:rPr sz="1714" dirty="0">
                <a:solidFill>
                  <a:srgbClr val="FF0000"/>
                </a:solidFill>
                <a:latin typeface="Arial"/>
                <a:cs typeface="Arial"/>
              </a:rPr>
              <a:t>sc</a:t>
            </a:r>
            <a:r>
              <a:rPr sz="1714" spc="-10" dirty="0">
                <a:solidFill>
                  <a:srgbClr val="FF0000"/>
                </a:solidFill>
                <a:latin typeface="Arial"/>
                <a:cs typeface="Arial"/>
              </a:rPr>
              <a:t>a</a:t>
            </a:r>
            <a:r>
              <a:rPr sz="1714" spc="-5" dirty="0">
                <a:solidFill>
                  <a:srgbClr val="FF0000"/>
                </a:solidFill>
                <a:latin typeface="Arial"/>
                <a:cs typeface="Arial"/>
              </a:rPr>
              <a:t>l</a:t>
            </a:r>
            <a:r>
              <a:rPr sz="1714" spc="-10" dirty="0">
                <a:solidFill>
                  <a:srgbClr val="FF0000"/>
                </a:solidFill>
                <a:latin typeface="Arial"/>
                <a:cs typeface="Arial"/>
              </a:rPr>
              <a:t>ar </a:t>
            </a:r>
            <a:r>
              <a:rPr sz="1714" dirty="0">
                <a:solidFill>
                  <a:srgbClr val="FF0000"/>
                </a:solidFill>
                <a:latin typeface="Arial"/>
                <a:cs typeface="Arial"/>
              </a:rPr>
              <a:t>r</a:t>
            </a:r>
            <a:r>
              <a:rPr sz="1714" spc="-10" dirty="0">
                <a:solidFill>
                  <a:srgbClr val="FF0000"/>
                </a:solidFill>
                <a:latin typeface="Arial"/>
                <a:cs typeface="Arial"/>
              </a:rPr>
              <a:t>ep</a:t>
            </a:r>
            <a:r>
              <a:rPr sz="1714" dirty="0">
                <a:solidFill>
                  <a:srgbClr val="FF0000"/>
                </a:solidFill>
                <a:latin typeface="Arial"/>
                <a:cs typeface="Arial"/>
              </a:rPr>
              <a:t>r</a:t>
            </a:r>
            <a:r>
              <a:rPr sz="1714" spc="-10" dirty="0">
                <a:solidFill>
                  <a:srgbClr val="FF0000"/>
                </a:solidFill>
                <a:latin typeface="Arial"/>
                <a:cs typeface="Arial"/>
              </a:rPr>
              <a:t>e</a:t>
            </a:r>
            <a:r>
              <a:rPr sz="1714" dirty="0">
                <a:solidFill>
                  <a:srgbClr val="FF0000"/>
                </a:solidFill>
                <a:latin typeface="Arial"/>
                <a:cs typeface="Arial"/>
              </a:rPr>
              <a:t>s</a:t>
            </a:r>
            <a:r>
              <a:rPr sz="1714" spc="-10" dirty="0">
                <a:solidFill>
                  <a:srgbClr val="FF0000"/>
                </a:solidFill>
                <a:latin typeface="Arial"/>
                <a:cs typeface="Arial"/>
              </a:rPr>
              <a:t>en</a:t>
            </a:r>
            <a:r>
              <a:rPr sz="1714" dirty="0">
                <a:solidFill>
                  <a:srgbClr val="FF0000"/>
                </a:solidFill>
                <a:latin typeface="Arial"/>
                <a:cs typeface="Arial"/>
              </a:rPr>
              <a:t>t</a:t>
            </a:r>
            <a:r>
              <a:rPr sz="1714" spc="-5" dirty="0">
                <a:solidFill>
                  <a:srgbClr val="FF0000"/>
                </a:solidFill>
                <a:latin typeface="Arial"/>
                <a:cs typeface="Arial"/>
              </a:rPr>
              <a:t>i</a:t>
            </a:r>
            <a:r>
              <a:rPr sz="1714" spc="-10" dirty="0">
                <a:solidFill>
                  <a:srgbClr val="FF0000"/>
                </a:solidFill>
                <a:latin typeface="Arial"/>
                <a:cs typeface="Arial"/>
              </a:rPr>
              <a:t>n</a:t>
            </a:r>
            <a:r>
              <a:rPr sz="1714" dirty="0">
                <a:solidFill>
                  <a:srgbClr val="FF0000"/>
                </a:solidFill>
                <a:latin typeface="Arial"/>
                <a:cs typeface="Arial"/>
              </a:rPr>
              <a:t>g</a:t>
            </a:r>
            <a:r>
              <a:rPr sz="1714" spc="19" dirty="0">
                <a:solidFill>
                  <a:srgbClr val="FF0000"/>
                </a:solidFill>
                <a:latin typeface="Arial"/>
                <a:cs typeface="Arial"/>
              </a:rPr>
              <a:t> </a:t>
            </a:r>
            <a:r>
              <a:rPr sz="1714" dirty="0">
                <a:solidFill>
                  <a:srgbClr val="FF0000"/>
                </a:solidFill>
                <a:latin typeface="Arial"/>
                <a:cs typeface="Arial"/>
              </a:rPr>
              <a:t>t</a:t>
            </a:r>
            <a:r>
              <a:rPr sz="1714" spc="-10" dirty="0">
                <a:solidFill>
                  <a:srgbClr val="FF0000"/>
                </a:solidFill>
                <a:latin typeface="Arial"/>
                <a:cs typeface="Arial"/>
              </a:rPr>
              <a:t>h</a:t>
            </a:r>
            <a:r>
              <a:rPr sz="1714" dirty="0">
                <a:solidFill>
                  <a:srgbClr val="FF0000"/>
                </a:solidFill>
                <a:latin typeface="Arial"/>
                <a:cs typeface="Arial"/>
              </a:rPr>
              <a:t>e</a:t>
            </a:r>
            <a:r>
              <a:rPr sz="1714" spc="-5" dirty="0">
                <a:solidFill>
                  <a:srgbClr val="FF0000"/>
                </a:solidFill>
                <a:latin typeface="Arial"/>
                <a:cs typeface="Arial"/>
              </a:rPr>
              <a:t> </a:t>
            </a:r>
            <a:r>
              <a:rPr sz="1714" dirty="0">
                <a:solidFill>
                  <a:srgbClr val="FF0000"/>
                </a:solidFill>
                <a:latin typeface="Arial"/>
                <a:cs typeface="Arial"/>
              </a:rPr>
              <a:t>s</a:t>
            </a:r>
            <a:r>
              <a:rPr sz="1714" spc="-10" dirty="0">
                <a:solidFill>
                  <a:srgbClr val="FF0000"/>
                </a:solidFill>
                <a:latin typeface="Arial"/>
                <a:cs typeface="Arial"/>
              </a:rPr>
              <a:t>pee</a:t>
            </a:r>
            <a:r>
              <a:rPr sz="1714" dirty="0">
                <a:solidFill>
                  <a:srgbClr val="FF0000"/>
                </a:solidFill>
                <a:latin typeface="Arial"/>
                <a:cs typeface="Arial"/>
              </a:rPr>
              <a:t>d</a:t>
            </a:r>
            <a:r>
              <a:rPr sz="1714" spc="10" dirty="0">
                <a:solidFill>
                  <a:srgbClr val="FF0000"/>
                </a:solidFill>
                <a:latin typeface="Arial"/>
                <a:cs typeface="Arial"/>
              </a:rPr>
              <a:t> </a:t>
            </a:r>
            <a:r>
              <a:rPr sz="1714" spc="-10" dirty="0">
                <a:solidFill>
                  <a:srgbClr val="FF0000"/>
                </a:solidFill>
                <a:latin typeface="Arial"/>
                <a:cs typeface="Arial"/>
              </a:rPr>
              <a:t>o</a:t>
            </a:r>
            <a:r>
              <a:rPr sz="1714" dirty="0">
                <a:solidFill>
                  <a:srgbClr val="FF0000"/>
                </a:solidFill>
                <a:latin typeface="Arial"/>
                <a:cs typeface="Arial"/>
              </a:rPr>
              <a:t>f</a:t>
            </a:r>
            <a:r>
              <a:rPr sz="1714" spc="5" dirty="0">
                <a:solidFill>
                  <a:srgbClr val="FF0000"/>
                </a:solidFill>
                <a:latin typeface="Arial"/>
                <a:cs typeface="Arial"/>
              </a:rPr>
              <a:t> </a:t>
            </a:r>
            <a:r>
              <a:rPr sz="1714" spc="-10" dirty="0">
                <a:solidFill>
                  <a:srgbClr val="FF0000"/>
                </a:solidFill>
                <a:latin typeface="Arial"/>
                <a:cs typeface="Arial"/>
              </a:rPr>
              <a:t>a</a:t>
            </a:r>
            <a:r>
              <a:rPr sz="1714" dirty="0">
                <a:solidFill>
                  <a:srgbClr val="FF0000"/>
                </a:solidFill>
                <a:latin typeface="Arial"/>
                <a:cs typeface="Arial"/>
              </a:rPr>
              <a:t>cc</a:t>
            </a:r>
            <a:r>
              <a:rPr sz="1714" spc="-10" dirty="0">
                <a:solidFill>
                  <a:srgbClr val="FF0000"/>
                </a:solidFill>
                <a:latin typeface="Arial"/>
                <a:cs typeface="Arial"/>
              </a:rPr>
              <a:t>oun</a:t>
            </a:r>
            <a:r>
              <a:rPr sz="1714" dirty="0">
                <a:solidFill>
                  <a:srgbClr val="FF0000"/>
                </a:solidFill>
                <a:latin typeface="Arial"/>
                <a:cs typeface="Arial"/>
              </a:rPr>
              <a:t>ts m</a:t>
            </a:r>
            <a:r>
              <a:rPr sz="1714" spc="-10" dirty="0">
                <a:solidFill>
                  <a:srgbClr val="FF0000"/>
                </a:solidFill>
                <a:latin typeface="Arial"/>
                <a:cs typeface="Arial"/>
              </a:rPr>
              <a:t>o</a:t>
            </a:r>
            <a:r>
              <a:rPr sz="1714" dirty="0">
                <a:solidFill>
                  <a:srgbClr val="FF0000"/>
                </a:solidFill>
                <a:latin typeface="Arial"/>
                <a:cs typeface="Arial"/>
              </a:rPr>
              <a:t>v</a:t>
            </a:r>
            <a:r>
              <a:rPr sz="1714" spc="-5" dirty="0">
                <a:solidFill>
                  <a:srgbClr val="FF0000"/>
                </a:solidFill>
                <a:latin typeface="Arial"/>
                <a:cs typeface="Arial"/>
              </a:rPr>
              <a:t>i</a:t>
            </a:r>
            <a:r>
              <a:rPr sz="1714" spc="-10" dirty="0">
                <a:solidFill>
                  <a:srgbClr val="FF0000"/>
                </a:solidFill>
                <a:latin typeface="Arial"/>
                <a:cs typeface="Arial"/>
              </a:rPr>
              <a:t>n</a:t>
            </a:r>
            <a:r>
              <a:rPr sz="1714" dirty="0">
                <a:solidFill>
                  <a:srgbClr val="FF0000"/>
                </a:solidFill>
                <a:latin typeface="Arial"/>
                <a:cs typeface="Arial"/>
              </a:rPr>
              <a:t>g</a:t>
            </a:r>
            <a:r>
              <a:rPr sz="1714" spc="10" dirty="0">
                <a:solidFill>
                  <a:srgbClr val="FF0000"/>
                </a:solidFill>
                <a:latin typeface="Arial"/>
                <a:cs typeface="Arial"/>
              </a:rPr>
              <a:t> </a:t>
            </a:r>
            <a:r>
              <a:rPr sz="1714" dirty="0">
                <a:solidFill>
                  <a:srgbClr val="FF0000"/>
                </a:solidFill>
                <a:latin typeface="Arial"/>
                <a:cs typeface="Arial"/>
              </a:rPr>
              <a:t>t</a:t>
            </a:r>
            <a:r>
              <a:rPr sz="1714" spc="-10" dirty="0">
                <a:solidFill>
                  <a:srgbClr val="FF0000"/>
                </a:solidFill>
                <a:latin typeface="Arial"/>
                <a:cs typeface="Arial"/>
              </a:rPr>
              <a:t>h</a:t>
            </a:r>
            <a:r>
              <a:rPr sz="1714" dirty="0">
                <a:solidFill>
                  <a:srgbClr val="FF0000"/>
                </a:solidFill>
                <a:latin typeface="Arial"/>
                <a:cs typeface="Arial"/>
              </a:rPr>
              <a:t>r</a:t>
            </a:r>
            <a:r>
              <a:rPr sz="1714" spc="-10" dirty="0">
                <a:solidFill>
                  <a:srgbClr val="FF0000"/>
                </a:solidFill>
                <a:latin typeface="Arial"/>
                <a:cs typeface="Arial"/>
              </a:rPr>
              <a:t>oug</a:t>
            </a:r>
            <a:r>
              <a:rPr sz="1714" dirty="0">
                <a:solidFill>
                  <a:srgbClr val="FF0000"/>
                </a:solidFill>
                <a:latin typeface="Arial"/>
                <a:cs typeface="Arial"/>
              </a:rPr>
              <a:t>h</a:t>
            </a:r>
            <a:r>
              <a:rPr sz="1714" spc="10" dirty="0">
                <a:solidFill>
                  <a:srgbClr val="FF0000"/>
                </a:solidFill>
                <a:latin typeface="Arial"/>
                <a:cs typeface="Arial"/>
              </a:rPr>
              <a:t> </a:t>
            </a:r>
            <a:r>
              <a:rPr sz="1714" spc="-10" dirty="0">
                <a:solidFill>
                  <a:srgbClr val="FF0000"/>
                </a:solidFill>
                <a:latin typeface="Arial"/>
                <a:cs typeface="Arial"/>
              </a:rPr>
              <a:t>de</a:t>
            </a:r>
            <a:r>
              <a:rPr sz="1714" spc="-5" dirty="0">
                <a:solidFill>
                  <a:srgbClr val="FF0000"/>
                </a:solidFill>
                <a:latin typeface="Arial"/>
                <a:cs typeface="Arial"/>
              </a:rPr>
              <a:t>li</a:t>
            </a:r>
            <a:r>
              <a:rPr sz="1714" spc="-10" dirty="0">
                <a:solidFill>
                  <a:srgbClr val="FF0000"/>
                </a:solidFill>
                <a:latin typeface="Arial"/>
                <a:cs typeface="Arial"/>
              </a:rPr>
              <a:t>nquen</a:t>
            </a:r>
            <a:r>
              <a:rPr sz="1714" dirty="0">
                <a:solidFill>
                  <a:srgbClr val="FF0000"/>
                </a:solidFill>
                <a:latin typeface="Arial"/>
                <a:cs typeface="Arial"/>
              </a:rPr>
              <a:t>cy</a:t>
            </a:r>
            <a:r>
              <a:rPr sz="1714" spc="33" dirty="0">
                <a:solidFill>
                  <a:srgbClr val="FF0000"/>
                </a:solidFill>
                <a:latin typeface="Arial"/>
                <a:cs typeface="Arial"/>
              </a:rPr>
              <a:t> </a:t>
            </a:r>
            <a:r>
              <a:rPr sz="1714" dirty="0">
                <a:solidFill>
                  <a:srgbClr val="FF0000"/>
                </a:solidFill>
                <a:latin typeface="Arial"/>
                <a:cs typeface="Arial"/>
              </a:rPr>
              <a:t>st</a:t>
            </a:r>
            <a:r>
              <a:rPr sz="1714" spc="-10" dirty="0">
                <a:solidFill>
                  <a:srgbClr val="FF0000"/>
                </a:solidFill>
                <a:latin typeface="Arial"/>
                <a:cs typeface="Arial"/>
              </a:rPr>
              <a:t>age</a:t>
            </a:r>
            <a:r>
              <a:rPr sz="1714" dirty="0">
                <a:solidFill>
                  <a:srgbClr val="FF0000"/>
                </a:solidFill>
                <a:latin typeface="Arial"/>
                <a:cs typeface="Arial"/>
              </a:rPr>
              <a:t>s to</a:t>
            </a:r>
            <a:r>
              <a:rPr sz="1714" spc="-5" dirty="0">
                <a:solidFill>
                  <a:srgbClr val="FF0000"/>
                </a:solidFill>
                <a:latin typeface="Arial"/>
                <a:cs typeface="Arial"/>
              </a:rPr>
              <a:t> </a:t>
            </a:r>
            <a:r>
              <a:rPr sz="1714" dirty="0">
                <a:solidFill>
                  <a:srgbClr val="FF0000"/>
                </a:solidFill>
                <a:latin typeface="Arial"/>
                <a:cs typeface="Arial"/>
              </a:rPr>
              <a:t>c</a:t>
            </a:r>
            <a:r>
              <a:rPr sz="1714" spc="-10" dirty="0">
                <a:solidFill>
                  <a:srgbClr val="FF0000"/>
                </a:solidFill>
                <a:latin typeface="Arial"/>
                <a:cs typeface="Arial"/>
              </a:rPr>
              <a:t>ha</a:t>
            </a:r>
            <a:r>
              <a:rPr sz="1714" dirty="0">
                <a:solidFill>
                  <a:srgbClr val="FF0000"/>
                </a:solidFill>
                <a:latin typeface="Arial"/>
                <a:cs typeface="Arial"/>
              </a:rPr>
              <a:t>r</a:t>
            </a:r>
            <a:r>
              <a:rPr sz="1714" spc="-10" dirty="0">
                <a:solidFill>
                  <a:srgbClr val="FF0000"/>
                </a:solidFill>
                <a:latin typeface="Arial"/>
                <a:cs typeface="Arial"/>
              </a:rPr>
              <a:t>ge</a:t>
            </a:r>
            <a:r>
              <a:rPr sz="1714" dirty="0">
                <a:solidFill>
                  <a:srgbClr val="FF0000"/>
                </a:solidFill>
                <a:latin typeface="Arial"/>
                <a:cs typeface="Arial"/>
              </a:rPr>
              <a:t>-</a:t>
            </a:r>
            <a:r>
              <a:rPr sz="1714" spc="-5" dirty="0">
                <a:solidFill>
                  <a:srgbClr val="FF0000"/>
                </a:solidFill>
                <a:latin typeface="Arial"/>
                <a:cs typeface="Arial"/>
              </a:rPr>
              <a:t>o</a:t>
            </a:r>
            <a:r>
              <a:rPr sz="1714" spc="-33" dirty="0">
                <a:solidFill>
                  <a:srgbClr val="FF0000"/>
                </a:solidFill>
                <a:latin typeface="Arial"/>
                <a:cs typeface="Arial"/>
              </a:rPr>
              <a:t>ff</a:t>
            </a:r>
            <a:endParaRPr sz="1714" dirty="0">
              <a:solidFill>
                <a:prstClr val="black"/>
              </a:solidFill>
              <a:latin typeface="Arial"/>
              <a:cs typeface="Arial"/>
            </a:endParaRPr>
          </a:p>
        </p:txBody>
      </p:sp>
      <p:sp>
        <p:nvSpPr>
          <p:cNvPr id="16" name="object 16"/>
          <p:cNvSpPr txBox="1"/>
          <p:nvPr/>
        </p:nvSpPr>
        <p:spPr>
          <a:xfrm>
            <a:off x="343999" y="6473677"/>
            <a:ext cx="1281007" cy="117276"/>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762" dirty="0">
                <a:solidFill>
                  <a:prstClr val="black"/>
                </a:solidFill>
                <a:latin typeface="Arial"/>
                <a:cs typeface="Arial"/>
              </a:rPr>
              <a:t>S</a:t>
            </a:r>
            <a:r>
              <a:rPr sz="762" spc="-5" dirty="0">
                <a:solidFill>
                  <a:prstClr val="black"/>
                </a:solidFill>
                <a:latin typeface="Arial"/>
                <a:cs typeface="Arial"/>
              </a:rPr>
              <a:t>our</a:t>
            </a:r>
            <a:r>
              <a:rPr sz="762" spc="5" dirty="0">
                <a:solidFill>
                  <a:prstClr val="black"/>
                </a:solidFill>
                <a:latin typeface="Arial"/>
                <a:cs typeface="Arial"/>
              </a:rPr>
              <a:t>c</a:t>
            </a:r>
            <a:r>
              <a:rPr sz="762" spc="-5" dirty="0">
                <a:solidFill>
                  <a:prstClr val="black"/>
                </a:solidFill>
                <a:latin typeface="Arial"/>
                <a:cs typeface="Arial"/>
              </a:rPr>
              <a:t>e</a:t>
            </a:r>
            <a:r>
              <a:rPr sz="762" dirty="0">
                <a:solidFill>
                  <a:prstClr val="black"/>
                </a:solidFill>
                <a:latin typeface="Arial"/>
                <a:cs typeface="Arial"/>
              </a:rPr>
              <a:t>:</a:t>
            </a:r>
            <a:r>
              <a:rPr sz="762" spc="10" dirty="0">
                <a:solidFill>
                  <a:prstClr val="black"/>
                </a:solidFill>
                <a:latin typeface="Arial"/>
                <a:cs typeface="Arial"/>
              </a:rPr>
              <a:t> </a:t>
            </a:r>
            <a:r>
              <a:rPr sz="762" spc="-5" dirty="0">
                <a:solidFill>
                  <a:prstClr val="black"/>
                </a:solidFill>
                <a:latin typeface="Arial"/>
                <a:cs typeface="Arial"/>
              </a:rPr>
              <a:t>CC</a:t>
            </a:r>
            <a:r>
              <a:rPr sz="762" dirty="0">
                <a:solidFill>
                  <a:prstClr val="black"/>
                </a:solidFill>
                <a:latin typeface="Arial"/>
                <a:cs typeface="Arial"/>
              </a:rPr>
              <a:t>AR</a:t>
            </a:r>
            <a:r>
              <a:rPr sz="762" spc="-14" dirty="0">
                <a:solidFill>
                  <a:prstClr val="black"/>
                </a:solidFill>
                <a:latin typeface="Arial"/>
                <a:cs typeface="Arial"/>
              </a:rPr>
              <a:t> </a:t>
            </a:r>
            <a:r>
              <a:rPr sz="762" spc="-5" dirty="0">
                <a:solidFill>
                  <a:prstClr val="black"/>
                </a:solidFill>
                <a:latin typeface="Arial"/>
                <a:cs typeface="Arial"/>
              </a:rPr>
              <a:t>201</a:t>
            </a:r>
            <a:r>
              <a:rPr sz="762" dirty="0">
                <a:solidFill>
                  <a:prstClr val="black"/>
                </a:solidFill>
                <a:latin typeface="Arial"/>
                <a:cs typeface="Arial"/>
              </a:rPr>
              <a:t>6</a:t>
            </a:r>
            <a:r>
              <a:rPr sz="762" spc="24" dirty="0">
                <a:solidFill>
                  <a:prstClr val="black"/>
                </a:solidFill>
                <a:latin typeface="Arial"/>
                <a:cs typeface="Arial"/>
              </a:rPr>
              <a:t> </a:t>
            </a:r>
            <a:r>
              <a:rPr sz="762" spc="-5" dirty="0">
                <a:solidFill>
                  <a:prstClr val="black"/>
                </a:solidFill>
                <a:latin typeface="Arial"/>
                <a:cs typeface="Arial"/>
              </a:rPr>
              <a:t>re</a:t>
            </a:r>
            <a:r>
              <a:rPr sz="762" spc="5" dirty="0">
                <a:solidFill>
                  <a:prstClr val="black"/>
                </a:solidFill>
                <a:latin typeface="Arial"/>
                <a:cs typeface="Arial"/>
              </a:rPr>
              <a:t>s</a:t>
            </a:r>
            <a:r>
              <a:rPr sz="762" spc="-5" dirty="0">
                <a:solidFill>
                  <a:prstClr val="black"/>
                </a:solidFill>
                <a:latin typeface="Arial"/>
                <a:cs typeface="Arial"/>
              </a:rPr>
              <a:t>u</a:t>
            </a:r>
            <a:r>
              <a:rPr sz="762" dirty="0">
                <a:solidFill>
                  <a:prstClr val="black"/>
                </a:solidFill>
                <a:latin typeface="Arial"/>
                <a:cs typeface="Arial"/>
              </a:rPr>
              <a:t>lts</a:t>
            </a:r>
            <a:endParaRPr sz="762">
              <a:solidFill>
                <a:prstClr val="black"/>
              </a:solidFill>
              <a:latin typeface="Arial"/>
              <a:cs typeface="Arial"/>
            </a:endParaRPr>
          </a:p>
        </p:txBody>
      </p:sp>
      <p:sp>
        <p:nvSpPr>
          <p:cNvPr id="11" name="object 11"/>
          <p:cNvSpPr txBox="1"/>
          <p:nvPr/>
        </p:nvSpPr>
        <p:spPr>
          <a:xfrm>
            <a:off x="2415436" y="1794331"/>
            <a:ext cx="1214321" cy="161263"/>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048" b="1" spc="-5" dirty="0">
                <a:solidFill>
                  <a:srgbClr val="FF0000"/>
                </a:solidFill>
                <a:latin typeface="Arial"/>
                <a:cs typeface="Arial"/>
              </a:rPr>
              <a:t>60</a:t>
            </a:r>
            <a:r>
              <a:rPr sz="1048" b="1" spc="5" dirty="0">
                <a:solidFill>
                  <a:srgbClr val="FF0000"/>
                </a:solidFill>
                <a:latin typeface="Arial"/>
                <a:cs typeface="Arial"/>
              </a:rPr>
              <a:t>/</a:t>
            </a:r>
            <a:r>
              <a:rPr sz="1048" b="1" spc="-5" dirty="0">
                <a:solidFill>
                  <a:srgbClr val="FF0000"/>
                </a:solidFill>
                <a:latin typeface="Arial"/>
                <a:cs typeface="Arial"/>
              </a:rPr>
              <a:t>61</a:t>
            </a:r>
            <a:r>
              <a:rPr sz="1048" b="1" dirty="0">
                <a:solidFill>
                  <a:srgbClr val="FF0000"/>
                </a:solidFill>
                <a:latin typeface="Arial"/>
                <a:cs typeface="Arial"/>
              </a:rPr>
              <a:t>+</a:t>
            </a:r>
            <a:r>
              <a:rPr sz="1048" b="1" spc="-24" dirty="0">
                <a:solidFill>
                  <a:srgbClr val="FF0000"/>
                </a:solidFill>
                <a:latin typeface="Arial"/>
                <a:cs typeface="Arial"/>
              </a:rPr>
              <a:t> </a:t>
            </a:r>
            <a:r>
              <a:rPr sz="1048" b="1" spc="-10" dirty="0">
                <a:solidFill>
                  <a:srgbClr val="FF0000"/>
                </a:solidFill>
                <a:latin typeface="Arial"/>
                <a:cs typeface="Arial"/>
              </a:rPr>
              <a:t>D</a:t>
            </a:r>
            <a:r>
              <a:rPr sz="1048" b="1" spc="-5" dirty="0">
                <a:solidFill>
                  <a:srgbClr val="FF0000"/>
                </a:solidFill>
                <a:latin typeface="Arial"/>
                <a:cs typeface="Arial"/>
              </a:rPr>
              <a:t>P</a:t>
            </a:r>
            <a:r>
              <a:rPr sz="1048" b="1" dirty="0">
                <a:solidFill>
                  <a:srgbClr val="FF0000"/>
                </a:solidFill>
                <a:latin typeface="Arial"/>
                <a:cs typeface="Arial"/>
              </a:rPr>
              <a:t>D</a:t>
            </a:r>
            <a:r>
              <a:rPr sz="1048" b="1" spc="10" dirty="0">
                <a:solidFill>
                  <a:srgbClr val="FF0000"/>
                </a:solidFill>
                <a:latin typeface="Arial"/>
                <a:cs typeface="Arial"/>
              </a:rPr>
              <a:t> </a:t>
            </a:r>
            <a:r>
              <a:rPr sz="1048" b="1" dirty="0">
                <a:solidFill>
                  <a:srgbClr val="FF0000"/>
                </a:solidFill>
                <a:latin typeface="Arial"/>
                <a:cs typeface="Arial"/>
              </a:rPr>
              <a:t>/</a:t>
            </a:r>
            <a:r>
              <a:rPr sz="1048" b="1" spc="-14" dirty="0">
                <a:solidFill>
                  <a:srgbClr val="FF0000"/>
                </a:solidFill>
                <a:latin typeface="Arial"/>
                <a:cs typeface="Arial"/>
              </a:rPr>
              <a:t> </a:t>
            </a:r>
            <a:r>
              <a:rPr sz="1048" b="1" spc="-10" dirty="0">
                <a:solidFill>
                  <a:srgbClr val="FF0000"/>
                </a:solidFill>
                <a:latin typeface="Arial"/>
                <a:cs typeface="Arial"/>
              </a:rPr>
              <a:t>NCO</a:t>
            </a:r>
            <a:endParaRPr sz="1048">
              <a:solidFill>
                <a:prstClr val="black"/>
              </a:solidFill>
              <a:latin typeface="Arial"/>
              <a:cs typeface="Arial"/>
            </a:endParaRPr>
          </a:p>
        </p:txBody>
      </p:sp>
      <p:sp>
        <p:nvSpPr>
          <p:cNvPr id="12" name="object 12"/>
          <p:cNvSpPr txBox="1"/>
          <p:nvPr/>
        </p:nvSpPr>
        <p:spPr>
          <a:xfrm>
            <a:off x="4474311" y="1768296"/>
            <a:ext cx="1196537" cy="161263"/>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048" b="1" spc="-5" dirty="0">
                <a:solidFill>
                  <a:srgbClr val="FF0000"/>
                </a:solidFill>
                <a:latin typeface="Arial"/>
                <a:cs typeface="Arial"/>
              </a:rPr>
              <a:t>60</a:t>
            </a:r>
            <a:r>
              <a:rPr sz="1048" b="1" spc="5" dirty="0">
                <a:solidFill>
                  <a:srgbClr val="FF0000"/>
                </a:solidFill>
                <a:latin typeface="Arial"/>
                <a:cs typeface="Arial"/>
              </a:rPr>
              <a:t>/</a:t>
            </a:r>
            <a:r>
              <a:rPr sz="1048" b="1" spc="-5" dirty="0">
                <a:solidFill>
                  <a:srgbClr val="FF0000"/>
                </a:solidFill>
                <a:latin typeface="Arial"/>
                <a:cs typeface="Arial"/>
              </a:rPr>
              <a:t>61</a:t>
            </a:r>
            <a:r>
              <a:rPr sz="1048" b="1" dirty="0">
                <a:solidFill>
                  <a:srgbClr val="FF0000"/>
                </a:solidFill>
                <a:latin typeface="Arial"/>
                <a:cs typeface="Arial"/>
              </a:rPr>
              <a:t>+</a:t>
            </a:r>
            <a:r>
              <a:rPr sz="1048" b="1" spc="-29" dirty="0">
                <a:solidFill>
                  <a:srgbClr val="FF0000"/>
                </a:solidFill>
                <a:latin typeface="Arial"/>
                <a:cs typeface="Arial"/>
              </a:rPr>
              <a:t> </a:t>
            </a:r>
            <a:r>
              <a:rPr sz="1048" b="1" spc="-10" dirty="0">
                <a:solidFill>
                  <a:srgbClr val="FF0000"/>
                </a:solidFill>
                <a:latin typeface="Arial"/>
                <a:cs typeface="Arial"/>
              </a:rPr>
              <a:t>D</a:t>
            </a:r>
            <a:r>
              <a:rPr sz="1048" b="1" spc="-5" dirty="0">
                <a:solidFill>
                  <a:srgbClr val="FF0000"/>
                </a:solidFill>
                <a:latin typeface="Arial"/>
                <a:cs typeface="Arial"/>
              </a:rPr>
              <a:t>P</a:t>
            </a:r>
            <a:r>
              <a:rPr sz="1048" b="1" dirty="0">
                <a:solidFill>
                  <a:srgbClr val="FF0000"/>
                </a:solidFill>
                <a:latin typeface="Arial"/>
                <a:cs typeface="Arial"/>
              </a:rPr>
              <a:t>D</a:t>
            </a:r>
            <a:r>
              <a:rPr sz="1048" b="1" spc="10" dirty="0">
                <a:solidFill>
                  <a:srgbClr val="FF0000"/>
                </a:solidFill>
                <a:latin typeface="Arial"/>
                <a:cs typeface="Arial"/>
              </a:rPr>
              <a:t> </a:t>
            </a:r>
            <a:r>
              <a:rPr sz="1048" b="1" spc="5" dirty="0" smtClean="0">
                <a:solidFill>
                  <a:srgbClr val="FF0000"/>
                </a:solidFill>
                <a:latin typeface="Arial"/>
                <a:cs typeface="Arial"/>
              </a:rPr>
              <a:t>li</a:t>
            </a:r>
            <a:r>
              <a:rPr sz="1048" b="1" dirty="0" smtClean="0">
                <a:solidFill>
                  <a:srgbClr val="FF0000"/>
                </a:solidFill>
                <a:latin typeface="Arial"/>
                <a:cs typeface="Arial"/>
              </a:rPr>
              <a:t>m</a:t>
            </a:r>
            <a:r>
              <a:rPr sz="1048" b="1" spc="-10" dirty="0" smtClean="0">
                <a:solidFill>
                  <a:srgbClr val="FF0000"/>
                </a:solidFill>
                <a:latin typeface="Arial"/>
                <a:cs typeface="Arial"/>
              </a:rPr>
              <a:t>i</a:t>
            </a:r>
            <a:r>
              <a:rPr sz="1048" b="1" dirty="0" smtClean="0">
                <a:solidFill>
                  <a:srgbClr val="FF0000"/>
                </a:solidFill>
                <a:latin typeface="Arial"/>
                <a:cs typeface="Arial"/>
              </a:rPr>
              <a:t>ts</a:t>
            </a:r>
            <a:endParaRPr sz="1048" dirty="0">
              <a:solidFill>
                <a:prstClr val="black"/>
              </a:solidFill>
              <a:latin typeface="Arial"/>
              <a:cs typeface="Arial"/>
            </a:endParaRPr>
          </a:p>
        </p:txBody>
      </p:sp>
      <p:sp>
        <p:nvSpPr>
          <p:cNvPr id="14" name="object 14"/>
          <p:cNvSpPr txBox="1"/>
          <p:nvPr/>
        </p:nvSpPr>
        <p:spPr>
          <a:xfrm>
            <a:off x="6906960" y="1765295"/>
            <a:ext cx="1912936" cy="161263"/>
          </a:xfrm>
          <a:prstGeom prst="rect">
            <a:avLst/>
          </a:prstGeom>
        </p:spPr>
        <p:txBody>
          <a:bodyPr vert="horz" wrap="square" lIns="0" tIns="0" rIns="0" bIns="0" rtlCol="0">
            <a:spAutoFit/>
          </a:bodyPr>
          <a:lstStyle/>
          <a:p>
            <a:pPr marL="12095" algn="l" fontAlgn="auto">
              <a:lnSpc>
                <a:spcPct val="100000"/>
              </a:lnSpc>
              <a:spcBef>
                <a:spcPts val="0"/>
              </a:spcBef>
              <a:spcAft>
                <a:spcPts val="0"/>
              </a:spcAft>
            </a:pPr>
            <a:r>
              <a:rPr sz="1048" b="1" spc="-10" dirty="0">
                <a:solidFill>
                  <a:srgbClr val="FF0000"/>
                </a:solidFill>
                <a:latin typeface="Arial"/>
                <a:cs typeface="Arial"/>
              </a:rPr>
              <a:t>CC</a:t>
            </a:r>
            <a:r>
              <a:rPr sz="1048" b="1" spc="-29" dirty="0">
                <a:solidFill>
                  <a:srgbClr val="FF0000"/>
                </a:solidFill>
                <a:latin typeface="Arial"/>
                <a:cs typeface="Arial"/>
              </a:rPr>
              <a:t>A</a:t>
            </a:r>
            <a:r>
              <a:rPr sz="1048" b="1" dirty="0">
                <a:solidFill>
                  <a:srgbClr val="FF0000"/>
                </a:solidFill>
                <a:latin typeface="Arial"/>
                <a:cs typeface="Arial"/>
              </a:rPr>
              <a:t>R</a:t>
            </a:r>
            <a:r>
              <a:rPr sz="1048" b="1" spc="48" dirty="0">
                <a:solidFill>
                  <a:srgbClr val="FF0000"/>
                </a:solidFill>
                <a:latin typeface="Arial"/>
                <a:cs typeface="Arial"/>
              </a:rPr>
              <a:t> </a:t>
            </a:r>
            <a:r>
              <a:rPr sz="1048" b="1" dirty="0">
                <a:solidFill>
                  <a:srgbClr val="FF0000"/>
                </a:solidFill>
                <a:latin typeface="Arial"/>
                <a:cs typeface="Arial"/>
              </a:rPr>
              <a:t>tr</a:t>
            </a:r>
            <a:r>
              <a:rPr sz="1048" b="1" spc="-5" dirty="0">
                <a:solidFill>
                  <a:srgbClr val="FF0000"/>
                </a:solidFill>
                <a:latin typeface="Arial"/>
                <a:cs typeface="Arial"/>
              </a:rPr>
              <a:t>a</a:t>
            </a:r>
            <a:r>
              <a:rPr sz="1048" b="1" spc="5" dirty="0">
                <a:solidFill>
                  <a:srgbClr val="FF0000"/>
                </a:solidFill>
                <a:latin typeface="Arial"/>
                <a:cs typeface="Arial"/>
              </a:rPr>
              <a:t>i</a:t>
            </a:r>
            <a:r>
              <a:rPr sz="1048" b="1" spc="-10" dirty="0">
                <a:solidFill>
                  <a:srgbClr val="FF0000"/>
                </a:solidFill>
                <a:latin typeface="Arial"/>
                <a:cs typeface="Arial"/>
              </a:rPr>
              <a:t>li</a:t>
            </a:r>
            <a:r>
              <a:rPr sz="1048" b="1" spc="-5" dirty="0">
                <a:solidFill>
                  <a:srgbClr val="FF0000"/>
                </a:solidFill>
                <a:latin typeface="Arial"/>
                <a:cs typeface="Arial"/>
              </a:rPr>
              <a:t>n</a:t>
            </a:r>
            <a:r>
              <a:rPr sz="1048" b="1" dirty="0">
                <a:solidFill>
                  <a:srgbClr val="FF0000"/>
                </a:solidFill>
                <a:latin typeface="Arial"/>
                <a:cs typeface="Arial"/>
              </a:rPr>
              <a:t>g</a:t>
            </a:r>
            <a:r>
              <a:rPr sz="1048" b="1" spc="-33" dirty="0">
                <a:solidFill>
                  <a:srgbClr val="FF0000"/>
                </a:solidFill>
                <a:latin typeface="Arial"/>
                <a:cs typeface="Arial"/>
              </a:rPr>
              <a:t> </a:t>
            </a:r>
            <a:r>
              <a:rPr sz="1048" b="1" spc="-5" dirty="0">
                <a:solidFill>
                  <a:srgbClr val="FF0000"/>
                </a:solidFill>
                <a:latin typeface="Arial"/>
                <a:cs typeface="Arial"/>
              </a:rPr>
              <a:t>12</a:t>
            </a:r>
            <a:r>
              <a:rPr sz="1048" b="1" dirty="0">
                <a:solidFill>
                  <a:srgbClr val="FF0000"/>
                </a:solidFill>
                <a:latin typeface="Arial"/>
                <a:cs typeface="Arial"/>
              </a:rPr>
              <a:t>m</a:t>
            </a:r>
            <a:r>
              <a:rPr sz="1048" b="1" spc="-19" dirty="0">
                <a:solidFill>
                  <a:srgbClr val="FF0000"/>
                </a:solidFill>
                <a:latin typeface="Arial"/>
                <a:cs typeface="Arial"/>
              </a:rPr>
              <a:t> </a:t>
            </a:r>
            <a:r>
              <a:rPr sz="1048" b="1" dirty="0">
                <a:solidFill>
                  <a:srgbClr val="FF0000"/>
                </a:solidFill>
                <a:latin typeface="Arial"/>
                <a:cs typeface="Arial"/>
              </a:rPr>
              <a:t>f</a:t>
            </a:r>
            <a:r>
              <a:rPr sz="1048" b="1" spc="-5" dirty="0">
                <a:solidFill>
                  <a:srgbClr val="FF0000"/>
                </a:solidFill>
                <a:latin typeface="Arial"/>
                <a:cs typeface="Arial"/>
              </a:rPr>
              <a:t>o</a:t>
            </a:r>
            <a:r>
              <a:rPr sz="1048" b="1" dirty="0">
                <a:solidFill>
                  <a:srgbClr val="FF0000"/>
                </a:solidFill>
                <a:latin typeface="Arial"/>
                <a:cs typeface="Arial"/>
              </a:rPr>
              <a:t>r</a:t>
            </a:r>
            <a:r>
              <a:rPr sz="1048" b="1" spc="-5" dirty="0">
                <a:solidFill>
                  <a:srgbClr val="FF0000"/>
                </a:solidFill>
                <a:latin typeface="Arial"/>
                <a:cs typeface="Arial"/>
              </a:rPr>
              <a:t>ecas</a:t>
            </a:r>
            <a:r>
              <a:rPr sz="1048" b="1" dirty="0">
                <a:solidFill>
                  <a:srgbClr val="FF0000"/>
                </a:solidFill>
                <a:latin typeface="Arial"/>
                <a:cs typeface="Arial"/>
              </a:rPr>
              <a:t>ts</a:t>
            </a:r>
            <a:endParaRPr sz="1048">
              <a:solidFill>
                <a:prstClr val="black"/>
              </a:solidFill>
              <a:latin typeface="Arial"/>
              <a:cs typeface="Arial"/>
            </a:endParaRPr>
          </a:p>
        </p:txBody>
      </p:sp>
      <p:sp>
        <p:nvSpPr>
          <p:cNvPr id="15" name="object 15"/>
          <p:cNvSpPr txBox="1"/>
          <p:nvPr/>
        </p:nvSpPr>
        <p:spPr>
          <a:xfrm>
            <a:off x="383372" y="1175844"/>
            <a:ext cx="5614964" cy="384721"/>
          </a:xfrm>
          <a:prstGeom prst="rect">
            <a:avLst/>
          </a:prstGeom>
        </p:spPr>
        <p:txBody>
          <a:bodyPr vert="horz" wrap="square" lIns="0" tIns="0" rIns="0" bIns="0" rtlCol="0">
            <a:spAutoFit/>
          </a:bodyPr>
          <a:lstStyle/>
          <a:p>
            <a:pPr marL="12095" algn="l" fontAlgn="auto">
              <a:lnSpc>
                <a:spcPts val="1486"/>
              </a:lnSpc>
              <a:spcBef>
                <a:spcPts val="0"/>
              </a:spcBef>
              <a:spcAft>
                <a:spcPts val="0"/>
              </a:spcAft>
            </a:pPr>
            <a:r>
              <a:rPr sz="1333" b="1" spc="-10" dirty="0">
                <a:solidFill>
                  <a:srgbClr val="FF0000"/>
                </a:solidFill>
                <a:latin typeface="Arial"/>
                <a:cs typeface="Arial"/>
              </a:rPr>
              <a:t>D</a:t>
            </a:r>
            <a:r>
              <a:rPr sz="1333" b="1" spc="-5" dirty="0">
                <a:solidFill>
                  <a:srgbClr val="FF0000"/>
                </a:solidFill>
                <a:latin typeface="Arial"/>
                <a:cs typeface="Arial"/>
              </a:rPr>
              <a:t>e</a:t>
            </a:r>
            <a:r>
              <a:rPr sz="1333" b="1" spc="5" dirty="0">
                <a:solidFill>
                  <a:srgbClr val="FF0000"/>
                </a:solidFill>
                <a:latin typeface="Arial"/>
                <a:cs typeface="Arial"/>
              </a:rPr>
              <a:t>li</a:t>
            </a:r>
            <a:r>
              <a:rPr sz="1333" b="1" spc="-10" dirty="0">
                <a:solidFill>
                  <a:srgbClr val="FF0000"/>
                </a:solidFill>
                <a:latin typeface="Arial"/>
                <a:cs typeface="Arial"/>
              </a:rPr>
              <a:t>nqu</a:t>
            </a:r>
            <a:r>
              <a:rPr sz="1333" b="1" spc="-5" dirty="0">
                <a:solidFill>
                  <a:srgbClr val="FF0000"/>
                </a:solidFill>
                <a:latin typeface="Arial"/>
                <a:cs typeface="Arial"/>
              </a:rPr>
              <a:t>e</a:t>
            </a:r>
            <a:r>
              <a:rPr sz="1333" b="1" spc="-10" dirty="0">
                <a:solidFill>
                  <a:srgbClr val="FF0000"/>
                </a:solidFill>
                <a:latin typeface="Arial"/>
                <a:cs typeface="Arial"/>
              </a:rPr>
              <a:t>n</a:t>
            </a:r>
            <a:r>
              <a:rPr sz="1333" b="1" spc="-5" dirty="0">
                <a:solidFill>
                  <a:srgbClr val="FF0000"/>
                </a:solidFill>
                <a:latin typeface="Arial"/>
                <a:cs typeface="Arial"/>
              </a:rPr>
              <a:t>c</a:t>
            </a:r>
            <a:r>
              <a:rPr sz="1333" b="1" dirty="0">
                <a:solidFill>
                  <a:srgbClr val="FF0000"/>
                </a:solidFill>
                <a:latin typeface="Arial"/>
                <a:cs typeface="Arial"/>
              </a:rPr>
              <a:t>y</a:t>
            </a:r>
            <a:r>
              <a:rPr sz="1333" b="1" spc="-43" dirty="0">
                <a:solidFill>
                  <a:srgbClr val="FF0000"/>
                </a:solidFill>
                <a:latin typeface="Arial"/>
                <a:cs typeface="Arial"/>
              </a:rPr>
              <a:t> </a:t>
            </a:r>
            <a:r>
              <a:rPr sz="1333" b="1" spc="-5" dirty="0">
                <a:solidFill>
                  <a:srgbClr val="FF0000"/>
                </a:solidFill>
                <a:latin typeface="Arial"/>
                <a:cs typeface="Arial"/>
              </a:rPr>
              <a:t>sca</a:t>
            </a:r>
            <a:r>
              <a:rPr sz="1333" b="1" spc="5" dirty="0">
                <a:solidFill>
                  <a:srgbClr val="FF0000"/>
                </a:solidFill>
                <a:latin typeface="Arial"/>
                <a:cs typeface="Arial"/>
              </a:rPr>
              <a:t>l</a:t>
            </a:r>
            <a:r>
              <a:rPr sz="1333" b="1" spc="-5" dirty="0">
                <a:solidFill>
                  <a:srgbClr val="FF0000"/>
                </a:solidFill>
                <a:latin typeface="Arial"/>
                <a:cs typeface="Arial"/>
              </a:rPr>
              <a:t>a</a:t>
            </a:r>
            <a:r>
              <a:rPr sz="1333" b="1" spc="5" dirty="0">
                <a:solidFill>
                  <a:srgbClr val="FF0000"/>
                </a:solidFill>
                <a:latin typeface="Arial"/>
                <a:cs typeface="Arial"/>
              </a:rPr>
              <a:t>r</a:t>
            </a:r>
            <a:r>
              <a:rPr sz="1333" b="1" dirty="0">
                <a:solidFill>
                  <a:srgbClr val="FF0000"/>
                </a:solidFill>
                <a:latin typeface="Arial"/>
                <a:cs typeface="Arial"/>
              </a:rPr>
              <a:t>s</a:t>
            </a:r>
            <a:r>
              <a:rPr sz="1333" b="1" spc="-43" dirty="0">
                <a:solidFill>
                  <a:srgbClr val="FF0000"/>
                </a:solidFill>
                <a:latin typeface="Arial"/>
                <a:cs typeface="Arial"/>
              </a:rPr>
              <a:t> </a:t>
            </a:r>
            <a:r>
              <a:rPr sz="1333" b="1" spc="-5" dirty="0">
                <a:solidFill>
                  <a:srgbClr val="FF0000"/>
                </a:solidFill>
                <a:latin typeface="Arial"/>
                <a:cs typeface="Arial"/>
              </a:rPr>
              <a:t>a</a:t>
            </a:r>
            <a:r>
              <a:rPr sz="1333" b="1" spc="-10" dirty="0">
                <a:solidFill>
                  <a:srgbClr val="FF0000"/>
                </a:solidFill>
                <a:latin typeface="Arial"/>
                <a:cs typeface="Arial"/>
              </a:rPr>
              <a:t>n</a:t>
            </a:r>
            <a:r>
              <a:rPr sz="1333" b="1" dirty="0">
                <a:solidFill>
                  <a:srgbClr val="FF0000"/>
                </a:solidFill>
                <a:latin typeface="Arial"/>
                <a:cs typeface="Arial"/>
              </a:rPr>
              <a:t>d</a:t>
            </a:r>
            <a:r>
              <a:rPr sz="1333" b="1" spc="-14" dirty="0">
                <a:solidFill>
                  <a:srgbClr val="FF0000"/>
                </a:solidFill>
                <a:latin typeface="Arial"/>
                <a:cs typeface="Arial"/>
              </a:rPr>
              <a:t> </a:t>
            </a:r>
            <a:r>
              <a:rPr sz="1333" b="1" spc="5" dirty="0">
                <a:solidFill>
                  <a:srgbClr val="FF0000"/>
                </a:solidFill>
                <a:latin typeface="Arial"/>
                <a:cs typeface="Arial"/>
              </a:rPr>
              <a:t>r</a:t>
            </a:r>
            <a:r>
              <a:rPr sz="1333" b="1" spc="-5" dirty="0">
                <a:solidFill>
                  <a:srgbClr val="FF0000"/>
                </a:solidFill>
                <a:latin typeface="Arial"/>
                <a:cs typeface="Arial"/>
              </a:rPr>
              <a:t>a</a:t>
            </a:r>
            <a:r>
              <a:rPr sz="1333" b="1" spc="-10" dirty="0">
                <a:solidFill>
                  <a:srgbClr val="FF0000"/>
                </a:solidFill>
                <a:latin typeface="Arial"/>
                <a:cs typeface="Arial"/>
              </a:rPr>
              <a:t>ng</a:t>
            </a:r>
            <a:r>
              <a:rPr sz="1333" b="1" dirty="0">
                <a:solidFill>
                  <a:srgbClr val="FF0000"/>
                </a:solidFill>
                <a:latin typeface="Arial"/>
                <a:cs typeface="Arial"/>
              </a:rPr>
              <a:t>e</a:t>
            </a:r>
            <a:r>
              <a:rPr sz="1333" b="1" spc="-19" dirty="0">
                <a:solidFill>
                  <a:srgbClr val="FF0000"/>
                </a:solidFill>
                <a:latin typeface="Arial"/>
                <a:cs typeface="Arial"/>
              </a:rPr>
              <a:t> </a:t>
            </a:r>
            <a:r>
              <a:rPr sz="1333" b="1" spc="-10" dirty="0">
                <a:solidFill>
                  <a:srgbClr val="FF0000"/>
                </a:solidFill>
                <a:latin typeface="Arial"/>
                <a:cs typeface="Arial"/>
              </a:rPr>
              <a:t>o</a:t>
            </a:r>
            <a:r>
              <a:rPr sz="1333" b="1" dirty="0">
                <a:solidFill>
                  <a:srgbClr val="FF0000"/>
                </a:solidFill>
                <a:latin typeface="Arial"/>
                <a:cs typeface="Arial"/>
              </a:rPr>
              <a:t>f</a:t>
            </a:r>
            <a:r>
              <a:rPr sz="1333" b="1" spc="-19" dirty="0">
                <a:solidFill>
                  <a:srgbClr val="FF0000"/>
                </a:solidFill>
                <a:latin typeface="Arial"/>
                <a:cs typeface="Arial"/>
              </a:rPr>
              <a:t> </a:t>
            </a:r>
            <a:r>
              <a:rPr sz="1333" b="1" spc="-10" dirty="0">
                <a:solidFill>
                  <a:srgbClr val="FF0000"/>
                </a:solidFill>
                <a:latin typeface="Arial"/>
                <a:cs typeface="Arial"/>
              </a:rPr>
              <a:t>d</a:t>
            </a:r>
            <a:r>
              <a:rPr sz="1333" b="1" spc="-5" dirty="0">
                <a:solidFill>
                  <a:srgbClr val="FF0000"/>
                </a:solidFill>
                <a:latin typeface="Arial"/>
                <a:cs typeface="Arial"/>
              </a:rPr>
              <a:t>e</a:t>
            </a:r>
            <a:r>
              <a:rPr sz="1333" b="1" spc="5" dirty="0">
                <a:solidFill>
                  <a:srgbClr val="FF0000"/>
                </a:solidFill>
                <a:latin typeface="Arial"/>
                <a:cs typeface="Arial"/>
              </a:rPr>
              <a:t>li</a:t>
            </a:r>
            <a:r>
              <a:rPr sz="1333" b="1" spc="-10" dirty="0">
                <a:solidFill>
                  <a:srgbClr val="FF0000"/>
                </a:solidFill>
                <a:latin typeface="Arial"/>
                <a:cs typeface="Arial"/>
              </a:rPr>
              <a:t>nqu</a:t>
            </a:r>
            <a:r>
              <a:rPr sz="1333" b="1" spc="-5" dirty="0">
                <a:solidFill>
                  <a:srgbClr val="FF0000"/>
                </a:solidFill>
                <a:latin typeface="Arial"/>
                <a:cs typeface="Arial"/>
              </a:rPr>
              <a:t>e</a:t>
            </a:r>
            <a:r>
              <a:rPr sz="1333" b="1" spc="-10" dirty="0">
                <a:solidFill>
                  <a:srgbClr val="FF0000"/>
                </a:solidFill>
                <a:latin typeface="Arial"/>
                <a:cs typeface="Arial"/>
              </a:rPr>
              <a:t>n</a:t>
            </a:r>
            <a:r>
              <a:rPr sz="1333" b="1" spc="-5" dirty="0">
                <a:solidFill>
                  <a:srgbClr val="FF0000"/>
                </a:solidFill>
                <a:latin typeface="Arial"/>
                <a:cs typeface="Arial"/>
              </a:rPr>
              <a:t>c</a:t>
            </a:r>
            <a:r>
              <a:rPr sz="1333" b="1" dirty="0">
                <a:solidFill>
                  <a:srgbClr val="FF0000"/>
                </a:solidFill>
                <a:latin typeface="Arial"/>
                <a:cs typeface="Arial"/>
              </a:rPr>
              <a:t>y</a:t>
            </a:r>
            <a:r>
              <a:rPr sz="1333" b="1" spc="-43" dirty="0">
                <a:solidFill>
                  <a:srgbClr val="FF0000"/>
                </a:solidFill>
                <a:latin typeface="Arial"/>
                <a:cs typeface="Arial"/>
              </a:rPr>
              <a:t> </a:t>
            </a:r>
            <a:r>
              <a:rPr sz="1333" b="1" spc="5" dirty="0">
                <a:solidFill>
                  <a:srgbClr val="FF0000"/>
                </a:solidFill>
                <a:latin typeface="Arial"/>
                <a:cs typeface="Arial"/>
              </a:rPr>
              <a:t>li</a:t>
            </a:r>
            <a:r>
              <a:rPr sz="1333" b="1" spc="-5" dirty="0">
                <a:solidFill>
                  <a:srgbClr val="FF0000"/>
                </a:solidFill>
                <a:latin typeface="Arial"/>
                <a:cs typeface="Arial"/>
              </a:rPr>
              <a:t>m</a:t>
            </a:r>
            <a:r>
              <a:rPr sz="1333" b="1" spc="5" dirty="0">
                <a:solidFill>
                  <a:srgbClr val="FF0000"/>
                </a:solidFill>
                <a:latin typeface="Arial"/>
                <a:cs typeface="Arial"/>
              </a:rPr>
              <a:t>i</a:t>
            </a:r>
            <a:r>
              <a:rPr sz="1333" b="1" dirty="0">
                <a:solidFill>
                  <a:srgbClr val="FF0000"/>
                </a:solidFill>
                <a:latin typeface="Arial"/>
                <a:cs typeface="Arial"/>
              </a:rPr>
              <a:t>ts</a:t>
            </a:r>
            <a:endParaRPr sz="1333">
              <a:solidFill>
                <a:prstClr val="black"/>
              </a:solidFill>
              <a:latin typeface="Arial"/>
              <a:cs typeface="Arial"/>
            </a:endParaRPr>
          </a:p>
          <a:p>
            <a:pPr marL="12095" algn="l" fontAlgn="auto">
              <a:lnSpc>
                <a:spcPts val="1486"/>
              </a:lnSpc>
              <a:spcBef>
                <a:spcPts val="0"/>
              </a:spcBef>
              <a:spcAft>
                <a:spcPts val="0"/>
              </a:spcAft>
            </a:pPr>
            <a:r>
              <a:rPr sz="1333" spc="-5" dirty="0">
                <a:solidFill>
                  <a:srgbClr val="FF0000"/>
                </a:solidFill>
                <a:latin typeface="Arial"/>
                <a:cs typeface="Arial"/>
              </a:rPr>
              <a:t>S</a:t>
            </a:r>
            <a:r>
              <a:rPr sz="1333" spc="5" dirty="0">
                <a:solidFill>
                  <a:srgbClr val="FF0000"/>
                </a:solidFill>
                <a:latin typeface="Arial"/>
                <a:cs typeface="Arial"/>
              </a:rPr>
              <a:t>c</a:t>
            </a:r>
            <a:r>
              <a:rPr sz="1333" spc="-5" dirty="0">
                <a:solidFill>
                  <a:srgbClr val="FF0000"/>
                </a:solidFill>
                <a:latin typeface="Arial"/>
                <a:cs typeface="Arial"/>
              </a:rPr>
              <a:t>a</a:t>
            </a:r>
            <a:r>
              <a:rPr sz="1333" dirty="0">
                <a:solidFill>
                  <a:srgbClr val="FF0000"/>
                </a:solidFill>
                <a:latin typeface="Arial"/>
                <a:cs typeface="Arial"/>
              </a:rPr>
              <a:t>l</a:t>
            </a:r>
            <a:r>
              <a:rPr sz="1333" spc="-5" dirty="0">
                <a:solidFill>
                  <a:srgbClr val="FF0000"/>
                </a:solidFill>
                <a:latin typeface="Arial"/>
                <a:cs typeface="Arial"/>
              </a:rPr>
              <a:t>e</a:t>
            </a:r>
            <a:r>
              <a:rPr sz="1333" dirty="0">
                <a:solidFill>
                  <a:srgbClr val="FF0000"/>
                </a:solidFill>
                <a:latin typeface="Arial"/>
                <a:cs typeface="Arial"/>
              </a:rPr>
              <a:t>d</a:t>
            </a:r>
            <a:r>
              <a:rPr sz="1333" spc="-19" dirty="0">
                <a:solidFill>
                  <a:srgbClr val="FF0000"/>
                </a:solidFill>
                <a:latin typeface="Arial"/>
                <a:cs typeface="Arial"/>
              </a:rPr>
              <a:t> </a:t>
            </a:r>
            <a:r>
              <a:rPr sz="1333" spc="5" dirty="0">
                <a:solidFill>
                  <a:srgbClr val="FF0000"/>
                </a:solidFill>
                <a:latin typeface="Arial"/>
                <a:cs typeface="Arial"/>
              </a:rPr>
              <a:t>f</a:t>
            </a:r>
            <a:r>
              <a:rPr sz="1333" dirty="0">
                <a:solidFill>
                  <a:srgbClr val="FF0000"/>
                </a:solidFill>
                <a:latin typeface="Arial"/>
                <a:cs typeface="Arial"/>
              </a:rPr>
              <a:t>r</a:t>
            </a:r>
            <a:r>
              <a:rPr sz="1333" spc="-5" dirty="0">
                <a:solidFill>
                  <a:srgbClr val="FF0000"/>
                </a:solidFill>
                <a:latin typeface="Arial"/>
                <a:cs typeface="Arial"/>
              </a:rPr>
              <a:t>o</a:t>
            </a:r>
            <a:r>
              <a:rPr sz="1333" dirty="0">
                <a:solidFill>
                  <a:srgbClr val="FF0000"/>
                </a:solidFill>
                <a:latin typeface="Arial"/>
                <a:cs typeface="Arial"/>
              </a:rPr>
              <a:t>m</a:t>
            </a:r>
            <a:r>
              <a:rPr sz="1333" spc="-33"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19" dirty="0">
                <a:solidFill>
                  <a:srgbClr val="FF0000"/>
                </a:solidFill>
                <a:latin typeface="Arial"/>
                <a:cs typeface="Arial"/>
              </a:rPr>
              <a:t> </a:t>
            </a:r>
            <a:r>
              <a:rPr sz="1333" spc="-10" dirty="0">
                <a:solidFill>
                  <a:srgbClr val="FF0000"/>
                </a:solidFill>
                <a:latin typeface="Arial"/>
                <a:cs typeface="Arial"/>
              </a:rPr>
              <a:t>NC</a:t>
            </a:r>
            <a:r>
              <a:rPr sz="1333" dirty="0">
                <a:solidFill>
                  <a:srgbClr val="FF0000"/>
                </a:solidFill>
                <a:latin typeface="Arial"/>
                <a:cs typeface="Arial"/>
              </a:rPr>
              <a:t>O</a:t>
            </a:r>
            <a:r>
              <a:rPr sz="1333" spc="-10" dirty="0">
                <a:solidFill>
                  <a:srgbClr val="FF0000"/>
                </a:solidFill>
                <a:latin typeface="Arial"/>
                <a:cs typeface="Arial"/>
              </a:rPr>
              <a:t> </a:t>
            </a:r>
            <a:r>
              <a:rPr sz="1333" dirty="0">
                <a:solidFill>
                  <a:srgbClr val="FF0000"/>
                </a:solidFill>
                <a:latin typeface="Arial"/>
                <a:cs typeface="Arial"/>
              </a:rPr>
              <a:t>li</a:t>
            </a:r>
            <a:r>
              <a:rPr sz="1333" spc="-10" dirty="0">
                <a:solidFill>
                  <a:srgbClr val="FF0000"/>
                </a:solidFill>
                <a:latin typeface="Arial"/>
                <a:cs typeface="Arial"/>
              </a:rPr>
              <a:t>m</a:t>
            </a:r>
            <a:r>
              <a:rPr sz="1333" dirty="0">
                <a:solidFill>
                  <a:srgbClr val="FF0000"/>
                </a:solidFill>
                <a:latin typeface="Arial"/>
                <a:cs typeface="Arial"/>
              </a:rPr>
              <a:t>i</a:t>
            </a:r>
            <a:r>
              <a:rPr sz="1333" spc="5" dirty="0">
                <a:solidFill>
                  <a:srgbClr val="FF0000"/>
                </a:solidFill>
                <a:latin typeface="Arial"/>
                <a:cs typeface="Arial"/>
              </a:rPr>
              <a:t>t</a:t>
            </a:r>
            <a:r>
              <a:rPr sz="1333" dirty="0">
                <a:solidFill>
                  <a:srgbClr val="FF0000"/>
                </a:solidFill>
                <a:latin typeface="Arial"/>
                <a:cs typeface="Arial"/>
              </a:rPr>
              <a:t>s</a:t>
            </a:r>
            <a:r>
              <a:rPr sz="1333" spc="-14" dirty="0">
                <a:solidFill>
                  <a:srgbClr val="FF0000"/>
                </a:solidFill>
                <a:latin typeface="Arial"/>
                <a:cs typeface="Arial"/>
              </a:rPr>
              <a:t> </a:t>
            </a:r>
            <a:r>
              <a:rPr sz="1333" spc="-5" dirty="0">
                <a:solidFill>
                  <a:srgbClr val="FF0000"/>
                </a:solidFill>
                <a:latin typeface="Arial"/>
                <a:cs typeface="Arial"/>
              </a:rPr>
              <a:t>u</a:t>
            </a:r>
            <a:r>
              <a:rPr sz="1333" spc="5" dirty="0">
                <a:solidFill>
                  <a:srgbClr val="FF0000"/>
                </a:solidFill>
                <a:latin typeface="Arial"/>
                <a:cs typeface="Arial"/>
              </a:rPr>
              <a:t>s</a:t>
            </a:r>
            <a:r>
              <a:rPr sz="1333" dirty="0">
                <a:solidFill>
                  <a:srgbClr val="FF0000"/>
                </a:solidFill>
                <a:latin typeface="Arial"/>
                <a:cs typeface="Arial"/>
              </a:rPr>
              <a:t>i</a:t>
            </a:r>
            <a:r>
              <a:rPr sz="1333" spc="-5" dirty="0">
                <a:solidFill>
                  <a:srgbClr val="FF0000"/>
                </a:solidFill>
                <a:latin typeface="Arial"/>
                <a:cs typeface="Arial"/>
              </a:rPr>
              <a:t>n</a:t>
            </a:r>
            <a:r>
              <a:rPr sz="1333" dirty="0">
                <a:solidFill>
                  <a:srgbClr val="FF0000"/>
                </a:solidFill>
                <a:latin typeface="Arial"/>
                <a:cs typeface="Arial"/>
              </a:rPr>
              <a:t>g</a:t>
            </a:r>
            <a:r>
              <a:rPr sz="1333" spc="-19" dirty="0">
                <a:solidFill>
                  <a:srgbClr val="FF0000"/>
                </a:solidFill>
                <a:latin typeface="Arial"/>
                <a:cs typeface="Arial"/>
              </a:rPr>
              <a:t> </a:t>
            </a:r>
            <a:r>
              <a:rPr sz="1333" spc="-5" dirty="0">
                <a:solidFill>
                  <a:srgbClr val="FF0000"/>
                </a:solidFill>
                <a:latin typeface="Arial"/>
                <a:cs typeface="Arial"/>
              </a:rPr>
              <a:t>201</a:t>
            </a:r>
            <a:r>
              <a:rPr sz="1333" dirty="0">
                <a:solidFill>
                  <a:srgbClr val="FF0000"/>
                </a:solidFill>
                <a:latin typeface="Arial"/>
                <a:cs typeface="Arial"/>
              </a:rPr>
              <a:t>6</a:t>
            </a:r>
            <a:r>
              <a:rPr sz="1333" spc="-33" dirty="0">
                <a:solidFill>
                  <a:srgbClr val="FF0000"/>
                </a:solidFill>
                <a:latin typeface="Arial"/>
                <a:cs typeface="Arial"/>
              </a:rPr>
              <a:t> </a:t>
            </a:r>
            <a:r>
              <a:rPr sz="1333" spc="-10" dirty="0">
                <a:solidFill>
                  <a:srgbClr val="FF0000"/>
                </a:solidFill>
                <a:latin typeface="Arial"/>
                <a:cs typeface="Arial"/>
              </a:rPr>
              <a:t>CC</a:t>
            </a:r>
            <a:r>
              <a:rPr sz="1333" spc="-5" dirty="0">
                <a:solidFill>
                  <a:srgbClr val="FF0000"/>
                </a:solidFill>
                <a:latin typeface="Arial"/>
                <a:cs typeface="Arial"/>
              </a:rPr>
              <a:t>A</a:t>
            </a:r>
            <a:r>
              <a:rPr sz="1333" dirty="0">
                <a:solidFill>
                  <a:srgbClr val="FF0000"/>
                </a:solidFill>
                <a:latin typeface="Arial"/>
                <a:cs typeface="Arial"/>
              </a:rPr>
              <a:t>R</a:t>
            </a:r>
            <a:r>
              <a:rPr sz="1333" spc="10" dirty="0">
                <a:solidFill>
                  <a:srgbClr val="FF0000"/>
                </a:solidFill>
                <a:latin typeface="Arial"/>
                <a:cs typeface="Arial"/>
              </a:rPr>
              <a:t> </a:t>
            </a:r>
            <a:r>
              <a:rPr sz="1333" spc="-10" dirty="0">
                <a:solidFill>
                  <a:srgbClr val="FF0000"/>
                </a:solidFill>
                <a:latin typeface="Arial"/>
                <a:cs typeface="Arial"/>
              </a:rPr>
              <a:t>D</a:t>
            </a:r>
            <a:r>
              <a:rPr sz="1333" spc="-5" dirty="0">
                <a:solidFill>
                  <a:srgbClr val="FF0000"/>
                </a:solidFill>
                <a:latin typeface="Arial"/>
                <a:cs typeface="Arial"/>
              </a:rPr>
              <a:t>P</a:t>
            </a:r>
            <a:r>
              <a:rPr sz="1333" spc="-10" dirty="0">
                <a:solidFill>
                  <a:srgbClr val="FF0000"/>
                </a:solidFill>
                <a:latin typeface="Arial"/>
                <a:cs typeface="Arial"/>
              </a:rPr>
              <a:t>D</a:t>
            </a:r>
            <a:r>
              <a:rPr sz="1333" spc="5" dirty="0">
                <a:solidFill>
                  <a:srgbClr val="FF0000"/>
                </a:solidFill>
                <a:latin typeface="Arial"/>
                <a:cs typeface="Arial"/>
              </a:rPr>
              <a:t>/</a:t>
            </a:r>
            <a:r>
              <a:rPr sz="1333" spc="-10" dirty="0">
                <a:solidFill>
                  <a:srgbClr val="FF0000"/>
                </a:solidFill>
                <a:latin typeface="Arial"/>
                <a:cs typeface="Arial"/>
              </a:rPr>
              <a:t>NC</a:t>
            </a:r>
            <a:r>
              <a:rPr sz="1333" dirty="0">
                <a:solidFill>
                  <a:srgbClr val="FF0000"/>
                </a:solidFill>
                <a:latin typeface="Arial"/>
                <a:cs typeface="Arial"/>
              </a:rPr>
              <a:t>O</a:t>
            </a:r>
            <a:r>
              <a:rPr sz="1333" spc="5" dirty="0">
                <a:solidFill>
                  <a:srgbClr val="FF0000"/>
                </a:solidFill>
                <a:latin typeface="Arial"/>
                <a:cs typeface="Arial"/>
              </a:rPr>
              <a:t> </a:t>
            </a:r>
            <a:r>
              <a:rPr sz="1333" dirty="0">
                <a:solidFill>
                  <a:srgbClr val="FF0000"/>
                </a:solidFill>
                <a:latin typeface="Arial"/>
                <a:cs typeface="Arial"/>
              </a:rPr>
              <a:t>r</a:t>
            </a:r>
            <a:r>
              <a:rPr sz="1333" spc="-5" dirty="0">
                <a:solidFill>
                  <a:srgbClr val="FF0000"/>
                </a:solidFill>
                <a:latin typeface="Arial"/>
                <a:cs typeface="Arial"/>
              </a:rPr>
              <a:t>e</a:t>
            </a:r>
            <a:r>
              <a:rPr sz="1333" dirty="0">
                <a:solidFill>
                  <a:srgbClr val="FF0000"/>
                </a:solidFill>
                <a:latin typeface="Arial"/>
                <a:cs typeface="Arial"/>
              </a:rPr>
              <a:t>l</a:t>
            </a:r>
            <a:r>
              <a:rPr sz="1333" spc="-5" dirty="0">
                <a:solidFill>
                  <a:srgbClr val="FF0000"/>
                </a:solidFill>
                <a:latin typeface="Arial"/>
                <a:cs typeface="Arial"/>
              </a:rPr>
              <a:t>a</a:t>
            </a:r>
            <a:r>
              <a:rPr sz="1333" spc="5" dirty="0">
                <a:solidFill>
                  <a:srgbClr val="FF0000"/>
                </a:solidFill>
                <a:latin typeface="Arial"/>
                <a:cs typeface="Arial"/>
              </a:rPr>
              <a:t>t</a:t>
            </a:r>
            <a:r>
              <a:rPr sz="1333" dirty="0">
                <a:solidFill>
                  <a:srgbClr val="FF0000"/>
                </a:solidFill>
                <a:latin typeface="Arial"/>
                <a:cs typeface="Arial"/>
              </a:rPr>
              <a:t>i</a:t>
            </a:r>
            <a:r>
              <a:rPr sz="1333" spc="-5" dirty="0">
                <a:solidFill>
                  <a:srgbClr val="FF0000"/>
                </a:solidFill>
                <a:latin typeface="Arial"/>
                <a:cs typeface="Arial"/>
              </a:rPr>
              <a:t>on</a:t>
            </a:r>
            <a:r>
              <a:rPr sz="1333" spc="-10" dirty="0">
                <a:solidFill>
                  <a:srgbClr val="FF0000"/>
                </a:solidFill>
                <a:latin typeface="Arial"/>
                <a:cs typeface="Arial"/>
              </a:rPr>
              <a:t>s</a:t>
            </a:r>
            <a:r>
              <a:rPr sz="1333" spc="-5" dirty="0">
                <a:solidFill>
                  <a:srgbClr val="FF0000"/>
                </a:solidFill>
                <a:latin typeface="Arial"/>
                <a:cs typeface="Arial"/>
              </a:rPr>
              <a:t>h</a:t>
            </a:r>
            <a:r>
              <a:rPr sz="1333" dirty="0">
                <a:solidFill>
                  <a:srgbClr val="FF0000"/>
                </a:solidFill>
                <a:latin typeface="Arial"/>
                <a:cs typeface="Arial"/>
              </a:rPr>
              <a:t>ip</a:t>
            </a:r>
            <a:endParaRPr sz="1333">
              <a:solidFill>
                <a:prstClr val="black"/>
              </a:solidFill>
              <a:latin typeface="Arial"/>
              <a:cs typeface="Arial"/>
            </a:endParaRPr>
          </a:p>
        </p:txBody>
      </p:sp>
      <p:graphicFrame>
        <p:nvGraphicFramePr>
          <p:cNvPr id="10" name="object 10"/>
          <p:cNvGraphicFramePr>
            <a:graphicFrameLocks noGrp="1"/>
          </p:cNvGraphicFramePr>
          <p:nvPr>
            <p:extLst/>
          </p:nvPr>
        </p:nvGraphicFramePr>
        <p:xfrm>
          <a:off x="343999" y="1939086"/>
          <a:ext cx="8895083" cy="2778389"/>
        </p:xfrm>
        <a:graphic>
          <a:graphicData uri="http://schemas.openxmlformats.org/drawingml/2006/table">
            <a:tbl>
              <a:tblPr firstRow="1" bandRow="1">
                <a:tableStyleId>{2D5ABB26-0587-4C30-8999-92F81FD0307C}</a:tableStyleId>
              </a:tblPr>
              <a:tblGrid>
                <a:gridCol w="1861400"/>
                <a:gridCol w="1503889"/>
                <a:gridCol w="1382445"/>
                <a:gridCol w="1382445"/>
                <a:gridCol w="1379945"/>
                <a:gridCol w="1384959"/>
              </a:tblGrid>
              <a:tr h="211909">
                <a:tc>
                  <a:txBody>
                    <a:bodyPr/>
                    <a:lstStyle/>
                    <a:p>
                      <a:pPr marL="36195">
                        <a:lnSpc>
                          <a:spcPct val="100000"/>
                        </a:lnSpc>
                      </a:pPr>
                      <a:r>
                        <a:rPr sz="1000" b="1" spc="-5" dirty="0">
                          <a:solidFill>
                            <a:srgbClr val="FF0000"/>
                          </a:solidFill>
                          <a:latin typeface="Arial"/>
                          <a:cs typeface="Arial"/>
                        </a:rPr>
                        <a:t>Sub</a:t>
                      </a:r>
                      <a:r>
                        <a:rPr sz="1000" b="1" dirty="0">
                          <a:solidFill>
                            <a:srgbClr val="FF0000"/>
                          </a:solidFill>
                          <a:latin typeface="Arial"/>
                          <a:cs typeface="Arial"/>
                        </a:rPr>
                        <a:t>-</a:t>
                      </a:r>
                      <a:r>
                        <a:rPr sz="1000" b="1" spc="-5" dirty="0">
                          <a:solidFill>
                            <a:srgbClr val="FF0000"/>
                          </a:solidFill>
                          <a:latin typeface="Arial"/>
                          <a:cs typeface="Arial"/>
                        </a:rPr>
                        <a:t>po</a:t>
                      </a:r>
                      <a:r>
                        <a:rPr sz="1000" b="1" dirty="0">
                          <a:solidFill>
                            <a:srgbClr val="FF0000"/>
                          </a:solidFill>
                          <a:latin typeface="Arial"/>
                          <a:cs typeface="Arial"/>
                        </a:rPr>
                        <a:t>rtf</a:t>
                      </a:r>
                      <a:r>
                        <a:rPr sz="1000" b="1" spc="-5" dirty="0">
                          <a:solidFill>
                            <a:srgbClr val="FF0000"/>
                          </a:solidFill>
                          <a:latin typeface="Arial"/>
                          <a:cs typeface="Arial"/>
                        </a:rPr>
                        <a:t>o</a:t>
                      </a:r>
                      <a:r>
                        <a:rPr sz="1000" b="1" spc="5" dirty="0">
                          <a:solidFill>
                            <a:srgbClr val="FF0000"/>
                          </a:solidFill>
                          <a:latin typeface="Arial"/>
                          <a:cs typeface="Arial"/>
                        </a:rPr>
                        <a:t>li</a:t>
                      </a:r>
                      <a:r>
                        <a:rPr sz="1000" b="1" dirty="0">
                          <a:solidFill>
                            <a:srgbClr val="FF0000"/>
                          </a:solidFill>
                          <a:latin typeface="Arial"/>
                          <a:cs typeface="Arial"/>
                        </a:rPr>
                        <a:t>o</a:t>
                      </a:r>
                      <a:endParaRPr sz="1000" dirty="0">
                        <a:latin typeface="Arial"/>
                        <a:cs typeface="Arial"/>
                      </a:endParaRPr>
                    </a:p>
                  </a:txBody>
                  <a:tcPr marL="0" marR="0" marT="0" marB="0">
                    <a:lnB w="12700">
                      <a:solidFill>
                        <a:srgbClr val="808080"/>
                      </a:solidFill>
                      <a:prstDash val="solid"/>
                    </a:lnB>
                  </a:tcPr>
                </a:tc>
                <a:tc>
                  <a:txBody>
                    <a:bodyPr/>
                    <a:lstStyle/>
                    <a:p>
                      <a:pPr marL="386715">
                        <a:lnSpc>
                          <a:spcPct val="100000"/>
                        </a:lnSpc>
                      </a:pPr>
                      <a:r>
                        <a:rPr sz="1000" b="1" spc="-10" dirty="0">
                          <a:solidFill>
                            <a:srgbClr val="FF0000"/>
                          </a:solidFill>
                          <a:latin typeface="Arial"/>
                          <a:cs typeface="Arial"/>
                        </a:rPr>
                        <a:t>CC</a:t>
                      </a:r>
                      <a:r>
                        <a:rPr sz="1000" b="1" spc="-30" dirty="0">
                          <a:solidFill>
                            <a:srgbClr val="FF0000"/>
                          </a:solidFill>
                          <a:latin typeface="Arial"/>
                          <a:cs typeface="Arial"/>
                        </a:rPr>
                        <a:t>A</a:t>
                      </a:r>
                      <a:r>
                        <a:rPr sz="1000" b="1" dirty="0">
                          <a:solidFill>
                            <a:srgbClr val="FF0000"/>
                          </a:solidFill>
                          <a:latin typeface="Arial"/>
                          <a:cs typeface="Arial"/>
                        </a:rPr>
                        <a:t>R</a:t>
                      </a:r>
                      <a:r>
                        <a:rPr sz="1000" b="1" spc="45" dirty="0">
                          <a:solidFill>
                            <a:srgbClr val="FF0000"/>
                          </a:solidFill>
                          <a:latin typeface="Arial"/>
                          <a:cs typeface="Arial"/>
                        </a:rPr>
                        <a:t> </a:t>
                      </a:r>
                      <a:r>
                        <a:rPr sz="1000" b="1" spc="-5" dirty="0">
                          <a:solidFill>
                            <a:srgbClr val="FF0000"/>
                          </a:solidFill>
                          <a:latin typeface="Arial"/>
                          <a:cs typeface="Arial"/>
                        </a:rPr>
                        <a:t>sca</a:t>
                      </a:r>
                      <a:r>
                        <a:rPr sz="1000" b="1" spc="5" dirty="0">
                          <a:solidFill>
                            <a:srgbClr val="FF0000"/>
                          </a:solidFill>
                          <a:latin typeface="Arial"/>
                          <a:cs typeface="Arial"/>
                        </a:rPr>
                        <a:t>l</a:t>
                      </a:r>
                      <a:r>
                        <a:rPr sz="1000" b="1" spc="-5" dirty="0">
                          <a:solidFill>
                            <a:srgbClr val="FF0000"/>
                          </a:solidFill>
                          <a:latin typeface="Arial"/>
                          <a:cs typeface="Arial"/>
                        </a:rPr>
                        <a:t>ar</a:t>
                      </a:r>
                      <a:endParaRPr sz="1000">
                        <a:latin typeface="Arial"/>
                        <a:cs typeface="Arial"/>
                      </a:endParaRPr>
                    </a:p>
                  </a:txBody>
                  <a:tcPr marL="0" marR="0" marT="0" marB="0">
                    <a:lnB w="12700">
                      <a:solidFill>
                        <a:srgbClr val="808080"/>
                      </a:solidFill>
                      <a:prstDash val="solid"/>
                    </a:lnB>
                  </a:tcPr>
                </a:tc>
                <a:tc>
                  <a:txBody>
                    <a:bodyPr/>
                    <a:lstStyle/>
                    <a:p>
                      <a:pPr marL="227329">
                        <a:lnSpc>
                          <a:spcPct val="100000"/>
                        </a:lnSpc>
                      </a:pPr>
                      <a:r>
                        <a:rPr sz="1000" b="1" spc="-45" dirty="0">
                          <a:latin typeface="Arial"/>
                          <a:cs typeface="Arial"/>
                        </a:rPr>
                        <a:t>A</a:t>
                      </a:r>
                      <a:r>
                        <a:rPr sz="1000" b="1" dirty="0">
                          <a:latin typeface="Arial"/>
                          <a:cs typeface="Arial"/>
                        </a:rPr>
                        <a:t>m</a:t>
                      </a:r>
                      <a:r>
                        <a:rPr sz="1000" b="1" spc="-5" dirty="0">
                          <a:latin typeface="Arial"/>
                          <a:cs typeface="Arial"/>
                        </a:rPr>
                        <a:t>be</a:t>
                      </a:r>
                      <a:r>
                        <a:rPr sz="1000" b="1" dirty="0">
                          <a:latin typeface="Arial"/>
                          <a:cs typeface="Arial"/>
                        </a:rPr>
                        <a:t>r</a:t>
                      </a:r>
                      <a:r>
                        <a:rPr sz="1000" b="1" spc="30" dirty="0">
                          <a:latin typeface="Arial"/>
                          <a:cs typeface="Arial"/>
                        </a:rPr>
                        <a:t> </a:t>
                      </a:r>
                      <a:r>
                        <a:rPr sz="1000" b="1" dirty="0">
                          <a:latin typeface="Arial"/>
                          <a:cs typeface="Arial"/>
                        </a:rPr>
                        <a:t>tr</a:t>
                      </a:r>
                      <a:r>
                        <a:rPr sz="1000" b="1" spc="5" dirty="0">
                          <a:latin typeface="Arial"/>
                          <a:cs typeface="Arial"/>
                        </a:rPr>
                        <a:t>i</a:t>
                      </a:r>
                      <a:r>
                        <a:rPr sz="1000" b="1" spc="-5" dirty="0">
                          <a:latin typeface="Arial"/>
                          <a:cs typeface="Arial"/>
                        </a:rPr>
                        <a:t>gger</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C000"/>
                    </a:solidFill>
                  </a:tcPr>
                </a:tc>
                <a:tc>
                  <a:txBody>
                    <a:bodyPr/>
                    <a:lstStyle/>
                    <a:p>
                      <a:pPr marL="394970">
                        <a:lnSpc>
                          <a:spcPct val="100000"/>
                        </a:lnSpc>
                      </a:pPr>
                      <a:r>
                        <a:rPr sz="1000" b="1" spc="-5" dirty="0">
                          <a:solidFill>
                            <a:srgbClr val="FFFFFF"/>
                          </a:solidFill>
                          <a:latin typeface="Arial"/>
                          <a:cs typeface="Arial"/>
                        </a:rPr>
                        <a:t>Re</a:t>
                      </a:r>
                      <a:r>
                        <a:rPr sz="1000" b="1" dirty="0">
                          <a:solidFill>
                            <a:srgbClr val="FFFFFF"/>
                          </a:solidFill>
                          <a:latin typeface="Arial"/>
                          <a:cs typeface="Arial"/>
                        </a:rPr>
                        <a:t>d </a:t>
                      </a:r>
                      <a:r>
                        <a:rPr sz="1000" b="1" spc="5" dirty="0">
                          <a:solidFill>
                            <a:srgbClr val="FFFFFF"/>
                          </a:solidFill>
                          <a:latin typeface="Arial"/>
                          <a:cs typeface="Arial"/>
                        </a:rPr>
                        <a:t>li</a:t>
                      </a:r>
                      <a:r>
                        <a:rPr sz="1000" b="1" dirty="0">
                          <a:solidFill>
                            <a:srgbClr val="FFFFFF"/>
                          </a:solidFill>
                          <a:latin typeface="Arial"/>
                          <a:cs typeface="Arial"/>
                        </a:rPr>
                        <a:t>m</a:t>
                      </a:r>
                      <a:r>
                        <a:rPr sz="1000" b="1" spc="-10" dirty="0">
                          <a:solidFill>
                            <a:srgbClr val="FFFFFF"/>
                          </a:solidFill>
                          <a:latin typeface="Arial"/>
                          <a:cs typeface="Arial"/>
                        </a:rPr>
                        <a:t>i</a:t>
                      </a:r>
                      <a:r>
                        <a:rPr sz="1000" b="1" dirty="0">
                          <a:solidFill>
                            <a:srgbClr val="FFFFFF"/>
                          </a:solidFill>
                          <a:latin typeface="Arial"/>
                          <a:cs typeface="Arial"/>
                        </a:rPr>
                        <a:t>t</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0000"/>
                    </a:solidFill>
                  </a:tcPr>
                </a:tc>
                <a:tc>
                  <a:txBody>
                    <a:bodyPr/>
                    <a:lstStyle/>
                    <a:p>
                      <a:pPr marL="271780">
                        <a:lnSpc>
                          <a:spcPct val="100000"/>
                        </a:lnSpc>
                      </a:pPr>
                      <a:r>
                        <a:rPr sz="1000" b="1" spc="-45" dirty="0">
                          <a:latin typeface="Arial"/>
                          <a:cs typeface="Arial"/>
                        </a:rPr>
                        <a:t>A</a:t>
                      </a:r>
                      <a:r>
                        <a:rPr sz="1000" b="1" spc="-15" dirty="0">
                          <a:latin typeface="Arial"/>
                          <a:cs typeface="Arial"/>
                        </a:rPr>
                        <a:t>v</a:t>
                      </a:r>
                      <a:r>
                        <a:rPr sz="1000" b="1" spc="-5" dirty="0">
                          <a:latin typeface="Arial"/>
                          <a:cs typeface="Arial"/>
                        </a:rPr>
                        <a:t>g</a:t>
                      </a:r>
                      <a:r>
                        <a:rPr sz="1000" b="1" dirty="0">
                          <a:latin typeface="Arial"/>
                          <a:cs typeface="Arial"/>
                        </a:rPr>
                        <a:t>.</a:t>
                      </a:r>
                      <a:r>
                        <a:rPr sz="1000" b="1" spc="45" dirty="0">
                          <a:latin typeface="Arial"/>
                          <a:cs typeface="Arial"/>
                        </a:rPr>
                        <a:t> </a:t>
                      </a:r>
                      <a:r>
                        <a:rPr sz="1000" b="1" spc="5" dirty="0">
                          <a:latin typeface="Arial"/>
                          <a:cs typeface="Arial"/>
                        </a:rPr>
                        <a:t>i</a:t>
                      </a:r>
                      <a:r>
                        <a:rPr sz="1000" b="1" dirty="0">
                          <a:latin typeface="Arial"/>
                          <a:cs typeface="Arial"/>
                        </a:rPr>
                        <a:t>n</a:t>
                      </a:r>
                      <a:r>
                        <a:rPr sz="1000" b="1" spc="-20" dirty="0">
                          <a:latin typeface="Arial"/>
                          <a:cs typeface="Arial"/>
                        </a:rPr>
                        <a:t> </a:t>
                      </a:r>
                      <a:r>
                        <a:rPr sz="1000" b="1" spc="-5" dirty="0">
                          <a:latin typeface="Arial"/>
                          <a:cs typeface="Arial"/>
                        </a:rPr>
                        <a:t>Base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71145">
                        <a:lnSpc>
                          <a:spcPct val="100000"/>
                        </a:lnSpc>
                      </a:pPr>
                      <a:r>
                        <a:rPr sz="1000" b="1" dirty="0">
                          <a:latin typeface="Arial"/>
                          <a:cs typeface="Arial"/>
                        </a:rPr>
                        <a:t>M</a:t>
                      </a:r>
                      <a:r>
                        <a:rPr sz="1000" b="1" spc="-5" dirty="0">
                          <a:latin typeface="Arial"/>
                          <a:cs typeface="Arial"/>
                        </a:rPr>
                        <a:t>ax</a:t>
                      </a:r>
                      <a:r>
                        <a:rPr sz="1000" b="1" dirty="0">
                          <a:latin typeface="Arial"/>
                          <a:cs typeface="Arial"/>
                        </a:rPr>
                        <a:t>.</a:t>
                      </a:r>
                      <a:r>
                        <a:rPr sz="1000" b="1" spc="-25" dirty="0">
                          <a:latin typeface="Arial"/>
                          <a:cs typeface="Arial"/>
                        </a:rPr>
                        <a:t> </a:t>
                      </a:r>
                      <a:r>
                        <a:rPr sz="1000" b="1" spc="5" dirty="0">
                          <a:latin typeface="Arial"/>
                          <a:cs typeface="Arial"/>
                        </a:rPr>
                        <a:t>i</a:t>
                      </a:r>
                      <a:r>
                        <a:rPr sz="1000" b="1" dirty="0">
                          <a:latin typeface="Arial"/>
                          <a:cs typeface="Arial"/>
                        </a:rPr>
                        <a:t>n</a:t>
                      </a:r>
                      <a:r>
                        <a:rPr sz="1000" b="1" spc="-25" dirty="0">
                          <a:latin typeface="Arial"/>
                          <a:cs typeface="Arial"/>
                        </a:rPr>
                        <a:t> </a:t>
                      </a:r>
                      <a:r>
                        <a:rPr sz="1000" b="1" spc="-5" dirty="0">
                          <a:latin typeface="Arial"/>
                          <a:cs typeface="Arial"/>
                        </a:rPr>
                        <a:t>Base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36195">
                        <a:lnSpc>
                          <a:spcPct val="100000"/>
                        </a:lnSpc>
                      </a:pPr>
                      <a:r>
                        <a:rPr sz="1000" b="1" spc="-45" dirty="0">
                          <a:latin typeface="Arial"/>
                          <a:cs typeface="Arial"/>
                        </a:rPr>
                        <a:t>A</a:t>
                      </a:r>
                      <a:r>
                        <a:rPr sz="1000" b="1" spc="-5" dirty="0">
                          <a:latin typeface="Arial"/>
                          <a:cs typeface="Arial"/>
                        </a:rPr>
                        <a:t>u</a:t>
                      </a:r>
                      <a:r>
                        <a:rPr sz="1000" b="1" dirty="0">
                          <a:latin typeface="Arial"/>
                          <a:cs typeface="Arial"/>
                        </a:rPr>
                        <a:t>to</a:t>
                      </a:r>
                      <a:r>
                        <a:rPr sz="1000" b="1" spc="25" dirty="0">
                          <a:latin typeface="Arial"/>
                          <a:cs typeface="Arial"/>
                        </a:rPr>
                        <a:t> </a:t>
                      </a:r>
                      <a:r>
                        <a:rPr sz="1000" b="1" dirty="0">
                          <a:latin typeface="Arial"/>
                          <a:cs typeface="Arial"/>
                        </a:rPr>
                        <a:t>–</a:t>
                      </a:r>
                      <a:r>
                        <a:rPr sz="1000" b="1" spc="-10" dirty="0">
                          <a:latin typeface="Arial"/>
                          <a:cs typeface="Arial"/>
                        </a:rPr>
                        <a:t> </a:t>
                      </a:r>
                      <a:r>
                        <a:rPr sz="1000" b="1" spc="-5" dirty="0">
                          <a:latin typeface="Arial"/>
                          <a:cs typeface="Arial"/>
                        </a:rPr>
                        <a:t>ex</a:t>
                      </a:r>
                      <a:r>
                        <a:rPr sz="1000" b="1" spc="5" dirty="0">
                          <a:latin typeface="Arial"/>
                          <a:cs typeface="Arial"/>
                        </a:rPr>
                        <a:t>i</a:t>
                      </a:r>
                      <a:r>
                        <a:rPr sz="1000" b="1" spc="-5" dirty="0">
                          <a:latin typeface="Arial"/>
                          <a:cs typeface="Arial"/>
                        </a:rPr>
                        <a:t>s</a:t>
                      </a:r>
                      <a:r>
                        <a:rPr sz="1000" b="1" dirty="0">
                          <a:latin typeface="Arial"/>
                          <a:cs typeface="Arial"/>
                        </a:rPr>
                        <a:t>t</a:t>
                      </a:r>
                      <a:r>
                        <a:rPr sz="1000" b="1" spc="5" dirty="0">
                          <a:latin typeface="Arial"/>
                          <a:cs typeface="Arial"/>
                        </a:rPr>
                        <a:t>i</a:t>
                      </a:r>
                      <a:r>
                        <a:rPr sz="1000" b="1" spc="-5" dirty="0">
                          <a:latin typeface="Arial"/>
                          <a:cs typeface="Arial"/>
                        </a:rPr>
                        <a:t>n</a:t>
                      </a:r>
                      <a:r>
                        <a:rPr sz="1000" b="1" dirty="0">
                          <a:latin typeface="Arial"/>
                          <a:cs typeface="Arial"/>
                        </a:rPr>
                        <a:t>g</a:t>
                      </a:r>
                      <a:r>
                        <a:rPr sz="1000" b="1" spc="-35" dirty="0">
                          <a:latin typeface="Arial"/>
                          <a:cs typeface="Arial"/>
                        </a:rPr>
                        <a:t> </a:t>
                      </a:r>
                      <a:r>
                        <a:rPr sz="1000" b="1" spc="-5" dirty="0">
                          <a:latin typeface="Arial"/>
                          <a:cs typeface="Arial"/>
                        </a:rPr>
                        <a:t>po</a:t>
                      </a:r>
                      <a:r>
                        <a:rPr sz="1000" b="1" dirty="0">
                          <a:latin typeface="Arial"/>
                          <a:cs typeface="Arial"/>
                        </a:rPr>
                        <a:t>rtf</a:t>
                      </a:r>
                      <a:r>
                        <a:rPr sz="1000" b="1" spc="-5" dirty="0">
                          <a:latin typeface="Arial"/>
                          <a:cs typeface="Arial"/>
                        </a:rPr>
                        <a:t>o</a:t>
                      </a:r>
                      <a:r>
                        <a:rPr sz="1000" b="1" spc="5" dirty="0">
                          <a:latin typeface="Arial"/>
                          <a:cs typeface="Arial"/>
                        </a:rPr>
                        <a:t>li</a:t>
                      </a:r>
                      <a:r>
                        <a:rPr sz="1000" b="1" dirty="0">
                          <a:latin typeface="Arial"/>
                          <a:cs typeface="Arial"/>
                        </a:rPr>
                        <a:t>o</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8745" algn="ctr">
                        <a:lnSpc>
                          <a:spcPct val="100000"/>
                        </a:lnSpc>
                      </a:pPr>
                      <a:r>
                        <a:rPr sz="1000" b="1" spc="-5" dirty="0">
                          <a:latin typeface="Arial"/>
                          <a:cs typeface="Arial"/>
                        </a:rPr>
                        <a:t>0</a:t>
                      </a:r>
                      <a:r>
                        <a:rPr sz="1000" b="1" spc="5" dirty="0">
                          <a:latin typeface="Arial"/>
                          <a:cs typeface="Arial"/>
                        </a:rPr>
                        <a:t>.</a:t>
                      </a:r>
                      <a:r>
                        <a:rPr sz="1000" b="1" spc="-5" dirty="0">
                          <a:latin typeface="Arial"/>
                          <a:cs typeface="Arial"/>
                        </a:rPr>
                        <a:t>55</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b="1" spc="-5" dirty="0" smtClean="0">
                          <a:latin typeface="Arial"/>
                          <a:cs typeface="Arial"/>
                        </a:rPr>
                        <a:t>5</a:t>
                      </a:r>
                      <a:r>
                        <a:rPr sz="1000" b="1" spc="5" dirty="0" smtClean="0">
                          <a:latin typeface="Arial"/>
                          <a:cs typeface="Arial"/>
                        </a:rPr>
                        <a:t>.</a:t>
                      </a:r>
                      <a:r>
                        <a:rPr lang="en-US" sz="1000" b="1" spc="-5" dirty="0" smtClean="0">
                          <a:latin typeface="Arial"/>
                          <a:cs typeface="Arial"/>
                        </a:rPr>
                        <a:t>1</a:t>
                      </a:r>
                      <a:r>
                        <a:rPr sz="1000" b="1" spc="-5" dirty="0" smtClean="0">
                          <a:latin typeface="Arial"/>
                          <a:cs typeface="Arial"/>
                        </a:rPr>
                        <a:t>%</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b="1" spc="-5" dirty="0">
                          <a:latin typeface="Arial"/>
                          <a:cs typeface="Arial"/>
                        </a:rPr>
                        <a:t>5</a:t>
                      </a:r>
                      <a:r>
                        <a:rPr sz="1000" b="1" spc="5" dirty="0">
                          <a:latin typeface="Arial"/>
                          <a:cs typeface="Arial"/>
                        </a:rPr>
                        <a:t>.</a:t>
                      </a:r>
                      <a:r>
                        <a:rPr sz="1000" b="1"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270" algn="ctr">
                        <a:lnSpc>
                          <a:spcPct val="100000"/>
                        </a:lnSpc>
                      </a:pPr>
                      <a:r>
                        <a:rPr sz="1000" b="1" spc="-5" dirty="0">
                          <a:latin typeface="Arial"/>
                          <a:cs typeface="Arial"/>
                        </a:rPr>
                        <a:t>4</a:t>
                      </a:r>
                      <a:r>
                        <a:rPr sz="1000" b="1" spc="5" dirty="0">
                          <a:latin typeface="Arial"/>
                          <a:cs typeface="Arial"/>
                        </a:rPr>
                        <a:t>.</a:t>
                      </a:r>
                      <a:r>
                        <a:rPr sz="1000" b="1" spc="-5" dirty="0">
                          <a:latin typeface="Arial"/>
                          <a:cs typeface="Arial"/>
                        </a:rPr>
                        <a:t>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70" algn="ctr">
                        <a:lnSpc>
                          <a:spcPct val="100000"/>
                        </a:lnSpc>
                      </a:pPr>
                      <a:r>
                        <a:rPr sz="1000" b="1" spc="-5" dirty="0">
                          <a:latin typeface="Arial"/>
                          <a:cs typeface="Arial"/>
                        </a:rPr>
                        <a:t>5</a:t>
                      </a:r>
                      <a:r>
                        <a:rPr sz="1000" b="1" spc="5" dirty="0">
                          <a:latin typeface="Arial"/>
                          <a:cs typeface="Arial"/>
                        </a:rPr>
                        <a:t>.</a:t>
                      </a:r>
                      <a:r>
                        <a:rPr sz="1000" b="1" spc="-5" dirty="0">
                          <a:latin typeface="Arial"/>
                          <a:cs typeface="Arial"/>
                        </a:rPr>
                        <a:t>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6">
                <a:tc>
                  <a:txBody>
                    <a:bodyPr/>
                    <a:lstStyle/>
                    <a:p>
                      <a:pPr marL="182880">
                        <a:lnSpc>
                          <a:spcPct val="100000"/>
                        </a:lnSpc>
                      </a:pPr>
                      <a:r>
                        <a:rPr sz="1000" spc="-10" dirty="0">
                          <a:latin typeface="Arial"/>
                          <a:cs typeface="Arial"/>
                        </a:rPr>
                        <a:t>C</a:t>
                      </a:r>
                      <a:r>
                        <a:rPr sz="1000" spc="-5" dirty="0">
                          <a:latin typeface="Arial"/>
                          <a:cs typeface="Arial"/>
                        </a:rPr>
                        <a:t>o</a:t>
                      </a:r>
                      <a:r>
                        <a:rPr sz="1000" dirty="0">
                          <a:latin typeface="Arial"/>
                          <a:cs typeface="Arial"/>
                        </a:rPr>
                        <a:t>re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9380" algn="ctr">
                        <a:lnSpc>
                          <a:spcPct val="100000"/>
                        </a:lnSpc>
                      </a:pPr>
                      <a:r>
                        <a:rPr sz="1000" spc="-5" dirty="0">
                          <a:latin typeface="Arial"/>
                          <a:cs typeface="Arial"/>
                        </a:rPr>
                        <a:t>0</a:t>
                      </a:r>
                      <a:r>
                        <a:rPr sz="1000" spc="5" dirty="0">
                          <a:latin typeface="Arial"/>
                          <a:cs typeface="Arial"/>
                        </a:rPr>
                        <a:t>.</a:t>
                      </a:r>
                      <a:r>
                        <a:rPr sz="1000" spc="-5" dirty="0">
                          <a:latin typeface="Arial"/>
                          <a:cs typeface="Arial"/>
                        </a:rPr>
                        <a:t>58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5%</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905" algn="ctr">
                        <a:lnSpc>
                          <a:spcPct val="100000"/>
                        </a:lnSpc>
                      </a:pPr>
                      <a:r>
                        <a:rPr sz="1000" spc="-5" dirty="0">
                          <a:latin typeface="Arial"/>
                          <a:cs typeface="Arial"/>
                        </a:rPr>
                        <a:t>5</a:t>
                      </a:r>
                      <a:r>
                        <a:rPr sz="1000" spc="5" dirty="0">
                          <a:latin typeface="Arial"/>
                          <a:cs typeface="Arial"/>
                        </a:rPr>
                        <a:t>.</a:t>
                      </a:r>
                      <a:r>
                        <a:rPr sz="1000" spc="-5" dirty="0">
                          <a:latin typeface="Arial"/>
                          <a:cs typeface="Arial"/>
                        </a:rPr>
                        <a:t>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905" algn="ctr">
                        <a:lnSpc>
                          <a:spcPct val="100000"/>
                        </a:lnSpc>
                      </a:pPr>
                      <a:r>
                        <a:rPr sz="1000" spc="-5" dirty="0">
                          <a:latin typeface="Arial"/>
                          <a:cs typeface="Arial"/>
                        </a:rPr>
                        <a:t>5</a:t>
                      </a:r>
                      <a:r>
                        <a:rPr sz="1000" spc="5" dirty="0">
                          <a:latin typeface="Arial"/>
                          <a:cs typeface="Arial"/>
                        </a:rPr>
                        <a:t>.</a:t>
                      </a:r>
                      <a:r>
                        <a:rPr sz="1000" spc="-5" dirty="0">
                          <a:latin typeface="Arial"/>
                          <a:cs typeface="Arial"/>
                        </a:rPr>
                        <a:t>2%</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281940">
                        <a:lnSpc>
                          <a:spcPct val="100000"/>
                        </a:lnSpc>
                      </a:pPr>
                      <a:r>
                        <a:rPr sz="1000" spc="-5" dirty="0">
                          <a:latin typeface="Arial"/>
                          <a:cs typeface="Arial"/>
                        </a:rPr>
                        <a:t>F</a:t>
                      </a:r>
                      <a:r>
                        <a:rPr sz="1000" spc="5" dirty="0">
                          <a:latin typeface="Arial"/>
                          <a:cs typeface="Arial"/>
                        </a:rPr>
                        <a:t>I</a:t>
                      </a:r>
                      <a:r>
                        <a:rPr sz="1000" spc="-10" dirty="0">
                          <a:latin typeface="Arial"/>
                          <a:cs typeface="Arial"/>
                        </a:rPr>
                        <a:t>C</a:t>
                      </a:r>
                      <a:r>
                        <a:rPr sz="1000" dirty="0">
                          <a:latin typeface="Arial"/>
                          <a:cs typeface="Arial"/>
                        </a:rPr>
                        <a:t>O</a:t>
                      </a:r>
                      <a:r>
                        <a:rPr sz="1000" spc="-15" dirty="0">
                          <a:latin typeface="Arial"/>
                          <a:cs typeface="Arial"/>
                        </a:rPr>
                        <a:t> </a:t>
                      </a:r>
                      <a:r>
                        <a:rPr sz="1000" dirty="0">
                          <a:latin typeface="Arial"/>
                          <a:cs typeface="Arial"/>
                        </a:rPr>
                        <a:t>&lt;</a:t>
                      </a:r>
                      <a:r>
                        <a:rPr sz="1000" spc="-5" dirty="0">
                          <a:latin typeface="Arial"/>
                          <a:cs typeface="Arial"/>
                        </a:rPr>
                        <a:t>640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0650" algn="ctr">
                        <a:lnSpc>
                          <a:spcPct val="100000"/>
                        </a:lnSpc>
                      </a:pPr>
                      <a:r>
                        <a:rPr sz="1000" spc="-5" dirty="0">
                          <a:latin typeface="Arial"/>
                          <a:cs typeface="Arial"/>
                        </a:rPr>
                        <a:t>0</a:t>
                      </a:r>
                      <a:r>
                        <a:rPr sz="1000" spc="5" dirty="0">
                          <a:latin typeface="Arial"/>
                          <a:cs typeface="Arial"/>
                        </a:rPr>
                        <a:t>.</a:t>
                      </a:r>
                      <a:r>
                        <a:rPr sz="1000" spc="-5" dirty="0">
                          <a:latin typeface="Arial"/>
                          <a:cs typeface="Arial"/>
                        </a:rPr>
                        <a:t>57</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5%</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2540" algn="ctr">
                        <a:lnSpc>
                          <a:spcPct val="100000"/>
                        </a:lnSpc>
                      </a:pPr>
                      <a:r>
                        <a:rPr sz="1000" spc="-5" dirty="0">
                          <a:latin typeface="Arial"/>
                          <a:cs typeface="Arial"/>
                        </a:rPr>
                        <a:t>4</a:t>
                      </a:r>
                      <a:r>
                        <a:rPr sz="1000" spc="5" dirty="0">
                          <a:latin typeface="Arial"/>
                          <a:cs typeface="Arial"/>
                        </a:rPr>
                        <a:t>.</a:t>
                      </a:r>
                      <a:r>
                        <a:rPr sz="1000" spc="-5" dirty="0">
                          <a:latin typeface="Arial"/>
                          <a:cs typeface="Arial"/>
                        </a:rPr>
                        <a:t>9%</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175" algn="ctr">
                        <a:lnSpc>
                          <a:spcPct val="100000"/>
                        </a:lnSpc>
                      </a:pPr>
                      <a:r>
                        <a:rPr sz="1000" spc="-5" dirty="0">
                          <a:latin typeface="Arial"/>
                          <a:cs typeface="Arial"/>
                        </a:rPr>
                        <a:t>5</a:t>
                      </a:r>
                      <a:r>
                        <a:rPr sz="1000" spc="5" dirty="0">
                          <a:latin typeface="Arial"/>
                          <a:cs typeface="Arial"/>
                        </a:rPr>
                        <a:t>.</a:t>
                      </a:r>
                      <a:r>
                        <a:rPr sz="1000" spc="-5" dirty="0">
                          <a:latin typeface="Arial"/>
                          <a:cs typeface="Arial"/>
                        </a:rPr>
                        <a:t>1%</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282575">
                        <a:lnSpc>
                          <a:spcPct val="100000"/>
                        </a:lnSpc>
                      </a:pPr>
                      <a:r>
                        <a:rPr sz="1000" spc="-5" dirty="0">
                          <a:latin typeface="Arial"/>
                          <a:cs typeface="Arial"/>
                        </a:rPr>
                        <a:t>F</a:t>
                      </a:r>
                      <a:r>
                        <a:rPr sz="1000" spc="5" dirty="0">
                          <a:latin typeface="Arial"/>
                          <a:cs typeface="Arial"/>
                        </a:rPr>
                        <a:t>I</a:t>
                      </a:r>
                      <a:r>
                        <a:rPr sz="1000" spc="-10" dirty="0">
                          <a:latin typeface="Arial"/>
                          <a:cs typeface="Arial"/>
                        </a:rPr>
                        <a:t>C</a:t>
                      </a:r>
                      <a:r>
                        <a:rPr sz="1000" dirty="0">
                          <a:latin typeface="Arial"/>
                          <a:cs typeface="Arial"/>
                        </a:rPr>
                        <a:t>O</a:t>
                      </a:r>
                      <a:r>
                        <a:rPr sz="1000" spc="-15" dirty="0">
                          <a:latin typeface="Arial"/>
                          <a:cs typeface="Arial"/>
                        </a:rPr>
                        <a:t> </a:t>
                      </a:r>
                      <a:r>
                        <a:rPr sz="1000" dirty="0">
                          <a:latin typeface="Arial"/>
                          <a:cs typeface="Arial"/>
                        </a:rPr>
                        <a:t>&gt;</a:t>
                      </a:r>
                      <a:r>
                        <a:rPr sz="1000" spc="-5" dirty="0">
                          <a:latin typeface="Arial"/>
                          <a:cs typeface="Arial"/>
                        </a:rPr>
                        <a:t>640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1285" algn="ctr">
                        <a:lnSpc>
                          <a:spcPct val="100000"/>
                        </a:lnSpc>
                      </a:pPr>
                      <a:r>
                        <a:rPr sz="1000" spc="-5" dirty="0">
                          <a:latin typeface="Arial"/>
                          <a:cs typeface="Arial"/>
                        </a:rPr>
                        <a:t>0</a:t>
                      </a:r>
                      <a:r>
                        <a:rPr sz="1000" spc="5" dirty="0">
                          <a:latin typeface="Arial"/>
                          <a:cs typeface="Arial"/>
                        </a:rPr>
                        <a:t>.</a:t>
                      </a:r>
                      <a:r>
                        <a:rPr sz="1000" spc="-5" dirty="0">
                          <a:latin typeface="Arial"/>
                          <a:cs typeface="Arial"/>
                        </a:rPr>
                        <a:t>80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635" algn="ctr">
                        <a:lnSpc>
                          <a:spcPct val="100000"/>
                        </a:lnSpc>
                      </a:pPr>
                      <a:r>
                        <a:rPr sz="1000" spc="-5" dirty="0">
                          <a:latin typeface="Arial"/>
                          <a:cs typeface="Arial"/>
                        </a:rPr>
                        <a:t>5</a:t>
                      </a:r>
                      <a:r>
                        <a:rPr sz="1000" spc="5" dirty="0">
                          <a:latin typeface="Arial"/>
                          <a:cs typeface="Arial"/>
                        </a:rPr>
                        <a:t>.</a:t>
                      </a:r>
                      <a:r>
                        <a:rPr sz="1000" spc="-5" dirty="0">
                          <a:latin typeface="Arial"/>
                          <a:cs typeface="Arial"/>
                        </a:rPr>
                        <a:t>6%</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marL="635" algn="ctr">
                        <a:lnSpc>
                          <a:spcPct val="100000"/>
                        </a:lnSpc>
                      </a:pPr>
                      <a:r>
                        <a:rPr sz="1000" spc="-5" dirty="0">
                          <a:latin typeface="Arial"/>
                          <a:cs typeface="Arial"/>
                        </a:rPr>
                        <a:t>5</a:t>
                      </a:r>
                      <a:r>
                        <a:rPr sz="1000" spc="5" dirty="0">
                          <a:latin typeface="Arial"/>
                          <a:cs typeface="Arial"/>
                        </a:rPr>
                        <a:t>.</a:t>
                      </a:r>
                      <a:r>
                        <a:rPr sz="1000" spc="-5" dirty="0">
                          <a:latin typeface="Arial"/>
                          <a:cs typeface="Arial"/>
                        </a:rPr>
                        <a:t>8%</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810" algn="ctr">
                        <a:lnSpc>
                          <a:spcPct val="100000"/>
                        </a:lnSpc>
                      </a:pPr>
                      <a:r>
                        <a:rPr sz="1000" spc="-5" dirty="0">
                          <a:latin typeface="Arial"/>
                          <a:cs typeface="Arial"/>
                        </a:rPr>
                        <a:t>5</a:t>
                      </a:r>
                      <a:r>
                        <a:rPr sz="1000" spc="5" dirty="0">
                          <a:latin typeface="Arial"/>
                          <a:cs typeface="Arial"/>
                        </a:rPr>
                        <a:t>.</a:t>
                      </a:r>
                      <a:r>
                        <a:rPr sz="1000" spc="-5" dirty="0">
                          <a:latin typeface="Arial"/>
                          <a:cs typeface="Arial"/>
                        </a:rPr>
                        <a:t>1%</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810" algn="ctr">
                        <a:lnSpc>
                          <a:spcPct val="100000"/>
                        </a:lnSpc>
                      </a:pPr>
                      <a:r>
                        <a:rPr sz="1000" spc="-5" dirty="0">
                          <a:latin typeface="Arial"/>
                          <a:cs typeface="Arial"/>
                        </a:rPr>
                        <a:t>5</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184150">
                        <a:lnSpc>
                          <a:spcPct val="100000"/>
                        </a:lnSpc>
                      </a:pPr>
                      <a:r>
                        <a:rPr sz="1000" spc="-10" dirty="0">
                          <a:latin typeface="Arial"/>
                          <a:cs typeface="Arial"/>
                        </a:rPr>
                        <a:t>C</a:t>
                      </a:r>
                      <a:r>
                        <a:rPr sz="1000" spc="-5" dirty="0">
                          <a:latin typeface="Arial"/>
                          <a:cs typeface="Arial"/>
                        </a:rPr>
                        <a:t>h</a:t>
                      </a:r>
                      <a:r>
                        <a:rPr sz="1000" dirty="0">
                          <a:latin typeface="Arial"/>
                          <a:cs typeface="Arial"/>
                        </a:rPr>
                        <a:t>r</a:t>
                      </a:r>
                      <a:r>
                        <a:rPr sz="1000" spc="-15" dirty="0">
                          <a:latin typeface="Arial"/>
                          <a:cs typeface="Arial"/>
                        </a:rPr>
                        <a:t>y</a:t>
                      </a:r>
                      <a:r>
                        <a:rPr sz="1000" dirty="0">
                          <a:latin typeface="Arial"/>
                          <a:cs typeface="Arial"/>
                        </a:rPr>
                        <a:t>s</a:t>
                      </a:r>
                      <a:r>
                        <a:rPr sz="1000" spc="-10" dirty="0">
                          <a:latin typeface="Arial"/>
                          <a:cs typeface="Arial"/>
                        </a:rPr>
                        <a:t>l</a:t>
                      </a:r>
                      <a:r>
                        <a:rPr sz="1000" spc="-5" dirty="0">
                          <a:latin typeface="Arial"/>
                          <a:cs typeface="Arial"/>
                        </a:rPr>
                        <a:t>e</a:t>
                      </a:r>
                      <a:r>
                        <a:rPr sz="1000" spc="-10" dirty="0">
                          <a:latin typeface="Arial"/>
                          <a:cs typeface="Arial"/>
                        </a:rPr>
                        <a:t>r</a:t>
                      </a:r>
                      <a:r>
                        <a:rPr sz="1000" baseline="23809" dirty="0">
                          <a:latin typeface="Arial"/>
                          <a:cs typeface="Arial"/>
                        </a:rPr>
                        <a:t>1</a:t>
                      </a:r>
                      <a:endParaRPr sz="1000" baseline="23809">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19380" algn="ctr">
                        <a:lnSpc>
                          <a:spcPct val="100000"/>
                        </a:lnSpc>
                      </a:pPr>
                      <a:r>
                        <a:rPr sz="1000" spc="-5" dirty="0">
                          <a:latin typeface="Arial"/>
                          <a:cs typeface="Arial"/>
                        </a:rPr>
                        <a:t>0</a:t>
                      </a:r>
                      <a:r>
                        <a:rPr sz="1000" spc="5" dirty="0">
                          <a:latin typeface="Arial"/>
                          <a:cs typeface="Arial"/>
                        </a:rPr>
                        <a:t>.</a:t>
                      </a:r>
                      <a:r>
                        <a:rPr sz="1000" spc="-5" dirty="0">
                          <a:latin typeface="Arial"/>
                          <a:cs typeface="Arial"/>
                        </a:rPr>
                        <a:t>48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4</a:t>
                      </a:r>
                      <a:r>
                        <a:rPr sz="1000" spc="5" dirty="0">
                          <a:latin typeface="Arial"/>
                          <a:cs typeface="Arial"/>
                        </a:rPr>
                        <a:t>.</a:t>
                      </a:r>
                      <a:r>
                        <a:rPr sz="1000" spc="-5" dirty="0">
                          <a:latin typeface="Arial"/>
                          <a:cs typeface="Arial"/>
                        </a:rPr>
                        <a:t>9%</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0%</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1270" algn="ctr">
                        <a:lnSpc>
                          <a:spcPct val="100000"/>
                        </a:lnSpc>
                      </a:pPr>
                      <a:r>
                        <a:rPr sz="1000" spc="-5" dirty="0">
                          <a:latin typeface="Arial"/>
                          <a:cs typeface="Arial"/>
                        </a:rPr>
                        <a:t>4</a:t>
                      </a:r>
                      <a:r>
                        <a:rPr sz="1000" spc="5" dirty="0">
                          <a:latin typeface="Arial"/>
                          <a:cs typeface="Arial"/>
                        </a:rPr>
                        <a:t>.</a:t>
                      </a:r>
                      <a:r>
                        <a:rPr sz="1000" spc="-5" dirty="0">
                          <a:latin typeface="Arial"/>
                          <a:cs typeface="Arial"/>
                        </a:rPr>
                        <a:t>7%</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905" algn="ctr">
                        <a:lnSpc>
                          <a:spcPct val="100000"/>
                        </a:lnSpc>
                      </a:pPr>
                      <a:r>
                        <a:rPr sz="1000" spc="-5" dirty="0">
                          <a:latin typeface="Arial"/>
                          <a:cs typeface="Arial"/>
                        </a:rPr>
                        <a:t>5</a:t>
                      </a:r>
                      <a:r>
                        <a:rPr sz="1000" spc="5" dirty="0">
                          <a:latin typeface="Arial"/>
                          <a:cs typeface="Arial"/>
                        </a:rPr>
                        <a:t>.</a:t>
                      </a:r>
                      <a:r>
                        <a:rPr sz="1000" spc="-5" dirty="0">
                          <a:latin typeface="Arial"/>
                          <a:cs typeface="Arial"/>
                        </a:rPr>
                        <a:t>0%</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281940">
                        <a:lnSpc>
                          <a:spcPct val="100000"/>
                        </a:lnSpc>
                      </a:pPr>
                      <a:r>
                        <a:rPr sz="1000" spc="-5" dirty="0">
                          <a:latin typeface="Arial"/>
                          <a:cs typeface="Arial"/>
                        </a:rPr>
                        <a:t>E</a:t>
                      </a:r>
                      <a:r>
                        <a:rPr sz="1000" spc="-10" dirty="0">
                          <a:latin typeface="Arial"/>
                          <a:cs typeface="Arial"/>
                        </a:rPr>
                        <a:t>li</a:t>
                      </a:r>
                      <a:r>
                        <a:rPr sz="1000" spc="10" dirty="0">
                          <a:latin typeface="Arial"/>
                          <a:cs typeface="Arial"/>
                        </a:rPr>
                        <a:t>g</a:t>
                      </a:r>
                      <a:r>
                        <a:rPr sz="1000" spc="-10" dirty="0">
                          <a:latin typeface="Arial"/>
                          <a:cs typeface="Arial"/>
                        </a:rPr>
                        <a:t>i</a:t>
                      </a:r>
                      <a:r>
                        <a:rPr sz="1000" spc="-5" dirty="0">
                          <a:latin typeface="Arial"/>
                          <a:cs typeface="Arial"/>
                        </a:rPr>
                        <a:t>b</a:t>
                      </a:r>
                      <a:r>
                        <a:rPr sz="1000" spc="-10" dirty="0">
                          <a:latin typeface="Arial"/>
                          <a:cs typeface="Arial"/>
                        </a:rPr>
                        <a:t>le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0014" algn="ctr">
                        <a:lnSpc>
                          <a:spcPct val="100000"/>
                        </a:lnSpc>
                      </a:pPr>
                      <a:r>
                        <a:rPr sz="1000" spc="-5" dirty="0">
                          <a:latin typeface="Arial"/>
                          <a:cs typeface="Arial"/>
                        </a:rPr>
                        <a:t>0</a:t>
                      </a:r>
                      <a:r>
                        <a:rPr sz="1000" spc="5" dirty="0">
                          <a:latin typeface="Arial"/>
                          <a:cs typeface="Arial"/>
                        </a:rPr>
                        <a:t>.</a:t>
                      </a:r>
                      <a:r>
                        <a:rPr sz="1000" spc="-5" dirty="0">
                          <a:latin typeface="Arial"/>
                          <a:cs typeface="Arial"/>
                        </a:rPr>
                        <a:t>38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1</a:t>
                      </a:r>
                      <a:r>
                        <a:rPr sz="1000" spc="5" dirty="0">
                          <a:latin typeface="Arial"/>
                          <a:cs typeface="Arial"/>
                        </a:rPr>
                        <a:t>.</a:t>
                      </a:r>
                      <a:r>
                        <a:rPr sz="1000" spc="-5" dirty="0">
                          <a:latin typeface="Arial"/>
                          <a:cs typeface="Arial"/>
                        </a:rPr>
                        <a:t>2%</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algn="ctr">
                        <a:lnSpc>
                          <a:spcPct val="100000"/>
                        </a:lnSpc>
                      </a:pPr>
                      <a:r>
                        <a:rPr sz="1000" spc="-5" dirty="0">
                          <a:latin typeface="Arial"/>
                          <a:cs typeface="Arial"/>
                        </a:rPr>
                        <a:t>1</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2540" algn="ctr">
                        <a:lnSpc>
                          <a:spcPct val="100000"/>
                        </a:lnSpc>
                      </a:pPr>
                      <a:r>
                        <a:rPr sz="1000" spc="-5" dirty="0">
                          <a:latin typeface="Arial"/>
                          <a:cs typeface="Arial"/>
                        </a:rPr>
                        <a:t>1</a:t>
                      </a:r>
                      <a:r>
                        <a:rPr sz="1000" spc="5" dirty="0">
                          <a:latin typeface="Arial"/>
                          <a:cs typeface="Arial"/>
                        </a:rPr>
                        <a:t>.</a:t>
                      </a:r>
                      <a:r>
                        <a:rPr sz="1000" spc="-5" dirty="0">
                          <a:latin typeface="Arial"/>
                          <a:cs typeface="Arial"/>
                        </a:rPr>
                        <a:t>2%</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2540" algn="ctr">
                        <a:lnSpc>
                          <a:spcPct val="100000"/>
                        </a:lnSpc>
                      </a:pPr>
                      <a:r>
                        <a:rPr sz="1000" spc="-5" dirty="0">
                          <a:latin typeface="Arial"/>
                          <a:cs typeface="Arial"/>
                        </a:rPr>
                        <a:t>1</a:t>
                      </a:r>
                      <a:r>
                        <a:rPr sz="1000" spc="5" dirty="0">
                          <a:latin typeface="Arial"/>
                          <a:cs typeface="Arial"/>
                        </a:rPr>
                        <a:t>.</a:t>
                      </a:r>
                      <a:r>
                        <a:rPr sz="1000" spc="-5" dirty="0">
                          <a:latin typeface="Arial"/>
                          <a:cs typeface="Arial"/>
                        </a:rPr>
                        <a:t>2%</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282575">
                        <a:lnSpc>
                          <a:spcPct val="100000"/>
                        </a:lnSpc>
                      </a:pPr>
                      <a:r>
                        <a:rPr sz="1000" spc="5" dirty="0">
                          <a:latin typeface="Arial"/>
                          <a:cs typeface="Arial"/>
                        </a:rPr>
                        <a:t>I</a:t>
                      </a:r>
                      <a:r>
                        <a:rPr sz="1000" spc="-5" dirty="0">
                          <a:latin typeface="Arial"/>
                          <a:cs typeface="Arial"/>
                        </a:rPr>
                        <a:t>ne</a:t>
                      </a:r>
                      <a:r>
                        <a:rPr sz="1000" spc="-10" dirty="0">
                          <a:latin typeface="Arial"/>
                          <a:cs typeface="Arial"/>
                        </a:rPr>
                        <a:t>li</a:t>
                      </a:r>
                      <a:r>
                        <a:rPr sz="1000" spc="10" dirty="0">
                          <a:latin typeface="Arial"/>
                          <a:cs typeface="Arial"/>
                        </a:rPr>
                        <a:t>g</a:t>
                      </a:r>
                      <a:r>
                        <a:rPr sz="1000" spc="-10" dirty="0">
                          <a:latin typeface="Arial"/>
                          <a:cs typeface="Arial"/>
                        </a:rPr>
                        <a:t>i</a:t>
                      </a:r>
                      <a:r>
                        <a:rPr sz="1000" spc="-5" dirty="0">
                          <a:latin typeface="Arial"/>
                          <a:cs typeface="Arial"/>
                        </a:rPr>
                        <a:t>b</a:t>
                      </a:r>
                      <a:r>
                        <a:rPr sz="1000" spc="-10" dirty="0">
                          <a:latin typeface="Arial"/>
                          <a:cs typeface="Arial"/>
                        </a:rPr>
                        <a:t>le</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0650" algn="ctr">
                        <a:lnSpc>
                          <a:spcPct val="100000"/>
                        </a:lnSpc>
                      </a:pPr>
                      <a:r>
                        <a:rPr sz="1000" spc="-5" dirty="0">
                          <a:latin typeface="Arial"/>
                          <a:cs typeface="Arial"/>
                        </a:rPr>
                        <a:t>0</a:t>
                      </a:r>
                      <a:r>
                        <a:rPr sz="1000" spc="5" dirty="0">
                          <a:latin typeface="Arial"/>
                          <a:cs typeface="Arial"/>
                        </a:rPr>
                        <a:t>.</a:t>
                      </a:r>
                      <a:r>
                        <a:rPr sz="1000" spc="-5" dirty="0">
                          <a:latin typeface="Arial"/>
                          <a:cs typeface="Arial"/>
                        </a:rPr>
                        <a:t>48</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algn="ctr">
                        <a:lnSpc>
                          <a:spcPct val="100000"/>
                        </a:lnSpc>
                      </a:pPr>
                      <a:r>
                        <a:rPr sz="1000" spc="-5" dirty="0">
                          <a:latin typeface="Arial"/>
                          <a:cs typeface="Arial"/>
                        </a:rPr>
                        <a:t>5</a:t>
                      </a:r>
                      <a:r>
                        <a:rPr sz="1000" spc="5" dirty="0">
                          <a:latin typeface="Arial"/>
                          <a:cs typeface="Arial"/>
                        </a:rPr>
                        <a:t>.</a:t>
                      </a:r>
                      <a:r>
                        <a:rPr sz="1000" spc="-5" dirty="0">
                          <a:latin typeface="Arial"/>
                          <a:cs typeface="Arial"/>
                        </a:rPr>
                        <a:t>5%</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marL="635" algn="ctr">
                        <a:lnSpc>
                          <a:spcPct val="100000"/>
                        </a:lnSpc>
                      </a:pPr>
                      <a:r>
                        <a:rPr sz="1000" spc="-5" dirty="0">
                          <a:latin typeface="Arial"/>
                          <a:cs typeface="Arial"/>
                        </a:rPr>
                        <a:t>5</a:t>
                      </a:r>
                      <a:r>
                        <a:rPr sz="1000" spc="5" dirty="0">
                          <a:latin typeface="Arial"/>
                          <a:cs typeface="Arial"/>
                        </a:rPr>
                        <a:t>.</a:t>
                      </a:r>
                      <a:r>
                        <a:rPr sz="1000" spc="-5" dirty="0">
                          <a:latin typeface="Arial"/>
                          <a:cs typeface="Arial"/>
                        </a:rPr>
                        <a:t>7%</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175" algn="ctr">
                        <a:lnSpc>
                          <a:spcPct val="100000"/>
                        </a:lnSpc>
                      </a:pPr>
                      <a:r>
                        <a:rPr sz="1000" spc="-5" dirty="0">
                          <a:latin typeface="Arial"/>
                          <a:cs typeface="Arial"/>
                        </a:rPr>
                        <a:t>5</a:t>
                      </a:r>
                      <a:r>
                        <a:rPr sz="1000" spc="5" dirty="0">
                          <a:latin typeface="Arial"/>
                          <a:cs typeface="Arial"/>
                        </a:rPr>
                        <a:t>.</a:t>
                      </a:r>
                      <a:r>
                        <a:rPr sz="1000" spc="-5" dirty="0">
                          <a:latin typeface="Arial"/>
                          <a:cs typeface="Arial"/>
                        </a:rPr>
                        <a:t>3%</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175" algn="ctr">
                        <a:lnSpc>
                          <a:spcPct val="100000"/>
                        </a:lnSpc>
                      </a:pPr>
                      <a:r>
                        <a:rPr sz="1000" spc="-5" dirty="0">
                          <a:latin typeface="Arial"/>
                          <a:cs typeface="Arial"/>
                        </a:rPr>
                        <a:t>5</a:t>
                      </a:r>
                      <a:r>
                        <a:rPr sz="1000" spc="5" dirty="0">
                          <a:latin typeface="Arial"/>
                          <a:cs typeface="Arial"/>
                        </a:rPr>
                        <a:t>.</a:t>
                      </a:r>
                      <a:r>
                        <a:rPr sz="1000" spc="-5" dirty="0">
                          <a:latin typeface="Arial"/>
                          <a:cs typeface="Arial"/>
                        </a:rPr>
                        <a:t>6%</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6">
                <a:tc>
                  <a:txBody>
                    <a:bodyPr/>
                    <a:lstStyle/>
                    <a:p>
                      <a:pPr marL="183515">
                        <a:lnSpc>
                          <a:spcPct val="100000"/>
                        </a:lnSpc>
                      </a:pPr>
                      <a:r>
                        <a:rPr sz="1000" spc="5" dirty="0">
                          <a:latin typeface="Arial"/>
                          <a:cs typeface="Arial"/>
                        </a:rPr>
                        <a:t>Ot</a:t>
                      </a:r>
                      <a:r>
                        <a:rPr sz="1000" spc="-5" dirty="0">
                          <a:latin typeface="Arial"/>
                          <a:cs typeface="Arial"/>
                        </a:rPr>
                        <a:t>her</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1285" algn="ctr">
                        <a:lnSpc>
                          <a:spcPct val="100000"/>
                        </a:lnSpc>
                      </a:pPr>
                      <a:r>
                        <a:rPr sz="1000" spc="-5" dirty="0">
                          <a:latin typeface="Arial"/>
                          <a:cs typeface="Arial"/>
                        </a:rPr>
                        <a:t>0</a:t>
                      </a:r>
                      <a:r>
                        <a:rPr sz="1000" spc="5" dirty="0">
                          <a:latin typeface="Arial"/>
                          <a:cs typeface="Arial"/>
                        </a:rPr>
                        <a:t>.</a:t>
                      </a:r>
                      <a:r>
                        <a:rPr sz="1000" spc="-5" dirty="0">
                          <a:latin typeface="Arial"/>
                          <a:cs typeface="Arial"/>
                        </a:rPr>
                        <a:t>96</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635" algn="ctr">
                        <a:lnSpc>
                          <a:spcPct val="100000"/>
                        </a:lnSpc>
                      </a:pPr>
                      <a:r>
                        <a:rPr sz="1000" spc="-5" dirty="0">
                          <a:latin typeface="Arial"/>
                          <a:cs typeface="Arial"/>
                        </a:rPr>
                        <a:t>2</a:t>
                      </a:r>
                      <a:r>
                        <a:rPr sz="1000" spc="5" dirty="0">
                          <a:latin typeface="Arial"/>
                          <a:cs typeface="Arial"/>
                        </a:rPr>
                        <a:t>.</a:t>
                      </a:r>
                      <a:r>
                        <a:rPr sz="1000" spc="-5" dirty="0">
                          <a:latin typeface="Arial"/>
                          <a:cs typeface="Arial"/>
                        </a:rPr>
                        <a:t>9%</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marL="1270" algn="ctr">
                        <a:lnSpc>
                          <a:spcPct val="100000"/>
                        </a:lnSpc>
                      </a:pPr>
                      <a:r>
                        <a:rPr sz="1000" spc="-5" dirty="0">
                          <a:latin typeface="Arial"/>
                          <a:cs typeface="Arial"/>
                        </a:rPr>
                        <a:t>3</a:t>
                      </a:r>
                      <a:r>
                        <a:rPr sz="1000" spc="5" dirty="0">
                          <a:latin typeface="Arial"/>
                          <a:cs typeface="Arial"/>
                        </a:rPr>
                        <a:t>.</a:t>
                      </a:r>
                      <a:r>
                        <a:rPr sz="1000" spc="-5" dirty="0">
                          <a:latin typeface="Arial"/>
                          <a:cs typeface="Arial"/>
                        </a:rPr>
                        <a:t>0%</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a:txBody>
                    <a:bodyPr/>
                    <a:lstStyle/>
                    <a:p>
                      <a:pPr marL="3810" algn="ctr">
                        <a:lnSpc>
                          <a:spcPct val="100000"/>
                        </a:lnSpc>
                      </a:pPr>
                      <a:r>
                        <a:rPr sz="1000" spc="-5" dirty="0">
                          <a:latin typeface="Arial"/>
                          <a:cs typeface="Arial"/>
                        </a:rPr>
                        <a:t>2</a:t>
                      </a:r>
                      <a:r>
                        <a:rPr sz="1000" spc="5" dirty="0">
                          <a:latin typeface="Arial"/>
                          <a:cs typeface="Arial"/>
                        </a:rPr>
                        <a:t>.</a:t>
                      </a:r>
                      <a:r>
                        <a:rPr sz="1000" spc="-5" dirty="0">
                          <a:latin typeface="Arial"/>
                          <a:cs typeface="Arial"/>
                        </a:rPr>
                        <a:t>6%</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3810" algn="ctr">
                        <a:lnSpc>
                          <a:spcPct val="100000"/>
                        </a:lnSpc>
                      </a:pPr>
                      <a:r>
                        <a:rPr sz="1000" spc="-5" dirty="0">
                          <a:latin typeface="Arial"/>
                          <a:cs typeface="Arial"/>
                        </a:rPr>
                        <a:t>2</a:t>
                      </a:r>
                      <a:r>
                        <a:rPr sz="1000" spc="5" dirty="0">
                          <a:latin typeface="Arial"/>
                          <a:cs typeface="Arial"/>
                        </a:rPr>
                        <a:t>.</a:t>
                      </a:r>
                      <a:r>
                        <a:rPr sz="1000" spc="-5" dirty="0">
                          <a:latin typeface="Arial"/>
                          <a:cs typeface="Arial"/>
                        </a:rPr>
                        <a:t>7%</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r>
              <a:tr h="285164">
                <a:tc>
                  <a:txBody>
                    <a:bodyPr/>
                    <a:lstStyle/>
                    <a:p>
                      <a:pPr marL="37465">
                        <a:lnSpc>
                          <a:spcPct val="100000"/>
                        </a:lnSpc>
                      </a:pPr>
                      <a:r>
                        <a:rPr sz="1000" b="1" spc="-45" dirty="0">
                          <a:latin typeface="Arial"/>
                          <a:cs typeface="Arial"/>
                        </a:rPr>
                        <a:t>A</a:t>
                      </a:r>
                      <a:r>
                        <a:rPr sz="1000" b="1" spc="-5" dirty="0">
                          <a:latin typeface="Arial"/>
                          <a:cs typeface="Arial"/>
                        </a:rPr>
                        <a:t>u</a:t>
                      </a:r>
                      <a:r>
                        <a:rPr sz="1000" b="1" dirty="0">
                          <a:latin typeface="Arial"/>
                          <a:cs typeface="Arial"/>
                        </a:rPr>
                        <a:t>to</a:t>
                      </a:r>
                      <a:r>
                        <a:rPr sz="1000" b="1" spc="25" dirty="0">
                          <a:latin typeface="Arial"/>
                          <a:cs typeface="Arial"/>
                        </a:rPr>
                        <a:t> </a:t>
                      </a:r>
                      <a:r>
                        <a:rPr sz="1000" b="1" dirty="0">
                          <a:latin typeface="Arial"/>
                          <a:cs typeface="Arial"/>
                        </a:rPr>
                        <a:t>–</a:t>
                      </a:r>
                      <a:r>
                        <a:rPr sz="1000" b="1" spc="-10" dirty="0">
                          <a:latin typeface="Arial"/>
                          <a:cs typeface="Arial"/>
                        </a:rPr>
                        <a:t> </a:t>
                      </a:r>
                      <a:r>
                        <a:rPr sz="1000" b="1" spc="-5" dirty="0">
                          <a:latin typeface="Arial"/>
                          <a:cs typeface="Arial"/>
                        </a:rPr>
                        <a:t>ne</a:t>
                      </a:r>
                      <a:r>
                        <a:rPr sz="1000" b="1" dirty="0">
                          <a:latin typeface="Arial"/>
                          <a:cs typeface="Arial"/>
                        </a:rPr>
                        <a:t>w</a:t>
                      </a:r>
                      <a:r>
                        <a:rPr sz="1000" b="1" spc="-5" dirty="0">
                          <a:latin typeface="Arial"/>
                          <a:cs typeface="Arial"/>
                        </a:rPr>
                        <a:t> o</a:t>
                      </a:r>
                      <a:r>
                        <a:rPr sz="1000" b="1" dirty="0">
                          <a:latin typeface="Arial"/>
                          <a:cs typeface="Arial"/>
                        </a:rPr>
                        <a:t>r</a:t>
                      </a:r>
                      <a:r>
                        <a:rPr sz="1000" b="1" spc="5" dirty="0">
                          <a:latin typeface="Arial"/>
                          <a:cs typeface="Arial"/>
                        </a:rPr>
                        <a:t>i</a:t>
                      </a:r>
                      <a:r>
                        <a:rPr sz="1000" b="1" spc="-5" dirty="0">
                          <a:latin typeface="Arial"/>
                          <a:cs typeface="Arial"/>
                        </a:rPr>
                        <a:t>g</a:t>
                      </a:r>
                      <a:r>
                        <a:rPr sz="1000" b="1" spc="5" dirty="0">
                          <a:latin typeface="Arial"/>
                          <a:cs typeface="Arial"/>
                        </a:rPr>
                        <a:t>i</a:t>
                      </a:r>
                      <a:r>
                        <a:rPr sz="1000" b="1" spc="-5" dirty="0">
                          <a:latin typeface="Arial"/>
                          <a:cs typeface="Arial"/>
                        </a:rPr>
                        <a:t>na</a:t>
                      </a:r>
                      <a:r>
                        <a:rPr sz="1000" b="1" dirty="0">
                          <a:latin typeface="Arial"/>
                          <a:cs typeface="Arial"/>
                        </a:rPr>
                        <a:t>t</a:t>
                      </a:r>
                      <a:r>
                        <a:rPr sz="1000" b="1" spc="-10" dirty="0">
                          <a:latin typeface="Arial"/>
                          <a:cs typeface="Arial"/>
                        </a:rPr>
                        <a:t>i</a:t>
                      </a:r>
                      <a:r>
                        <a:rPr sz="1000" b="1" spc="-5" dirty="0">
                          <a:latin typeface="Arial"/>
                          <a:cs typeface="Arial"/>
                        </a:rPr>
                        <a:t>ons</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1285" algn="ctr">
                        <a:lnSpc>
                          <a:spcPct val="100000"/>
                        </a:lnSpc>
                      </a:pPr>
                      <a:r>
                        <a:rPr sz="1000" b="1" spc="-5" dirty="0">
                          <a:latin typeface="Arial"/>
                          <a:cs typeface="Arial"/>
                        </a:rPr>
                        <a:t>0</a:t>
                      </a:r>
                      <a:r>
                        <a:rPr sz="1000" b="1" spc="5" dirty="0">
                          <a:latin typeface="Arial"/>
                          <a:cs typeface="Arial"/>
                        </a:rPr>
                        <a:t>.</a:t>
                      </a:r>
                      <a:r>
                        <a:rPr sz="1000" b="1" spc="-5" dirty="0">
                          <a:latin typeface="Arial"/>
                          <a:cs typeface="Arial"/>
                        </a:rPr>
                        <a:t>55</a:t>
                      </a:r>
                      <a:endParaRPr sz="1000">
                        <a:latin typeface="Arial"/>
                        <a:cs typeface="Arial"/>
                      </a:endParaRPr>
                    </a:p>
                  </a:txBody>
                  <a:tcPr marL="0" marR="0" marT="0" marB="0">
                    <a:lnT w="12700">
                      <a:solidFill>
                        <a:srgbClr val="808080"/>
                      </a:solidFill>
                      <a:prstDash val="solid"/>
                    </a:lnT>
                    <a:lnB w="12700">
                      <a:solidFill>
                        <a:srgbClr val="808080"/>
                      </a:solidFill>
                      <a:prstDash val="solid"/>
                    </a:lnB>
                  </a:tcPr>
                </a:tc>
                <a:tc>
                  <a:txBody>
                    <a:bodyPr/>
                    <a:lstStyle/>
                    <a:p>
                      <a:pPr marL="1270" algn="ctr">
                        <a:lnSpc>
                          <a:spcPct val="100000"/>
                        </a:lnSpc>
                      </a:pPr>
                      <a:r>
                        <a:rPr sz="1000" b="1" spc="-5" dirty="0">
                          <a:latin typeface="Arial"/>
                          <a:cs typeface="Arial"/>
                        </a:rPr>
                        <a:t>4</a:t>
                      </a:r>
                      <a:r>
                        <a:rPr sz="1000" b="1" spc="5" dirty="0">
                          <a:latin typeface="Arial"/>
                          <a:cs typeface="Arial"/>
                        </a:rPr>
                        <a:t>.</a:t>
                      </a:r>
                      <a:r>
                        <a:rPr sz="1000" b="1" spc="-5" dirty="0">
                          <a:latin typeface="Arial"/>
                          <a:cs typeface="Arial"/>
                        </a:rPr>
                        <a:t>5%</a:t>
                      </a:r>
                      <a:endParaRPr sz="1000">
                        <a:latin typeface="Arial"/>
                        <a:cs typeface="Arial"/>
                      </a:endParaRPr>
                    </a:p>
                  </a:txBody>
                  <a:tcPr marL="0" marR="0" marT="0" marB="0">
                    <a:lnT w="12700">
                      <a:solidFill>
                        <a:srgbClr val="808080"/>
                      </a:solidFill>
                      <a:prstDash val="solid"/>
                    </a:lnT>
                    <a:lnB w="12700">
                      <a:solidFill>
                        <a:srgbClr val="808080"/>
                      </a:solidFill>
                      <a:prstDash val="solid"/>
                    </a:lnB>
                    <a:solidFill>
                      <a:srgbClr val="FFFFCC"/>
                    </a:solidFill>
                  </a:tcPr>
                </a:tc>
                <a:tc>
                  <a:txBody>
                    <a:bodyPr/>
                    <a:lstStyle/>
                    <a:p>
                      <a:pPr marL="1270" algn="ctr">
                        <a:lnSpc>
                          <a:spcPct val="100000"/>
                        </a:lnSpc>
                      </a:pPr>
                      <a:r>
                        <a:rPr sz="1000" b="1" spc="-5" dirty="0">
                          <a:latin typeface="Arial"/>
                          <a:cs typeface="Arial"/>
                        </a:rPr>
                        <a:t>5</a:t>
                      </a:r>
                      <a:r>
                        <a:rPr sz="1000" b="1" spc="5" dirty="0">
                          <a:latin typeface="Arial"/>
                          <a:cs typeface="Arial"/>
                        </a:rPr>
                        <a:t>.</a:t>
                      </a:r>
                      <a:r>
                        <a:rPr sz="1000" b="1" spc="-5" dirty="0">
                          <a:latin typeface="Arial"/>
                          <a:cs typeface="Arial"/>
                        </a:rPr>
                        <a:t>0%</a:t>
                      </a:r>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FFCCCC"/>
                    </a:solidFill>
                  </a:tcPr>
                </a:tc>
                <a:tc gridSpan="2">
                  <a:txBody>
                    <a:bodyPr/>
                    <a:lstStyle/>
                    <a:p>
                      <a:endParaRPr sz="1000" dirty="0">
                        <a:latin typeface="Arial"/>
                        <a:cs typeface="Arial"/>
                      </a:endParaRPr>
                    </a:p>
                  </a:txBody>
                  <a:tcPr marL="0" marR="0" marT="0" marB="0">
                    <a:lnT w="12700">
                      <a:solidFill>
                        <a:srgbClr val="808080"/>
                      </a:solidFill>
                      <a:prstDash val="solid"/>
                    </a:lnT>
                    <a:lnB w="12700">
                      <a:solidFill>
                        <a:srgbClr val="808080"/>
                      </a:solidFill>
                      <a:prstDash val="solid"/>
                    </a:lnB>
                    <a:solidFill>
                      <a:srgbClr val="C0C0C0"/>
                    </a:solidFill>
                  </a:tcPr>
                </a:tc>
                <a:tc hMerge="1">
                  <a:txBody>
                    <a:bodyPr/>
                    <a:lstStyle/>
                    <a:p>
                      <a:endParaRPr/>
                    </a:p>
                  </a:txBody>
                  <a:tcPr marL="0" marR="0" marT="0" marB="0"/>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4026450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000" b="1" dirty="0" smtClean="0">
                <a:solidFill>
                  <a:srgbClr val="000000"/>
                </a:solidFill>
                <a:latin typeface="Arial" panose="020B0604020202020204" pitchFamily="34" charset="0"/>
                <a:cs typeface="Arial" panose="020B0604020202020204" pitchFamily="34" charset="0"/>
              </a:rPr>
              <a:t>Part 3: Non-CCAR metrics – Proposed Limit and calculation changes</a:t>
            </a:r>
            <a:endParaRPr lang="en-GB" sz="2000" b="1" dirty="0">
              <a:solidFill>
                <a:srgbClr val="000000"/>
              </a:solidFill>
              <a:latin typeface="Arial" panose="020B0604020202020204" pitchFamily="34" charset="0"/>
              <a:cs typeface="Arial" panose="020B0604020202020204" pitchFamily="34" charset="0"/>
            </a:endParaRPr>
          </a:p>
        </p:txBody>
      </p:sp>
      <p:sp>
        <p:nvSpPr>
          <p:cNvPr id="2" name="TextBox 1"/>
          <p:cNvSpPr txBox="1"/>
          <p:nvPr/>
        </p:nvSpPr>
        <p:spPr>
          <a:xfrm>
            <a:off x="56000" y="670232"/>
            <a:ext cx="4314710" cy="261610"/>
          </a:xfrm>
          <a:prstGeom prst="rect">
            <a:avLst/>
          </a:prstGeom>
          <a:noFill/>
        </p:spPr>
        <p:txBody>
          <a:bodyPr wrap="square" lIns="0" rtlCol="0">
            <a:spAutoFit/>
          </a:bodyPr>
          <a:lstStyle/>
          <a:p>
            <a:pPr algn="l" fontAlgn="auto">
              <a:lnSpc>
                <a:spcPct val="100000"/>
              </a:lnSpc>
              <a:spcBef>
                <a:spcPts val="0"/>
              </a:spcBef>
              <a:spcAft>
                <a:spcPts val="0"/>
              </a:spcAft>
            </a:pPr>
            <a:r>
              <a:rPr lang="en-US" sz="1100" b="1" u="sng" dirty="0" smtClean="0">
                <a:solidFill>
                  <a:srgbClr val="FF0000"/>
                </a:solidFill>
                <a:latin typeface="Calibri"/>
              </a:rPr>
              <a:t>Non-CCAR Metric Limit Changes</a:t>
            </a:r>
            <a:endParaRPr lang="en-US" sz="1100" b="1" u="sng" dirty="0">
              <a:solidFill>
                <a:srgbClr val="FF0000"/>
              </a:solidFill>
              <a:latin typeface="Calibri"/>
            </a:endParaRPr>
          </a:p>
        </p:txBody>
      </p:sp>
      <p:sp>
        <p:nvSpPr>
          <p:cNvPr id="9" name="TextBox 8"/>
          <p:cNvSpPr txBox="1"/>
          <p:nvPr/>
        </p:nvSpPr>
        <p:spPr>
          <a:xfrm>
            <a:off x="28705" y="4390427"/>
            <a:ext cx="2534752" cy="261610"/>
          </a:xfrm>
          <a:prstGeom prst="rect">
            <a:avLst/>
          </a:prstGeom>
          <a:noFill/>
        </p:spPr>
        <p:txBody>
          <a:bodyPr wrap="square" lIns="0" rtlCol="0">
            <a:spAutoFit/>
          </a:bodyPr>
          <a:lstStyle/>
          <a:p>
            <a:pPr algn="l" fontAlgn="auto">
              <a:lnSpc>
                <a:spcPct val="100000"/>
              </a:lnSpc>
              <a:spcBef>
                <a:spcPts val="0"/>
              </a:spcBef>
              <a:spcAft>
                <a:spcPts val="0"/>
              </a:spcAft>
            </a:pPr>
            <a:r>
              <a:rPr lang="en-US" sz="1100" b="1" u="sng" dirty="0" smtClean="0">
                <a:solidFill>
                  <a:srgbClr val="FF0000"/>
                </a:solidFill>
                <a:latin typeface="Calibri"/>
              </a:rPr>
              <a:t>Non-CCAR Metric Calculation Changes</a:t>
            </a:r>
            <a:endParaRPr lang="en-US" sz="1100" b="1" u="sng" dirty="0">
              <a:solidFill>
                <a:srgbClr val="FF0000"/>
              </a:solidFill>
              <a:latin typeface="Calibri"/>
            </a:endParaRPr>
          </a:p>
        </p:txBody>
      </p:sp>
      <p:graphicFrame>
        <p:nvGraphicFramePr>
          <p:cNvPr id="12" name="Table 11"/>
          <p:cNvGraphicFramePr>
            <a:graphicFrameLocks noGrp="1"/>
          </p:cNvGraphicFramePr>
          <p:nvPr>
            <p:extLst>
              <p:ext uri="{D42A27DB-BD31-4B8C-83A1-F6EECF244321}">
                <p14:modId xmlns:p14="http://schemas.microsoft.com/office/powerpoint/2010/main" val="1354352769"/>
              </p:ext>
            </p:extLst>
          </p:nvPr>
        </p:nvGraphicFramePr>
        <p:xfrm>
          <a:off x="48007" y="4618656"/>
          <a:ext cx="9506775" cy="1758612"/>
        </p:xfrm>
        <a:graphic>
          <a:graphicData uri="http://schemas.openxmlformats.org/drawingml/2006/table">
            <a:tbl>
              <a:tblPr firstRow="1" bandRow="1">
                <a:tableStyleId>{2D5ABB26-0587-4C30-8999-92F81FD0307C}</a:tableStyleId>
              </a:tblPr>
              <a:tblGrid>
                <a:gridCol w="280038"/>
                <a:gridCol w="1360674"/>
                <a:gridCol w="2524149"/>
                <a:gridCol w="3401351"/>
                <a:gridCol w="1940563"/>
              </a:tblGrid>
              <a:tr h="107863">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Metric</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2015 Calculation</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2016 Calculation</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Rationale</a:t>
                      </a:r>
                      <a:r>
                        <a:rPr lang="en-GB" sz="800" b="1" baseline="0" dirty="0" smtClean="0">
                          <a:solidFill>
                            <a:schemeClr val="tx1"/>
                          </a:solidFill>
                          <a:latin typeface="Arial" panose="020B0604020202020204" pitchFamily="34" charset="0"/>
                          <a:cs typeface="Arial" panose="020B0604020202020204" pitchFamily="34" charset="0"/>
                        </a:rPr>
                        <a:t> for Calculation Change</a:t>
                      </a:r>
                      <a:endParaRPr lang="en-GB" sz="800" b="1" dirty="0">
                        <a:solidFill>
                          <a:schemeClr val="tx1"/>
                        </a:solidFill>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307764">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10</a:t>
                      </a:r>
                    </a:p>
                  </a:txBody>
                  <a:tcPr marL="28808" marR="28808"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Gross Operational Risk Losses / Gross Margin</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u="sng" dirty="0" smtClean="0">
                          <a:latin typeface="Arial" panose="020B0604020202020204" pitchFamily="34" charset="0"/>
                          <a:cs typeface="Arial" panose="020B0604020202020204" pitchFamily="34" charset="0"/>
                        </a:rPr>
                        <a:t>Aggregated gross operational risk losses</a:t>
                      </a:r>
                    </a:p>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Aggregated gross margin</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u="sng" dirty="0" smtClean="0">
                          <a:latin typeface="Arial" panose="020B0604020202020204" pitchFamily="34" charset="0"/>
                          <a:cs typeface="Arial" panose="020B0604020202020204" pitchFamily="34" charset="0"/>
                        </a:rPr>
                        <a:t>12 month trailing</a:t>
                      </a:r>
                      <a:r>
                        <a:rPr lang="en-US" sz="800" u="sng" baseline="0" dirty="0" smtClean="0">
                          <a:latin typeface="Arial" panose="020B0604020202020204" pitchFamily="34" charset="0"/>
                          <a:cs typeface="Arial" panose="020B0604020202020204" pitchFamily="34" charset="0"/>
                        </a:rPr>
                        <a:t> a</a:t>
                      </a:r>
                      <a:r>
                        <a:rPr lang="en-US" sz="800" u="sng" dirty="0" smtClean="0">
                          <a:latin typeface="Arial" panose="020B0604020202020204" pitchFamily="34" charset="0"/>
                          <a:cs typeface="Arial" panose="020B0604020202020204" pitchFamily="34" charset="0"/>
                        </a:rPr>
                        <a:t>ggregated gross operational risk losses</a:t>
                      </a:r>
                    </a:p>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12 month trailing</a:t>
                      </a:r>
                      <a:r>
                        <a:rPr lang="en-US" sz="800" baseline="0" dirty="0" smtClean="0">
                          <a:latin typeface="Arial" panose="020B0604020202020204" pitchFamily="34" charset="0"/>
                          <a:cs typeface="Arial" panose="020B0604020202020204" pitchFamily="34" charset="0"/>
                        </a:rPr>
                        <a:t> a</a:t>
                      </a:r>
                      <a:r>
                        <a:rPr lang="en-US" sz="800" dirty="0" smtClean="0">
                          <a:latin typeface="Arial" panose="020B0604020202020204" pitchFamily="34" charset="0"/>
                          <a:cs typeface="Arial" panose="020B0604020202020204" pitchFamily="34" charset="0"/>
                        </a:rPr>
                        <a:t>ggregated gross margin</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Provides</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more consistent reporting over time and across SHUSA entities.</a:t>
                      </a:r>
                      <a:endParaRPr lang="en-US" sz="800" b="0" i="0" u="none" strike="noStrike" dirty="0" smtClean="0">
                        <a:solidFill>
                          <a:srgbClr val="000000"/>
                        </a:solidFill>
                        <a:effectLst/>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56003">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800" b="1" i="0" u="none" strike="noStrike" dirty="0" smtClean="0">
                          <a:solidFill>
                            <a:srgbClr val="000000"/>
                          </a:solidFill>
                          <a:effectLst/>
                          <a:latin typeface="Arial" panose="020B0604020202020204" pitchFamily="34" charset="0"/>
                          <a:cs typeface="Arial" panose="020B0604020202020204" pitchFamily="34" charset="0"/>
                        </a:rPr>
                        <a:t>11</a:t>
                      </a:r>
                    </a:p>
                  </a:txBody>
                  <a:tcPr marL="28808" marR="28808"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800" b="1" i="0" u="none" strike="noStrike" dirty="0" smtClean="0">
                          <a:solidFill>
                            <a:srgbClr val="000000"/>
                          </a:solidFill>
                          <a:effectLst/>
                          <a:latin typeface="Arial" panose="020B0604020202020204" pitchFamily="34" charset="0"/>
                          <a:cs typeface="Arial" panose="020B0604020202020204" pitchFamily="34" charset="0"/>
                        </a:rPr>
                        <a:t>Material Operational Risk Events</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The total number of material operational risk events that have &gt; $200K in gross losses in the quarter</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Number of operational risk events escalated as ‘material’. </a:t>
                      </a:r>
                    </a:p>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Note:</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a:t>
                      </a:r>
                      <a:r>
                        <a:rPr lang="en-US" sz="800" b="0" i="0" u="none" strike="noStrike" dirty="0" smtClean="0">
                          <a:solidFill>
                            <a:srgbClr val="000000"/>
                          </a:solidFill>
                          <a:effectLst/>
                          <a:latin typeface="Arial" panose="020B0604020202020204" pitchFamily="34" charset="0"/>
                          <a:cs typeface="Arial" panose="020B0604020202020204" pitchFamily="34" charset="0"/>
                        </a:rPr>
                        <a:t>The dollar threshold</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increased from $200K to $500K and additional events are now in scope including events tied to customer, reputational, and regulatory impacts.</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Alignment with new SHUSA material event impact thresholds definition of material events;</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a:t>
                      </a:r>
                      <a:r>
                        <a:rPr lang="en-US" sz="800" b="0" i="0" u="none" strike="noStrike" dirty="0" smtClean="0">
                          <a:solidFill>
                            <a:srgbClr val="000000"/>
                          </a:solidFill>
                          <a:effectLst/>
                          <a:latin typeface="Arial" panose="020B0604020202020204" pitchFamily="34" charset="0"/>
                          <a:cs typeface="Arial" panose="020B0604020202020204" pitchFamily="34" charset="0"/>
                        </a:rPr>
                        <a:t>Includes non financially impacting material events (i.e. customer, regulatory, reputation).</a:t>
                      </a:r>
                    </a:p>
                  </a:txBody>
                  <a:tcPr marL="28808" marR="28808"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05127">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800" b="1" i="0" u="none" strike="noStrike" dirty="0" smtClean="0">
                          <a:solidFill>
                            <a:srgbClr val="000000"/>
                          </a:solidFill>
                          <a:effectLst/>
                          <a:latin typeface="Arial" panose="020B0604020202020204" pitchFamily="34" charset="0"/>
                          <a:cs typeface="Arial" panose="020B0604020202020204" pitchFamily="34" charset="0"/>
                        </a:rPr>
                        <a:t>12</a:t>
                      </a:r>
                    </a:p>
                  </a:txBody>
                  <a:tcPr marL="28808" marR="28808" marT="18288" marB="18288"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800" b="1" i="0" u="none" strike="noStrike" dirty="0" smtClean="0">
                          <a:solidFill>
                            <a:srgbClr val="000000"/>
                          </a:solidFill>
                          <a:effectLst/>
                          <a:latin typeface="Arial" panose="020B0604020202020204" pitchFamily="34" charset="0"/>
                          <a:cs typeface="Arial" panose="020B0604020202020204" pitchFamily="34" charset="0"/>
                        </a:rPr>
                        <a:t>Available Committed Liquidity</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ctr"/>
                      <a:r>
                        <a:rPr lang="en-US" sz="800" u="sng" dirty="0" smtClean="0">
                          <a:latin typeface="Arial" panose="020B0604020202020204" pitchFamily="34" charset="0"/>
                          <a:cs typeface="Arial" panose="020B0604020202020204" pitchFamily="34" charset="0"/>
                        </a:rPr>
                        <a:t>Available warehouse capacity</a:t>
                      </a:r>
                      <a:r>
                        <a:rPr lang="en-US" sz="800" u="sng" baseline="0" dirty="0" smtClean="0">
                          <a:latin typeface="Arial" panose="020B0604020202020204" pitchFamily="34" charset="0"/>
                          <a:cs typeface="Arial" panose="020B0604020202020204" pitchFamily="34" charset="0"/>
                        </a:rPr>
                        <a:t> (+)</a:t>
                      </a:r>
                      <a:r>
                        <a:rPr lang="en-US" sz="800" u="sng" dirty="0" smtClean="0">
                          <a:latin typeface="Arial" panose="020B0604020202020204" pitchFamily="34" charset="0"/>
                          <a:cs typeface="Arial" panose="020B0604020202020204" pitchFamily="34" charset="0"/>
                        </a:rPr>
                        <a:t> BSNY capacity</a:t>
                      </a:r>
                    </a:p>
                    <a:p>
                      <a:pPr algn="ctr"/>
                      <a:r>
                        <a:rPr lang="en-US" sz="800" dirty="0" smtClean="0">
                          <a:latin typeface="Arial" panose="020B0604020202020204" pitchFamily="34" charset="0"/>
                          <a:cs typeface="Arial" panose="020B0604020202020204" pitchFamily="34" charset="0"/>
                        </a:rPr>
                        <a:t>Avg. 6 mo. forecasted monthly gross originations (–) principal </a:t>
                      </a:r>
                      <a:r>
                        <a:rPr lang="en-US" sz="800" dirty="0" err="1" smtClean="0">
                          <a:latin typeface="Arial" panose="020B0604020202020204" pitchFamily="34" charset="0"/>
                          <a:cs typeface="Arial" panose="020B0604020202020204" pitchFamily="34" charset="0"/>
                        </a:rPr>
                        <a:t>paydowns</a:t>
                      </a:r>
                      <a:endParaRPr lang="en-US" sz="800" dirty="0" smtClean="0">
                        <a:latin typeface="Arial" panose="020B0604020202020204" pitchFamily="34" charset="0"/>
                        <a:cs typeface="Arial" panose="020B0604020202020204" pitchFamily="34" charset="0"/>
                      </a:endParaRPr>
                    </a:p>
                    <a:p>
                      <a:pPr algn="ctr"/>
                      <a:r>
                        <a:rPr lang="en-US" sz="800" dirty="0" smtClean="0">
                          <a:latin typeface="Arial" panose="020B0604020202020204" pitchFamily="34" charset="0"/>
                          <a:cs typeface="Arial" panose="020B0604020202020204" pitchFamily="34" charset="0"/>
                        </a:rPr>
                        <a:t>(–) subvention/discount (–) flow agreements</a:t>
                      </a: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ctr"/>
                      <a:r>
                        <a:rPr lang="en-US" sz="800" u="sng" dirty="0" smtClean="0">
                          <a:latin typeface="Arial" panose="020B0604020202020204" pitchFamily="34" charset="0"/>
                          <a:cs typeface="Arial" panose="020B0604020202020204" pitchFamily="34" charset="0"/>
                        </a:rPr>
                        <a:t>Available warehouse capacity</a:t>
                      </a:r>
                      <a:r>
                        <a:rPr lang="en-US" sz="800" u="sng" baseline="0" dirty="0" smtClean="0">
                          <a:latin typeface="Arial" panose="020B0604020202020204" pitchFamily="34" charset="0"/>
                          <a:cs typeface="Arial" panose="020B0604020202020204" pitchFamily="34" charset="0"/>
                        </a:rPr>
                        <a:t> (+)</a:t>
                      </a:r>
                      <a:r>
                        <a:rPr lang="en-US" sz="800" u="sng" dirty="0" smtClean="0">
                          <a:latin typeface="Arial" panose="020B0604020202020204" pitchFamily="34" charset="0"/>
                          <a:cs typeface="Arial" panose="020B0604020202020204" pitchFamily="34" charset="0"/>
                        </a:rPr>
                        <a:t> BSNY capacity</a:t>
                      </a:r>
                    </a:p>
                    <a:p>
                      <a:pPr algn="ctr"/>
                      <a:r>
                        <a:rPr lang="en-US" sz="800" dirty="0" smtClean="0">
                          <a:latin typeface="Arial" panose="020B0604020202020204" pitchFamily="34" charset="0"/>
                          <a:cs typeface="Arial" panose="020B0604020202020204" pitchFamily="34" charset="0"/>
                        </a:rPr>
                        <a:t>Avg. 6 mo. forecasted monthly gross originations (–) principal </a:t>
                      </a:r>
                      <a:r>
                        <a:rPr lang="en-US" sz="800" dirty="0" err="1" smtClean="0">
                          <a:latin typeface="Arial" panose="020B0604020202020204" pitchFamily="34" charset="0"/>
                          <a:cs typeface="Arial" panose="020B0604020202020204" pitchFamily="34" charset="0"/>
                        </a:rPr>
                        <a:t>paydowns</a:t>
                      </a:r>
                      <a:endParaRPr lang="en-US" sz="800" dirty="0" smtClean="0">
                        <a:latin typeface="Arial" panose="020B0604020202020204" pitchFamily="34" charset="0"/>
                        <a:cs typeface="Arial" panose="020B0604020202020204" pitchFamily="34" charset="0"/>
                      </a:endParaRPr>
                    </a:p>
                    <a:p>
                      <a:pPr algn="ctr"/>
                      <a:r>
                        <a:rPr lang="en-US" sz="800" dirty="0" smtClean="0">
                          <a:latin typeface="Arial" panose="020B0604020202020204" pitchFamily="34" charset="0"/>
                          <a:cs typeface="Arial" panose="020B0604020202020204" pitchFamily="34" charset="0"/>
                        </a:rPr>
                        <a:t>(–) subvention/discount (–) flow agreements (+)</a:t>
                      </a:r>
                      <a:r>
                        <a:rPr lang="en-US" sz="800" baseline="0" dirty="0" smtClean="0">
                          <a:latin typeface="Arial" panose="020B0604020202020204" pitchFamily="34" charset="0"/>
                          <a:cs typeface="Arial" panose="020B0604020202020204" pitchFamily="34" charset="0"/>
                        </a:rPr>
                        <a:t> remove term financing </a:t>
                      </a:r>
                      <a:r>
                        <a:rPr lang="en-US" sz="800" baseline="0" dirty="0" err="1" smtClean="0">
                          <a:latin typeface="Arial" panose="020B0604020202020204" pitchFamily="34" charset="0"/>
                          <a:cs typeface="Arial" panose="020B0604020202020204" pitchFamily="34" charset="0"/>
                        </a:rPr>
                        <a:t>paydowns</a:t>
                      </a:r>
                      <a:r>
                        <a:rPr lang="en-US" sz="800" baseline="0" dirty="0" smtClean="0">
                          <a:latin typeface="Arial" panose="020B0604020202020204" pitchFamily="34" charset="0"/>
                          <a:cs typeface="Arial" panose="020B0604020202020204" pitchFamily="34" charset="0"/>
                        </a:rPr>
                        <a:t> (-) net interest income</a:t>
                      </a:r>
                      <a:r>
                        <a:rPr lang="en-US" sz="800" b="0" i="0" u="none" strike="noStrike" baseline="0" dirty="0">
                          <a:solidFill>
                            <a:srgbClr val="000000"/>
                          </a:solidFill>
                          <a:effectLst/>
                          <a:latin typeface="Arial" panose="020B0604020202020204" pitchFamily="34" charset="0"/>
                          <a:cs typeface="Arial" panose="020B0604020202020204" pitchFamily="34" charset="0"/>
                        </a:rPr>
                        <a:t> </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operating expenses (-) servicing/fees/commissions (+) income taxes</a:t>
                      </a:r>
                      <a:endParaRPr lang="en-US" sz="800" dirty="0" smtClean="0">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rtl="0" fontAlgn="t"/>
                      <a:r>
                        <a:rPr lang="en-US" sz="800" dirty="0" smtClean="0">
                          <a:latin typeface="Arial" panose="020B0604020202020204" pitchFamily="34" charset="0"/>
                          <a:ea typeface="MS PGothic" pitchFamily="34" charset="-128"/>
                          <a:cs typeface="Arial" panose="020B0604020202020204" pitchFamily="34" charset="0"/>
                        </a:rPr>
                        <a:t>Enhanced ACL calculation demonstrates adequate historical liquidity</a:t>
                      </a:r>
                      <a:r>
                        <a:rPr lang="en-US" sz="800" baseline="0" dirty="0" smtClean="0">
                          <a:latin typeface="Arial" panose="020B0604020202020204" pitchFamily="34" charset="0"/>
                          <a:ea typeface="MS PGothic" pitchFamily="34" charset="-128"/>
                          <a:cs typeface="Arial" panose="020B0604020202020204" pitchFamily="34" charset="0"/>
                        </a:rPr>
                        <a:t>. Calculation is on cash basis and based on future cash needs.</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28808" marR="28808" marT="18288" marB="18288"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978562963"/>
              </p:ext>
            </p:extLst>
          </p:nvPr>
        </p:nvGraphicFramePr>
        <p:xfrm>
          <a:off x="48007" y="907120"/>
          <a:ext cx="9506775" cy="3516290"/>
        </p:xfrm>
        <a:graphic>
          <a:graphicData uri="http://schemas.openxmlformats.org/drawingml/2006/table">
            <a:tbl>
              <a:tblPr firstRow="1" bandRow="1">
                <a:tableStyleId>{2D5ABB26-0587-4C30-8999-92F81FD0307C}</a:tableStyleId>
              </a:tblPr>
              <a:tblGrid>
                <a:gridCol w="280508"/>
                <a:gridCol w="146299"/>
                <a:gridCol w="2808149"/>
                <a:gridCol w="600174"/>
                <a:gridCol w="540157"/>
                <a:gridCol w="580168"/>
                <a:gridCol w="680197"/>
                <a:gridCol w="490142"/>
                <a:gridCol w="490142"/>
                <a:gridCol w="2890839"/>
              </a:tblGrid>
              <a:tr h="184896">
                <a:tc>
                  <a:txBody>
                    <a:bodyPr/>
                    <a:lstStyle/>
                    <a:p>
                      <a:pPr algn="ctr"/>
                      <a:r>
                        <a:rPr lang="en-GB" sz="800" b="1" dirty="0" smtClean="0">
                          <a:solidFill>
                            <a:schemeClr val="tx1"/>
                          </a:solidFill>
                          <a:latin typeface="Arial" panose="020B0604020202020204" pitchFamily="34" charset="0"/>
                          <a:cs typeface="Arial" panose="020B0604020202020204" pitchFamily="34" charset="0"/>
                        </a:rPr>
                        <a:t>Line</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endParaRPr lang="en-GB" sz="800" b="1" dirty="0" smtClean="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Metric</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Reporting Frequency</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March-16</a:t>
                      </a:r>
                      <a:r>
                        <a:rPr lang="en-GB" sz="800" b="1" baseline="0" dirty="0" smtClean="0">
                          <a:solidFill>
                            <a:schemeClr val="tx1"/>
                          </a:solidFill>
                          <a:latin typeface="Arial" panose="020B0604020202020204" pitchFamily="34" charset="0"/>
                          <a:cs typeface="Arial" panose="020B0604020202020204" pitchFamily="34" charset="0"/>
                        </a:rPr>
                        <a:t> Actual</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2015 Amber</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2015 Red</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2016 Amber</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2016 Red</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0000"/>
                    </a:solidFill>
                  </a:tcPr>
                </a:tc>
                <a:tc>
                  <a:txBody>
                    <a:bodyPr/>
                    <a:lstStyle/>
                    <a:p>
                      <a:pPr algn="ctr"/>
                      <a:r>
                        <a:rPr lang="en-GB" sz="800" b="1" dirty="0" smtClean="0">
                          <a:solidFill>
                            <a:schemeClr val="tx1"/>
                          </a:solidFill>
                          <a:latin typeface="Arial" panose="020B0604020202020204" pitchFamily="34" charset="0"/>
                          <a:cs typeface="Arial" panose="020B0604020202020204" pitchFamily="34" charset="0"/>
                        </a:rPr>
                        <a:t>Rationale</a:t>
                      </a:r>
                      <a:r>
                        <a:rPr lang="en-GB" sz="800" b="1" baseline="0" dirty="0" smtClean="0">
                          <a:solidFill>
                            <a:schemeClr val="tx1"/>
                          </a:solidFill>
                          <a:latin typeface="Arial" panose="020B0604020202020204" pitchFamily="34" charset="0"/>
                          <a:cs typeface="Arial" panose="020B0604020202020204" pitchFamily="34" charset="0"/>
                        </a:rPr>
                        <a:t> for Limit Change</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chemeClr val="accent1"/>
                    </a:solidFill>
                  </a:tcPr>
                </a:tc>
              </a:tr>
              <a:tr h="24282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1</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Same</a:t>
                      </a:r>
                    </a:p>
                  </a:txBody>
                  <a:tcPr marL="48014" marR="48014" marT="27432" marB="0"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Total</a:t>
                      </a:r>
                      <a:r>
                        <a:rPr lang="en-GB" sz="800" b="1" baseline="0" dirty="0" smtClean="0">
                          <a:solidFill>
                            <a:schemeClr val="tx1"/>
                          </a:solidFill>
                          <a:latin typeface="Arial" panose="020B0604020202020204" pitchFamily="34" charset="0"/>
                          <a:cs typeface="Arial" panose="020B0604020202020204" pitchFamily="34" charset="0"/>
                        </a:rPr>
                        <a:t> Risk Weighted Assets</a:t>
                      </a:r>
                    </a:p>
                    <a:p>
                      <a:pPr marL="0" marR="0" indent="0" algn="l" defTabSz="914400" rtl="0" eaLnBrk="1" fontAlgn="auto" latinLnBrk="0" hangingPunct="1">
                        <a:lnSpc>
                          <a:spcPct val="100000"/>
                        </a:lnSpc>
                        <a:spcBef>
                          <a:spcPts val="0"/>
                        </a:spcBef>
                        <a:spcAft>
                          <a:spcPts val="0"/>
                        </a:spcAft>
                        <a:buClrTx/>
                        <a:buSzTx/>
                        <a:buFontTx/>
                        <a:buNone/>
                        <a:tabLst/>
                        <a:defRPr/>
                      </a:pPr>
                      <a:r>
                        <a:rPr lang="en-GB" sz="800" b="1" baseline="0" dirty="0" smtClean="0">
                          <a:solidFill>
                            <a:schemeClr val="tx1"/>
                          </a:solidFill>
                          <a:latin typeface="Arial" panose="020B0604020202020204" pitchFamily="34" charset="0"/>
                          <a:cs typeface="Arial" panose="020B0604020202020204" pitchFamily="34" charset="0"/>
                        </a:rPr>
                        <a:t>Total Risk Weighted Assets without Personal Lending</a:t>
                      </a:r>
                      <a:endParaRPr lang="en-GB" sz="800" b="1" dirty="0" smtClean="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$38.9bn³</a:t>
                      </a:r>
                    </a:p>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$37.5bn³</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Red</a:t>
                      </a:r>
                      <a:r>
                        <a:rPr lang="en-US" sz="800" baseline="0" dirty="0" smtClean="0">
                          <a:latin typeface="Arial" panose="020B0604020202020204" pitchFamily="34" charset="0"/>
                          <a:cs typeface="Arial" panose="020B0604020202020204" pitchFamily="34" charset="0"/>
                        </a:rPr>
                        <a:t> Limit less $2bn²</a:t>
                      </a:r>
                      <a:endParaRPr lang="en-US" sz="800" dirty="0" smtClean="0">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Prior</a:t>
                      </a:r>
                      <a:r>
                        <a:rPr lang="en-GB" sz="800" b="0" baseline="0" dirty="0" smtClean="0">
                          <a:solidFill>
                            <a:schemeClr val="tx1"/>
                          </a:solidFill>
                          <a:latin typeface="Arial" panose="020B0604020202020204" pitchFamily="34" charset="0"/>
                          <a:cs typeface="Arial" panose="020B0604020202020204" pitchFamily="34" charset="0"/>
                        </a:rPr>
                        <a:t> Month CET1$/11%²</a:t>
                      </a:r>
                      <a:endParaRPr lang="en-GB" sz="800" b="0" dirty="0" smtClean="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ln>
                            <a:noFill/>
                          </a:ln>
                          <a:solidFill>
                            <a:schemeClr val="tx1"/>
                          </a:solidFill>
                          <a:latin typeface="Arial" panose="020B0604020202020204" pitchFamily="34" charset="0"/>
                          <a:ea typeface="+mn-ea"/>
                          <a:cs typeface="Arial" panose="020B0604020202020204" pitchFamily="34" charset="0"/>
                        </a:rPr>
                        <a:t>Same as 2015 RAS Limits</a:t>
                      </a:r>
                      <a:endParaRPr lang="en-US" sz="800" b="0" kern="1200" baseline="0" dirty="0">
                        <a:ln>
                          <a:noFill/>
                        </a:ln>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ln>
                            <a:noFill/>
                          </a:ln>
                          <a:solidFill>
                            <a:schemeClr val="tx1"/>
                          </a:solidFill>
                          <a:latin typeface="Arial" panose="020B0604020202020204" pitchFamily="34" charset="0"/>
                          <a:cs typeface="Arial" panose="020B0604020202020204" pitchFamily="34" charset="0"/>
                        </a:rPr>
                        <a:t>Same as 2015 RAS Limits</a:t>
                      </a:r>
                      <a:endParaRPr lang="en-US" sz="800" b="0" kern="1200" baseline="0" dirty="0">
                        <a:ln>
                          <a:noFill/>
                        </a:ln>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baseline="0" dirty="0" smtClean="0">
                          <a:solidFill>
                            <a:schemeClr val="tx1"/>
                          </a:solidFill>
                          <a:latin typeface="Arial" panose="020B0604020202020204" pitchFamily="34" charset="0"/>
                          <a:cs typeface="Arial" panose="020B0604020202020204" pitchFamily="34" charset="0"/>
                        </a:rPr>
                        <a:t>N/A</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2</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dirty="0" smtClean="0">
                          <a:solidFill>
                            <a:schemeClr val="tx1"/>
                          </a:solidFill>
                          <a:latin typeface="Arial" panose="020B0604020202020204" pitchFamily="34" charset="0"/>
                          <a:cs typeface="Arial" panose="020B0604020202020204" pitchFamily="34" charset="0"/>
                        </a:rPr>
                        <a:t>SC Subprime Assets as % SHUSA</a:t>
                      </a:r>
                      <a:r>
                        <a:rPr lang="en-GB" sz="800" b="1" baseline="0" dirty="0" smtClean="0">
                          <a:solidFill>
                            <a:schemeClr val="tx1"/>
                          </a:solidFill>
                          <a:latin typeface="Arial" panose="020B0604020202020204" pitchFamily="34" charset="0"/>
                          <a:cs typeface="Arial" panose="020B0604020202020204" pitchFamily="34" charset="0"/>
                        </a:rPr>
                        <a:t> Credit Exposure</a:t>
                      </a:r>
                      <a:endParaRPr lang="en-GB" sz="800" b="1" dirty="0" smtClean="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20%</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23.00%</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25.00%</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vMerge="1">
                  <a:txBody>
                    <a:bodyPr/>
                    <a:lstStyle/>
                    <a:p>
                      <a:endParaRPr lang="en-US"/>
                    </a:p>
                  </a:txBody>
                  <a:tcPr/>
                </a:tc>
                <a:tc vMerge="1">
                  <a:txBody>
                    <a:bodyPr/>
                    <a:lstStyle/>
                    <a:p>
                      <a:endParaRPr lang="en-US"/>
                    </a:p>
                  </a:txBody>
                  <a:tcPr/>
                </a:tc>
                <a:tc vMerge="1">
                  <a:txBody>
                    <a:bodyPr/>
                    <a:lstStyle/>
                    <a:p>
                      <a:endParaRPr lang="en-US"/>
                    </a:p>
                  </a:txBody>
                  <a:tcPr/>
                </a:tc>
              </a:tr>
              <a:tr h="17263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3</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SC Services for Others Monthly Net Charge-Off Rate</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0.84%</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vMerge="1">
                  <a:txBody>
                    <a:bodyPr/>
                    <a:lstStyle/>
                    <a:p>
                      <a:endParaRPr lang="en-US"/>
                    </a:p>
                  </a:txBody>
                  <a:tcPr/>
                </a:tc>
                <a:tc vMerge="1">
                  <a:txBody>
                    <a:bodyPr/>
                    <a:lstStyle/>
                    <a:p>
                      <a:endParaRPr lang="en-US"/>
                    </a:p>
                  </a:txBody>
                  <a:tcPr/>
                </a:tc>
                <a:tc vMerge="1">
                  <a:txBody>
                    <a:bodyPr/>
                    <a:lstStyle/>
                    <a:p>
                      <a:endParaRPr lang="en-US"/>
                    </a:p>
                  </a:txBody>
                  <a:tcPr/>
                </a:tc>
              </a:tr>
              <a:tr h="0">
                <a:tc>
                  <a:txBody>
                    <a:bodyPr/>
                    <a:lstStyle/>
                    <a:p>
                      <a:pPr algn="ctr"/>
                      <a:r>
                        <a:rPr lang="en-GB" sz="800" b="1" dirty="0" smtClean="0">
                          <a:solidFill>
                            <a:schemeClr val="tx1"/>
                          </a:solidFill>
                          <a:latin typeface="Arial" panose="020B0604020202020204" pitchFamily="34" charset="0"/>
                          <a:cs typeface="Arial" panose="020B0604020202020204" pitchFamily="34" charset="0"/>
                        </a:rPr>
                        <a:t>4</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r>
                        <a:rPr lang="en-GB" sz="800" b="1" dirty="0" smtClean="0">
                          <a:solidFill>
                            <a:schemeClr val="tx1"/>
                          </a:solidFill>
                          <a:latin typeface="Arial" panose="020B0604020202020204" pitchFamily="34" charset="0"/>
                          <a:cs typeface="Arial" panose="020B0604020202020204" pitchFamily="34" charset="0"/>
                        </a:rPr>
                        <a:t>More Conservative</a:t>
                      </a:r>
                      <a:endParaRPr lang="en-GB" sz="800" b="1" dirty="0">
                        <a:solidFill>
                          <a:schemeClr val="tx1"/>
                        </a:solidFill>
                        <a:latin typeface="Arial" panose="020B0604020202020204" pitchFamily="34" charset="0"/>
                        <a:cs typeface="Arial" panose="020B0604020202020204" pitchFamily="34" charset="0"/>
                      </a:endParaRPr>
                    </a:p>
                  </a:txBody>
                  <a:tcPr marL="48014" marR="48014" marT="27432" marB="0"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algn="l"/>
                      <a:r>
                        <a:rPr lang="en-GB" sz="800" b="1" dirty="0" smtClean="0">
                          <a:solidFill>
                            <a:schemeClr val="tx1"/>
                          </a:solidFill>
                          <a:latin typeface="Arial" panose="020B0604020202020204" pitchFamily="34" charset="0"/>
                          <a:cs typeface="Arial" panose="020B0604020202020204" pitchFamily="34" charset="0"/>
                        </a:rPr>
                        <a:t>Net Residual Risk / CRLIT</a:t>
                      </a:r>
                      <a:endParaRPr lang="en-GB" sz="800" b="1" dirty="0">
                        <a:solidFill>
                          <a:schemeClr val="tx1"/>
                        </a:solidFill>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2.26%</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(5.00)%</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GB" sz="800" b="0" dirty="0" smtClean="0">
                          <a:solidFill>
                            <a:schemeClr val="tx1"/>
                          </a:solidFill>
                          <a:latin typeface="Arial" panose="020B0604020202020204" pitchFamily="34" charset="0"/>
                          <a:cs typeface="Arial" panose="020B0604020202020204" pitchFamily="34" charset="0"/>
                        </a:rPr>
                        <a:t>(9.00)%</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smtClean="0">
                          <a:latin typeface="Arial" panose="020B0604020202020204" pitchFamily="34" charset="0"/>
                          <a:cs typeface="Arial" panose="020B0604020202020204" pitchFamily="34" charset="0"/>
                        </a:rPr>
                        <a:t>(3.00)%</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dirty="0" smtClean="0">
                          <a:solidFill>
                            <a:schemeClr val="tx1"/>
                          </a:solidFill>
                          <a:latin typeface="Arial" panose="020B0604020202020204" pitchFamily="34" charset="0"/>
                          <a:cs typeface="Arial" panose="020B0604020202020204" pitchFamily="34" charset="0"/>
                        </a:rPr>
                        <a:t>(5.00)%</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a:txBody>
                    <a:bodyPr/>
                    <a:lstStyle/>
                    <a:p>
                      <a:r>
                        <a:rPr lang="en-US" sz="800" dirty="0" smtClean="0">
                          <a:latin typeface="Arial" panose="020B0604020202020204" pitchFamily="34" charset="0"/>
                          <a:cs typeface="Arial" panose="020B0604020202020204" pitchFamily="34" charset="0"/>
                        </a:rPr>
                        <a:t>More conservative as the change</a:t>
                      </a:r>
                      <a:r>
                        <a:rPr lang="en-US" sz="800" baseline="0" dirty="0" smtClean="0">
                          <a:latin typeface="Arial" panose="020B0604020202020204" pitchFamily="34" charset="0"/>
                          <a:cs typeface="Arial" panose="020B0604020202020204" pitchFamily="34" charset="0"/>
                        </a:rPr>
                        <a:t> puts the limit closer to an implied ROA of 2.5%.</a:t>
                      </a:r>
                      <a:endParaRPr lang="en-US" sz="800" dirty="0">
                        <a:latin typeface="Arial" panose="020B0604020202020204" pitchFamily="34" charset="0"/>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1452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5</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MVE Sensitivity (+/-100 bps)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(2.38)%</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algn="ctr" defTabSz="914400" rtl="0" eaLnBrk="1" latinLnBrk="0" hangingPunct="1"/>
                      <a:r>
                        <a:rPr lang="en-US" sz="800" kern="1200" dirty="0" smtClean="0">
                          <a:solidFill>
                            <a:schemeClr val="tx1"/>
                          </a:solidFill>
                          <a:latin typeface="Arial" panose="020B0604020202020204" pitchFamily="34" charset="0"/>
                          <a:ea typeface="+mn-ea"/>
                          <a:cs typeface="Arial" panose="020B0604020202020204" pitchFamily="34" charset="0"/>
                        </a:rPr>
                        <a:t>$(240MM)</a:t>
                      </a:r>
                      <a:endParaRPr lang="en-US" sz="800" kern="120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marL="0" algn="ctr" defTabSz="914400" rtl="0" eaLnBrk="1" latinLnBrk="0" hangingPunct="1"/>
                      <a:r>
                        <a:rPr lang="en-US" sz="800" kern="1200" dirty="0" smtClean="0">
                          <a:solidFill>
                            <a:schemeClr val="tx1"/>
                          </a:solidFill>
                          <a:latin typeface="Arial" panose="020B0604020202020204" pitchFamily="34" charset="0"/>
                          <a:ea typeface="+mn-ea"/>
                          <a:cs typeface="Arial" panose="020B0604020202020204" pitchFamily="34" charset="0"/>
                        </a:rPr>
                        <a:t>$(300MM)</a:t>
                      </a:r>
                      <a:endParaRPr lang="en-US" sz="800" kern="120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ln>
                            <a:noFill/>
                          </a:ln>
                          <a:solidFill>
                            <a:schemeClr val="tx1"/>
                          </a:solidFill>
                          <a:latin typeface="Arial" panose="020B0604020202020204" pitchFamily="34" charset="0"/>
                          <a:ea typeface="+mn-ea"/>
                          <a:cs typeface="Arial" panose="020B0604020202020204" pitchFamily="34" charset="0"/>
                        </a:rPr>
                        <a:t>(3.00)%</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ln>
                            <a:noFill/>
                          </a:ln>
                          <a:solidFill>
                            <a:schemeClr val="tx1"/>
                          </a:solidFill>
                          <a:latin typeface="Arial" panose="020B0604020202020204" pitchFamily="34" charset="0"/>
                          <a:ea typeface="+mn-ea"/>
                          <a:cs typeface="Arial" panose="020B0604020202020204" pitchFamily="34" charset="0"/>
                        </a:rPr>
                        <a:t>(4.00)%</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The limit has been changed to a percentage amount to give management better insight into how much interest rate risk SC is taking against the relevant financial indicator.</a:t>
                      </a:r>
                      <a:endParaRPr lang="en-GB" sz="800" b="0" kern="1200" baseline="0" dirty="0" smtClean="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6</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kern="1200" baseline="0" dirty="0" smtClean="0">
                          <a:solidFill>
                            <a:schemeClr val="tx1"/>
                          </a:solidFill>
                          <a:latin typeface="Arial" panose="020B0604020202020204" pitchFamily="34" charset="0"/>
                          <a:ea typeface="+mn-ea"/>
                          <a:cs typeface="Arial" panose="020B0604020202020204" pitchFamily="34" charset="0"/>
                        </a:rPr>
                        <a:t>Gross Operational Risk Losses / Gross Margin</a:t>
                      </a:r>
                      <a:endParaRPr lang="en-US"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Quarterly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0.53%</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3.00%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5.00%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1.50%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2.00%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To more accurately reflect Gross Loss and Gross Margin trends.</a:t>
                      </a: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4254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7</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Available Committed Liquidity</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Monthly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4.4¹ months</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CEEAB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6</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5</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ln>
                            <a:noFill/>
                          </a:ln>
                          <a:solidFill>
                            <a:schemeClr val="tx1"/>
                          </a:solidFill>
                          <a:latin typeface="Arial" panose="020B0604020202020204" pitchFamily="34" charset="0"/>
                          <a:ea typeface="+mn-ea"/>
                          <a:cs typeface="Arial" panose="020B0604020202020204" pitchFamily="34" charset="0"/>
                        </a:rPr>
                        <a:t>4</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ln>
                            <a:noFill/>
                          </a:ln>
                          <a:solidFill>
                            <a:schemeClr val="tx1"/>
                          </a:solidFill>
                          <a:latin typeface="Arial" panose="020B0604020202020204" pitchFamily="34" charset="0"/>
                          <a:ea typeface="+mn-ea"/>
                          <a:cs typeface="Arial" panose="020B0604020202020204" pitchFamily="34" charset="0"/>
                        </a:rPr>
                        <a:t>3</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a:txBody>
                    <a:bodyPr/>
                    <a:lstStyle/>
                    <a:p>
                      <a:pPr algn="l" rtl="0" fontAlgn="t"/>
                      <a:r>
                        <a:rPr lang="en-US" sz="800" b="0" i="0" u="none" strike="noStrike" dirty="0" smtClean="0">
                          <a:solidFill>
                            <a:srgbClr val="000000"/>
                          </a:solidFill>
                          <a:effectLst/>
                          <a:latin typeface="Arial" panose="020B0604020202020204" pitchFamily="34" charset="0"/>
                          <a:cs typeface="Arial" panose="020B0604020202020204" pitchFamily="34" charset="0"/>
                        </a:rPr>
                        <a:t>The</a:t>
                      </a:r>
                      <a:r>
                        <a:rPr lang="en-US" sz="800" b="0" i="0" u="none" strike="noStrike" baseline="0" dirty="0" smtClean="0">
                          <a:solidFill>
                            <a:srgbClr val="000000"/>
                          </a:solidFill>
                          <a:effectLst/>
                          <a:latin typeface="Arial" panose="020B0604020202020204" pitchFamily="34" charset="0"/>
                          <a:cs typeface="Arial" panose="020B0604020202020204" pitchFamily="34" charset="0"/>
                        </a:rPr>
                        <a:t> change </a:t>
                      </a:r>
                      <a:r>
                        <a:rPr lang="en-US" sz="800" b="0" i="0" u="none" strike="noStrike" dirty="0" smtClean="0">
                          <a:solidFill>
                            <a:srgbClr val="000000"/>
                          </a:solidFill>
                          <a:effectLst/>
                          <a:latin typeface="Arial" panose="020B0604020202020204" pitchFamily="34" charset="0"/>
                          <a:cs typeface="Arial" panose="020B0604020202020204" pitchFamily="34" charset="0"/>
                        </a:rPr>
                        <a:t>is </a:t>
                      </a:r>
                      <a:r>
                        <a:rPr lang="en-US" sz="800" b="0" i="0" u="none" strike="noStrike" dirty="0">
                          <a:solidFill>
                            <a:srgbClr val="000000"/>
                          </a:solidFill>
                          <a:effectLst/>
                          <a:latin typeface="Arial" panose="020B0604020202020204" pitchFamily="34" charset="0"/>
                          <a:cs typeface="Arial" panose="020B0604020202020204" pitchFamily="34" charset="0"/>
                        </a:rPr>
                        <a:t>a better reflection of our liquidity planning and more suited to a consumer finance company without deposit </a:t>
                      </a:r>
                      <a:r>
                        <a:rPr lang="en-US" sz="800" b="0" i="0" u="none" strike="noStrike" dirty="0" smtClean="0">
                          <a:solidFill>
                            <a:srgbClr val="000000"/>
                          </a:solidFill>
                          <a:effectLst/>
                          <a:latin typeface="Arial" panose="020B0604020202020204" pitchFamily="34" charset="0"/>
                          <a:cs typeface="Arial" panose="020B0604020202020204" pitchFamily="34" charset="0"/>
                        </a:rPr>
                        <a:t>funding. Corresponds </a:t>
                      </a:r>
                      <a:r>
                        <a:rPr lang="en-US" sz="800" b="0" i="0" u="none" strike="noStrike" dirty="0">
                          <a:solidFill>
                            <a:srgbClr val="000000"/>
                          </a:solidFill>
                          <a:effectLst/>
                          <a:latin typeface="Arial" panose="020B0604020202020204" pitchFamily="34" charset="0"/>
                          <a:cs typeface="Arial" panose="020B0604020202020204" pitchFamily="34" charset="0"/>
                        </a:rPr>
                        <a:t>to FRB Liquidity Stress Testing requirement of 90 days Liquidity Buffer.</a:t>
                      </a: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r h="34036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8</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2">
                  <a:txBody>
                    <a:bodyPr/>
                    <a:lstStyle/>
                    <a:p>
                      <a:pPr algn="ctr"/>
                      <a:r>
                        <a:rPr lang="en-GB" sz="800" b="1" dirty="0" smtClean="0">
                          <a:solidFill>
                            <a:schemeClr val="tx1"/>
                          </a:solidFill>
                          <a:latin typeface="Arial" panose="020B0604020202020204" pitchFamily="34" charset="0"/>
                          <a:cs typeface="Arial" panose="020B0604020202020204" pitchFamily="34" charset="0"/>
                        </a:rPr>
                        <a:t>More Aggressive</a:t>
                      </a:r>
                      <a:endParaRPr lang="en-GB" sz="800" b="1" dirty="0">
                        <a:solidFill>
                          <a:schemeClr val="tx1"/>
                        </a:solidFill>
                        <a:latin typeface="Arial" panose="020B0604020202020204" pitchFamily="34" charset="0"/>
                        <a:cs typeface="Arial" panose="020B0604020202020204" pitchFamily="34" charset="0"/>
                      </a:endParaRPr>
                    </a:p>
                  </a:txBody>
                  <a:tcPr marL="48014" marR="48014" marT="27432" marB="0"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r>
                        <a:rPr lang="en-US" sz="800" b="1" dirty="0" smtClean="0">
                          <a:latin typeface="Arial" panose="020B0604020202020204" pitchFamily="34" charset="0"/>
                          <a:cs typeface="Arial" panose="020B0604020202020204" pitchFamily="34" charset="0"/>
                        </a:rPr>
                        <a:t>NII Sensitivity</a:t>
                      </a:r>
                      <a:r>
                        <a:rPr lang="en-US" sz="800" b="1" baseline="0" dirty="0" smtClean="0">
                          <a:latin typeface="Arial" panose="020B0604020202020204" pitchFamily="34" charset="0"/>
                          <a:cs typeface="Arial" panose="020B0604020202020204" pitchFamily="34" charset="0"/>
                        </a:rPr>
                        <a:t> (+/- 100 bps)</a:t>
                      </a:r>
                      <a:endParaRPr lang="en-US" sz="800" b="1" dirty="0">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Monthly</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(1.40)%</a:t>
                      </a:r>
                      <a:endParaRPr lang="en-US"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en-US" sz="800" dirty="0" smtClean="0">
                          <a:latin typeface="Arial" panose="020B0604020202020204" pitchFamily="34" charset="0"/>
                          <a:cs typeface="Arial" panose="020B0604020202020204" pitchFamily="34" charset="0"/>
                        </a:rPr>
                        <a:t>$(75MM)</a:t>
                      </a:r>
                      <a:endParaRPr lang="en-US" sz="800" dirty="0">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E48F">
                        <a:alpha val="50196"/>
                      </a:srgbClr>
                    </a:solidFill>
                  </a:tcPr>
                </a:tc>
                <a:tc>
                  <a:txBody>
                    <a:bodyPr/>
                    <a:lstStyle/>
                    <a:p>
                      <a:pPr algn="ctr"/>
                      <a:r>
                        <a:rPr lang="en-US" sz="800" dirty="0" smtClean="0">
                          <a:latin typeface="Arial" panose="020B0604020202020204" pitchFamily="34" charset="0"/>
                          <a:cs typeface="Arial" panose="020B0604020202020204" pitchFamily="34" charset="0"/>
                        </a:rPr>
                        <a:t>$(100MM)</a:t>
                      </a:r>
                      <a:endParaRPr lang="en-US" sz="800" dirty="0">
                        <a:latin typeface="Arial" panose="020B0604020202020204" pitchFamily="34" charset="0"/>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ln>
                            <a:noFill/>
                          </a:ln>
                          <a:solidFill>
                            <a:schemeClr val="tx1"/>
                          </a:solidFill>
                          <a:latin typeface="Arial" panose="020B0604020202020204" pitchFamily="34" charset="0"/>
                          <a:ea typeface="+mn-ea"/>
                          <a:cs typeface="Arial" panose="020B0604020202020204" pitchFamily="34" charset="0"/>
                        </a:rPr>
                        <a:t>(2.00)%</a:t>
                      </a:r>
                      <a:endParaRPr lang="en-US" sz="800" b="0" kern="1200" baseline="0" dirty="0">
                        <a:ln>
                          <a:noFill/>
                        </a:ln>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0" kern="1200" baseline="0" dirty="0" smtClean="0">
                          <a:ln>
                            <a:noFill/>
                          </a:ln>
                          <a:solidFill>
                            <a:schemeClr val="tx1"/>
                          </a:solidFill>
                          <a:latin typeface="Arial" panose="020B0604020202020204" pitchFamily="34" charset="0"/>
                          <a:ea typeface="+mn-ea"/>
                          <a:cs typeface="Arial" panose="020B0604020202020204" pitchFamily="34" charset="0"/>
                        </a:rPr>
                        <a:t>(2.50)%</a:t>
                      </a:r>
                      <a:endParaRPr lang="en-US" sz="800" b="0" kern="1200" baseline="0" dirty="0">
                        <a:ln>
                          <a:noFill/>
                        </a:ln>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The limits have been changed to a percentage amount to give management better insight into how much interest rate risk SC is taking against the relevant financial indicator.</a:t>
                      </a:r>
                      <a:endParaRPr lang="en-GB" sz="800" b="0" kern="1200" baseline="0" dirty="0" smtClean="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67757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9</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Material Operational Risk Events</a:t>
                      </a:r>
                      <a:endParaRPr lang="en-GB" sz="800" b="1"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Quarterly</a:t>
                      </a: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6</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3</a:t>
                      </a:r>
                      <a:endParaRPr lang="en-GB" sz="800" b="0" kern="1200" baseline="0" dirty="0">
                        <a:solidFill>
                          <a:schemeClr val="tx1"/>
                        </a:solidFill>
                        <a:latin typeface="Arial" panose="020B0604020202020204" pitchFamily="34" charset="0"/>
                        <a:ea typeface="+mn-ea"/>
                        <a:cs typeface="Arial" panose="020B0604020202020204" pitchFamily="34" charset="0"/>
                      </a:endParaRPr>
                    </a:p>
                  </a:txBody>
                  <a:tcPr marL="28808" marR="28808" marT="274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E48F">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0" kern="1200" baseline="0" dirty="0" smtClean="0">
                          <a:solidFill>
                            <a:schemeClr val="tx1"/>
                          </a:solidFill>
                          <a:latin typeface="Arial" panose="020B0604020202020204" pitchFamily="34" charset="0"/>
                          <a:ea typeface="+mn-ea"/>
                          <a:cs typeface="Arial" panose="020B0604020202020204" pitchFamily="34" charset="0"/>
                        </a:rPr>
                        <a:t>6</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9B9B">
                        <a:alpha val="50196"/>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5</a:t>
                      </a:r>
                    </a:p>
                  </a:txBody>
                  <a:tcPr marL="28808" marR="28808" marT="27432" marB="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800" b="1" kern="1200" baseline="0" dirty="0" smtClean="0">
                          <a:solidFill>
                            <a:schemeClr val="tx1"/>
                          </a:solidFill>
                          <a:latin typeface="Arial" panose="020B0604020202020204" pitchFamily="34" charset="0"/>
                          <a:ea typeface="+mn-ea"/>
                          <a:cs typeface="Arial" panose="020B0604020202020204" pitchFamily="34" charset="0"/>
                        </a:rPr>
                        <a:t>7</a:t>
                      </a:r>
                    </a:p>
                  </a:txBody>
                  <a:tcPr marL="28808" marR="28808" marT="27432" marB="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A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0" kern="1200" baseline="0" dirty="0" smtClean="0">
                          <a:solidFill>
                            <a:schemeClr val="tx1"/>
                          </a:solidFill>
                          <a:latin typeface="Arial" panose="020B0604020202020204" pitchFamily="34" charset="0"/>
                          <a:ea typeface="+mn-ea"/>
                          <a:cs typeface="Arial" panose="020B0604020202020204" pitchFamily="34" charset="0"/>
                        </a:rPr>
                        <a:t>Limits will change based upon the new SHUSA Operational Risk Event Escalation thresholds approved 4/20/2016.  The metric moves from only recording events based on Gross Loss, to also include events that meet escalation thresholds for customer impact, potential regulatory and reputational impact.</a:t>
                      </a:r>
                      <a:endParaRPr lang="en-GB" sz="800" b="0" i="1" kern="1200" baseline="0" dirty="0" smtClean="0">
                        <a:solidFill>
                          <a:schemeClr val="tx1"/>
                        </a:solidFill>
                        <a:latin typeface="Arial" panose="020B0604020202020204" pitchFamily="34" charset="0"/>
                        <a:ea typeface="+mn-ea"/>
                        <a:cs typeface="Arial" panose="020B0604020202020204" pitchFamily="34" charset="0"/>
                      </a:endParaRPr>
                    </a:p>
                  </a:txBody>
                  <a:tcPr marL="28808" marR="28808" marT="27432" marB="0"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r>
            </a:tbl>
          </a:graphicData>
        </a:graphic>
      </p:graphicFrame>
      <p:sp>
        <p:nvSpPr>
          <p:cNvPr id="4" name="Rectangle 3"/>
          <p:cNvSpPr/>
          <p:nvPr/>
        </p:nvSpPr>
        <p:spPr>
          <a:xfrm>
            <a:off x="48003" y="6478997"/>
            <a:ext cx="7956326" cy="430887"/>
          </a:xfrm>
          <a:prstGeom prst="rect">
            <a:avLst/>
          </a:prstGeom>
        </p:spPr>
        <p:txBody>
          <a:bodyPr wrap="square" lIns="0">
            <a:spAutoFit/>
          </a:bodyPr>
          <a:lstStyle/>
          <a:p>
            <a:pPr algn="l" fontAlgn="auto">
              <a:lnSpc>
                <a:spcPct val="100000"/>
              </a:lnSpc>
              <a:spcBef>
                <a:spcPts val="0"/>
              </a:spcBef>
              <a:spcAft>
                <a:spcPts val="0"/>
              </a:spcAft>
            </a:pPr>
            <a:r>
              <a:rPr lang="en-US" sz="700" dirty="0" smtClean="0">
                <a:solidFill>
                  <a:prstClr val="black"/>
                </a:solidFill>
                <a:latin typeface="Arial" panose="020B0604020202020204" pitchFamily="34" charset="0"/>
                <a:cs typeface="Arial" panose="020B0604020202020204" pitchFamily="34" charset="0"/>
              </a:rPr>
              <a:t>¹For </a:t>
            </a:r>
            <a:r>
              <a:rPr lang="en-US" sz="700" dirty="0">
                <a:solidFill>
                  <a:prstClr val="black"/>
                </a:solidFill>
                <a:latin typeface="Arial" panose="020B0604020202020204" pitchFamily="34" charset="0"/>
                <a:cs typeface="Arial" panose="020B0604020202020204" pitchFamily="34" charset="0"/>
              </a:rPr>
              <a:t>Available Committed Liquidity, the actual is based from the 2016 RAS proposed </a:t>
            </a:r>
            <a:r>
              <a:rPr lang="en-US" sz="700" dirty="0" smtClean="0">
                <a:solidFill>
                  <a:prstClr val="black"/>
                </a:solidFill>
                <a:latin typeface="Arial" panose="020B0604020202020204" pitchFamily="34" charset="0"/>
                <a:cs typeface="Arial" panose="020B0604020202020204" pitchFamily="34" charset="0"/>
              </a:rPr>
              <a:t>calculation.</a:t>
            </a:r>
          </a:p>
          <a:p>
            <a:pPr algn="l" fontAlgn="auto">
              <a:lnSpc>
                <a:spcPct val="100000"/>
              </a:lnSpc>
              <a:spcBef>
                <a:spcPts val="0"/>
              </a:spcBef>
              <a:spcAft>
                <a:spcPts val="0"/>
              </a:spcAft>
            </a:pPr>
            <a:r>
              <a:rPr lang="en-US" sz="700" dirty="0" smtClean="0">
                <a:solidFill>
                  <a:prstClr val="black"/>
                </a:solidFill>
                <a:latin typeface="Arial" panose="020B0604020202020204" pitchFamily="34" charset="0"/>
                <a:cs typeface="Arial" panose="020B0604020202020204" pitchFamily="34" charset="0"/>
              </a:rPr>
              <a:t>²March 2016 limits for RWA were the following: Amber Trigger = $37.1bn, Red Limit = $39.1bn. </a:t>
            </a:r>
          </a:p>
          <a:p>
            <a:pPr marL="0" lvl="1" algn="l" fontAlgn="auto">
              <a:lnSpc>
                <a:spcPct val="100000"/>
              </a:lnSpc>
              <a:spcBef>
                <a:spcPts val="0"/>
              </a:spcBef>
              <a:spcAft>
                <a:spcPts val="0"/>
              </a:spcAft>
            </a:pPr>
            <a:r>
              <a:rPr lang="en-US" sz="800" dirty="0" smtClean="0">
                <a:solidFill>
                  <a:prstClr val="black"/>
                </a:solidFill>
                <a:latin typeface="Arial" panose="020B0604020202020204" pitchFamily="34" charset="0"/>
                <a:cs typeface="Arial" panose="020B0604020202020204" pitchFamily="34" charset="0"/>
              </a:rPr>
              <a:t>³</a:t>
            </a:r>
            <a:r>
              <a:rPr lang="en-US" sz="700" dirty="0" smtClean="0">
                <a:solidFill>
                  <a:srgbClr val="000000"/>
                </a:solidFill>
                <a:latin typeface="Arial" panose="020B0604020202020204" pitchFamily="34" charset="0"/>
                <a:ea typeface="MS PGothic" pitchFamily="34" charset="-128"/>
                <a:cs typeface="Arial" panose="020B0604020202020204" pitchFamily="34" charset="0"/>
              </a:rPr>
              <a:t>RWA </a:t>
            </a:r>
            <a:r>
              <a:rPr lang="en-US" sz="700" dirty="0">
                <a:solidFill>
                  <a:srgbClr val="000000"/>
                </a:solidFill>
                <a:latin typeface="Arial" panose="020B0604020202020204" pitchFamily="34" charset="0"/>
                <a:ea typeface="MS PGothic" pitchFamily="34" charset="-128"/>
                <a:cs typeface="Arial" panose="020B0604020202020204" pitchFamily="34" charset="0"/>
              </a:rPr>
              <a:t>received ERMC and Capital Committee approval to use a risk weighting of 20% for restricted cash. The revised risk weighting will be used on a go forward basis, starting in </a:t>
            </a:r>
            <a:r>
              <a:rPr lang="en-US" sz="700" dirty="0" smtClean="0">
                <a:solidFill>
                  <a:srgbClr val="000000"/>
                </a:solidFill>
                <a:latin typeface="Arial" panose="020B0604020202020204" pitchFamily="34" charset="0"/>
                <a:ea typeface="MS PGothic" pitchFamily="34" charset="-128"/>
                <a:cs typeface="Arial" panose="020B0604020202020204" pitchFamily="34" charset="0"/>
              </a:rPr>
              <a:t>Apr’16.</a:t>
            </a:r>
            <a:endParaRPr lang="en-US" sz="700" dirty="0">
              <a:solidFill>
                <a:srgbClr val="000000"/>
              </a:solidFill>
              <a:latin typeface="Arial" panose="020B0604020202020204" pitchFamily="34" charset="0"/>
              <a:ea typeface="MS PGothic" pitchFamily="34" charset="-128"/>
              <a:cs typeface="Arial" panose="020B0604020202020204" pitchFamily="34" charset="0"/>
            </a:endParaRPr>
          </a:p>
        </p:txBody>
      </p:sp>
      <p:sp>
        <p:nvSpPr>
          <p:cNvPr id="5" name="Footer Placeholder 4"/>
          <p:cNvSpPr>
            <a:spLocks noGrp="1"/>
          </p:cNvSpPr>
          <p:nvPr>
            <p:ph type="ftr" sz="quarter" idx="11"/>
          </p:nvPr>
        </p:nvSpPr>
        <p:spPr>
          <a:xfrm>
            <a:off x="7089065" y="6492882"/>
            <a:ext cx="3240941" cy="365125"/>
          </a:xfrm>
        </p:spPr>
        <p:txBody>
          <a:bodyPr/>
          <a:lstStyle/>
          <a:p>
            <a:r>
              <a:rPr lang="en-US" dirty="0"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80687448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18"/>
          <p:cNvSpPr>
            <a:spLocks noChangeArrowheads="1"/>
          </p:cNvSpPr>
          <p:nvPr/>
        </p:nvSpPr>
        <p:spPr bwMode="auto">
          <a:xfrm>
            <a:off x="303680" y="275490"/>
            <a:ext cx="9299111"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p>
            <a:pPr algn="l" fontAlgn="auto">
              <a:lnSpc>
                <a:spcPct val="100000"/>
              </a:lnSpc>
              <a:spcBef>
                <a:spcPts val="0"/>
              </a:spcBef>
              <a:spcAft>
                <a:spcPts val="0"/>
              </a:spcAft>
            </a:pPr>
            <a:r>
              <a:rPr lang="en-US" sz="2400" b="1" dirty="0" smtClean="0">
                <a:solidFill>
                  <a:srgbClr val="000000"/>
                </a:solidFill>
                <a:latin typeface="Arial" panose="020B0604020202020204" pitchFamily="34" charset="0"/>
                <a:ea typeface="ＭＳ Ｐゴシック" pitchFamily="1" charset="-128"/>
                <a:cs typeface="Arial" panose="020B0604020202020204" pitchFamily="34" charset="0"/>
              </a:rPr>
              <a:t>Appendix </a:t>
            </a:r>
            <a:endParaRPr lang="en-US" sz="2400" b="1" dirty="0">
              <a:solidFill>
                <a:srgbClr val="000000"/>
              </a:solidFill>
              <a:latin typeface="Arial" panose="020B0604020202020204" pitchFamily="34" charset="0"/>
              <a:ea typeface="ＭＳ Ｐゴシック" pitchFamily="1" charset="-128"/>
              <a:cs typeface="Arial" panose="020B0604020202020204" pitchFamily="34" charset="0"/>
            </a:endParaRPr>
          </a:p>
          <a:p>
            <a:pPr algn="l" fontAlgn="auto">
              <a:lnSpc>
                <a:spcPct val="100000"/>
              </a:lnSpc>
              <a:spcBef>
                <a:spcPts val="0"/>
              </a:spcBef>
              <a:spcAft>
                <a:spcPts val="0"/>
              </a:spcAft>
            </a:pPr>
            <a:endParaRPr lang="en-US" sz="2400" b="1" dirty="0">
              <a:solidFill>
                <a:srgbClr val="000000"/>
              </a:solidFill>
              <a:latin typeface="Arial" panose="020B0604020202020204" pitchFamily="34" charset="0"/>
              <a:ea typeface="ＭＳ Ｐゴシック" pitchFamily="1" charset="-128"/>
              <a:cs typeface="Arial" panose="020B0604020202020204" pitchFamily="34" charset="0"/>
            </a:endParaRPr>
          </a:p>
        </p:txBody>
      </p:sp>
      <p:grpSp>
        <p:nvGrpSpPr>
          <p:cNvPr id="9" name="Group 8"/>
          <p:cNvGrpSpPr/>
          <p:nvPr/>
        </p:nvGrpSpPr>
        <p:grpSpPr>
          <a:xfrm>
            <a:off x="303677" y="986328"/>
            <a:ext cx="8383276" cy="560313"/>
            <a:chOff x="606230" y="1073366"/>
            <a:chExt cx="7982752" cy="640080"/>
          </a:xfrm>
        </p:grpSpPr>
        <p:sp>
          <p:nvSpPr>
            <p:cNvPr id="10"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grpSp>
          <p:nvGrpSpPr>
            <p:cNvPr id="11" name="21 Grupo"/>
            <p:cNvGrpSpPr/>
            <p:nvPr/>
          </p:nvGrpSpPr>
          <p:grpSpPr>
            <a:xfrm>
              <a:off x="606230" y="1073366"/>
              <a:ext cx="640080" cy="640080"/>
              <a:chOff x="1554076" y="1086644"/>
              <a:chExt cx="792088" cy="792088"/>
            </a:xfrm>
            <a:solidFill>
              <a:srgbClr val="C00000"/>
            </a:solidFill>
          </p:grpSpPr>
          <p:sp>
            <p:nvSpPr>
              <p:cNvPr id="13"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sp>
            <p:nvSpPr>
              <p:cNvPr id="14" name="20 CuadroTexto"/>
              <p:cNvSpPr txBox="1"/>
              <p:nvPr/>
            </p:nvSpPr>
            <p:spPr>
              <a:xfrm>
                <a:off x="1731566" y="1140012"/>
                <a:ext cx="437107" cy="522107"/>
              </a:xfrm>
              <a:prstGeom prst="rect">
                <a:avLst/>
              </a:prstGeom>
              <a:noFill/>
            </p:spPr>
            <p:txBody>
              <a:bodyPr wrap="square" rtlCol="0">
                <a:spAutoFit/>
              </a:bodyPr>
              <a:lstStyle/>
              <a:p>
                <a:pPr fontAlgn="auto">
                  <a:lnSpc>
                    <a:spcPct val="100000"/>
                  </a:lnSpc>
                  <a:spcBef>
                    <a:spcPts val="0"/>
                  </a:spcBef>
                  <a:spcAft>
                    <a:spcPts val="0"/>
                  </a:spcAft>
                  <a:defRPr/>
                </a:pPr>
                <a:r>
                  <a:rPr lang="en-US" sz="1800" b="1" kern="0" dirty="0">
                    <a:solidFill>
                      <a:srgbClr val="FFFFFF"/>
                    </a:solidFill>
                    <a:latin typeface="Arial" panose="020B0604020202020204" pitchFamily="34" charset="0"/>
                    <a:ea typeface="ＭＳ Ｐゴシック" pitchFamily="1" charset="-128"/>
                    <a:cs typeface="Arial" panose="020B0604020202020204" pitchFamily="34" charset="0"/>
                  </a:rPr>
                  <a:t>1</a:t>
                </a:r>
              </a:p>
            </p:txBody>
          </p:sp>
        </p:grpSp>
        <p:sp>
          <p:nvSpPr>
            <p:cNvPr id="12"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800" b="1" dirty="0" smtClean="0">
                  <a:solidFill>
                    <a:srgbClr val="FFFFFF"/>
                  </a:solidFill>
                  <a:latin typeface="Arial" panose="020B0604020202020204" pitchFamily="34" charset="0"/>
                  <a:ea typeface="ＭＳ Ｐゴシック" pitchFamily="1" charset="-128"/>
                  <a:cs typeface="Arial" panose="020B0604020202020204" pitchFamily="34" charset="0"/>
                </a:rPr>
                <a:t>Appendix A: 2016 Proposed Metric Graphs	</a:t>
              </a:r>
              <a:endParaRPr lang="en-US" sz="18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27" name="Group 26"/>
          <p:cNvGrpSpPr/>
          <p:nvPr/>
        </p:nvGrpSpPr>
        <p:grpSpPr>
          <a:xfrm>
            <a:off x="330351" y="2107643"/>
            <a:ext cx="8383276" cy="560313"/>
            <a:chOff x="606230" y="1073366"/>
            <a:chExt cx="7982752" cy="640080"/>
          </a:xfrm>
        </p:grpSpPr>
        <p:sp>
          <p:nvSpPr>
            <p:cNvPr id="28"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grpSp>
          <p:nvGrpSpPr>
            <p:cNvPr id="29" name="21 Grupo"/>
            <p:cNvGrpSpPr/>
            <p:nvPr/>
          </p:nvGrpSpPr>
          <p:grpSpPr>
            <a:xfrm>
              <a:off x="606230" y="1073366"/>
              <a:ext cx="640080" cy="640080"/>
              <a:chOff x="1554076" y="1086644"/>
              <a:chExt cx="792088" cy="792088"/>
            </a:xfrm>
            <a:solidFill>
              <a:srgbClr val="C00000"/>
            </a:solidFill>
          </p:grpSpPr>
          <p:sp>
            <p:nvSpPr>
              <p:cNvPr id="31"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sp>
            <p:nvSpPr>
              <p:cNvPr id="32" name="20 CuadroTexto"/>
              <p:cNvSpPr txBox="1"/>
              <p:nvPr/>
            </p:nvSpPr>
            <p:spPr>
              <a:xfrm>
                <a:off x="1731566" y="1140012"/>
                <a:ext cx="437107" cy="522107"/>
              </a:xfrm>
              <a:prstGeom prst="rect">
                <a:avLst/>
              </a:prstGeom>
              <a:noFill/>
            </p:spPr>
            <p:txBody>
              <a:bodyPr wrap="square" rtlCol="0">
                <a:spAutoFit/>
              </a:bodyPr>
              <a:lstStyle/>
              <a:p>
                <a:pPr fontAlgn="auto">
                  <a:lnSpc>
                    <a:spcPct val="100000"/>
                  </a:lnSpc>
                  <a:spcBef>
                    <a:spcPts val="0"/>
                  </a:spcBef>
                  <a:spcAft>
                    <a:spcPts val="0"/>
                  </a:spcAft>
                  <a:defRPr/>
                </a:pPr>
                <a:r>
                  <a:rPr lang="en-US" sz="1800" b="1" kern="0" dirty="0" smtClean="0">
                    <a:solidFill>
                      <a:srgbClr val="FFFFFF"/>
                    </a:solidFill>
                    <a:latin typeface="Arial" panose="020B0604020202020204" pitchFamily="34" charset="0"/>
                    <a:ea typeface="ＭＳ Ｐゴシック" pitchFamily="1" charset="-128"/>
                    <a:cs typeface="Arial" panose="020B0604020202020204" pitchFamily="34" charset="0"/>
                  </a:rPr>
                  <a:t>2</a:t>
                </a:r>
                <a:endParaRPr lang="en-US" sz="18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30"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800" b="1" dirty="0" smtClean="0">
                  <a:solidFill>
                    <a:srgbClr val="FFFFFF"/>
                  </a:solidFill>
                  <a:latin typeface="Arial" panose="020B0604020202020204" pitchFamily="34" charset="0"/>
                  <a:ea typeface="ＭＳ Ｐゴシック" pitchFamily="1" charset="-128"/>
                  <a:cs typeface="Arial" panose="020B0604020202020204" pitchFamily="34" charset="0"/>
                </a:rPr>
                <a:t>Appendix B: 2016 Qualitative Statements	</a:t>
              </a:r>
              <a:endParaRPr lang="en-US" sz="18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33" name="Group 32"/>
          <p:cNvGrpSpPr/>
          <p:nvPr/>
        </p:nvGrpSpPr>
        <p:grpSpPr>
          <a:xfrm>
            <a:off x="330351" y="3228949"/>
            <a:ext cx="8383276" cy="560313"/>
            <a:chOff x="606230" y="1073366"/>
            <a:chExt cx="7982752" cy="640080"/>
          </a:xfrm>
        </p:grpSpPr>
        <p:sp>
          <p:nvSpPr>
            <p:cNvPr id="34"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grpSp>
          <p:nvGrpSpPr>
            <p:cNvPr id="35" name="21 Grupo"/>
            <p:cNvGrpSpPr/>
            <p:nvPr/>
          </p:nvGrpSpPr>
          <p:grpSpPr>
            <a:xfrm>
              <a:off x="606230" y="1073366"/>
              <a:ext cx="640080" cy="640080"/>
              <a:chOff x="1554076" y="1086644"/>
              <a:chExt cx="792088" cy="792088"/>
            </a:xfrm>
            <a:solidFill>
              <a:srgbClr val="C00000"/>
            </a:solidFill>
          </p:grpSpPr>
          <p:sp>
            <p:nvSpPr>
              <p:cNvPr id="37"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sp>
            <p:nvSpPr>
              <p:cNvPr id="38" name="20 CuadroTexto"/>
              <p:cNvSpPr txBox="1"/>
              <p:nvPr/>
            </p:nvSpPr>
            <p:spPr>
              <a:xfrm>
                <a:off x="1731566" y="1140012"/>
                <a:ext cx="437107" cy="522107"/>
              </a:xfrm>
              <a:prstGeom prst="rect">
                <a:avLst/>
              </a:prstGeom>
              <a:noFill/>
            </p:spPr>
            <p:txBody>
              <a:bodyPr wrap="square" rtlCol="0">
                <a:spAutoFit/>
              </a:bodyPr>
              <a:lstStyle/>
              <a:p>
                <a:pPr fontAlgn="auto">
                  <a:lnSpc>
                    <a:spcPct val="100000"/>
                  </a:lnSpc>
                  <a:spcBef>
                    <a:spcPts val="0"/>
                  </a:spcBef>
                  <a:spcAft>
                    <a:spcPts val="0"/>
                  </a:spcAft>
                  <a:defRPr/>
                </a:pPr>
                <a:r>
                  <a:rPr lang="en-US" sz="1800" b="1" kern="0" dirty="0">
                    <a:solidFill>
                      <a:srgbClr val="FFFFFF"/>
                    </a:solidFill>
                    <a:latin typeface="Arial" panose="020B0604020202020204" pitchFamily="34" charset="0"/>
                    <a:ea typeface="ＭＳ Ｐゴシック" pitchFamily="1" charset="-128"/>
                    <a:cs typeface="Arial" panose="020B0604020202020204" pitchFamily="34" charset="0"/>
                  </a:rPr>
                  <a:t>3</a:t>
                </a:r>
              </a:p>
            </p:txBody>
          </p:sp>
        </p:grpSp>
        <p:sp>
          <p:nvSpPr>
            <p:cNvPr id="36"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800" b="1" dirty="0" smtClean="0">
                  <a:solidFill>
                    <a:srgbClr val="FFFFFF"/>
                  </a:solidFill>
                  <a:latin typeface="Arial" panose="020B0604020202020204" pitchFamily="34" charset="0"/>
                  <a:ea typeface="ＭＳ Ｐゴシック" pitchFamily="1" charset="-128"/>
                  <a:cs typeface="Arial" panose="020B0604020202020204" pitchFamily="34" charset="0"/>
                </a:rPr>
                <a:t>Appendix C: Additional Metrics	</a:t>
              </a:r>
              <a:endParaRPr lang="en-US" sz="18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grpSp>
        <p:nvGrpSpPr>
          <p:cNvPr id="39" name="Group 38"/>
          <p:cNvGrpSpPr/>
          <p:nvPr/>
        </p:nvGrpSpPr>
        <p:grpSpPr>
          <a:xfrm>
            <a:off x="330351" y="4350262"/>
            <a:ext cx="8383276" cy="560313"/>
            <a:chOff x="606230" y="1073366"/>
            <a:chExt cx="7982752" cy="640080"/>
          </a:xfrm>
        </p:grpSpPr>
        <p:sp>
          <p:nvSpPr>
            <p:cNvPr id="40" name="17 Rectángulo redondeado"/>
            <p:cNvSpPr/>
            <p:nvPr/>
          </p:nvSpPr>
          <p:spPr>
            <a:xfrm>
              <a:off x="1095370" y="1079039"/>
              <a:ext cx="7272885" cy="585440"/>
            </a:xfrm>
            <a:prstGeom prst="roundRect">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grpSp>
          <p:nvGrpSpPr>
            <p:cNvPr id="41" name="21 Grupo"/>
            <p:cNvGrpSpPr/>
            <p:nvPr/>
          </p:nvGrpSpPr>
          <p:grpSpPr>
            <a:xfrm>
              <a:off x="606230" y="1073366"/>
              <a:ext cx="640080" cy="640080"/>
              <a:chOff x="1554076" y="1086644"/>
              <a:chExt cx="792088" cy="792088"/>
            </a:xfrm>
            <a:solidFill>
              <a:srgbClr val="C00000"/>
            </a:solidFill>
          </p:grpSpPr>
          <p:sp>
            <p:nvSpPr>
              <p:cNvPr id="43" name="19 Elipse"/>
              <p:cNvSpPr/>
              <p:nvPr/>
            </p:nvSpPr>
            <p:spPr>
              <a:xfrm>
                <a:off x="1554076" y="1086644"/>
                <a:ext cx="792088" cy="792088"/>
              </a:xfrm>
              <a:prstGeom prst="ellipse">
                <a:avLst/>
              </a:prstGeom>
              <a:solidFill>
                <a:sysClr val="window" lastClr="FFFFFF">
                  <a:lumMod val="75000"/>
                </a:sysClr>
              </a:solidFill>
              <a:ln w="12700" cap="flat" cmpd="sng" algn="ctr">
                <a:noFill/>
                <a:prstDash val="solid"/>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rtlCol="0" anchor="ctr"/>
              <a:lstStyle/>
              <a:p>
                <a:pPr fontAlgn="auto">
                  <a:lnSpc>
                    <a:spcPct val="100000"/>
                  </a:lnSpc>
                  <a:spcBef>
                    <a:spcPts val="0"/>
                  </a:spcBef>
                  <a:spcAft>
                    <a:spcPts val="0"/>
                  </a:spcAft>
                  <a:defRPr/>
                </a:pPr>
                <a:endParaRPr lang="en-US" sz="1800" kern="0" dirty="0">
                  <a:solidFill>
                    <a:srgbClr val="FFFFFF"/>
                  </a:solidFill>
                  <a:latin typeface="Arial" panose="020B0604020202020204" pitchFamily="34" charset="0"/>
                  <a:cs typeface="Arial" panose="020B0604020202020204" pitchFamily="34" charset="0"/>
                </a:endParaRPr>
              </a:p>
            </p:txBody>
          </p:sp>
          <p:sp>
            <p:nvSpPr>
              <p:cNvPr id="44" name="20 CuadroTexto"/>
              <p:cNvSpPr txBox="1"/>
              <p:nvPr/>
            </p:nvSpPr>
            <p:spPr>
              <a:xfrm>
                <a:off x="1731566" y="1140012"/>
                <a:ext cx="437107" cy="522107"/>
              </a:xfrm>
              <a:prstGeom prst="rect">
                <a:avLst/>
              </a:prstGeom>
              <a:noFill/>
            </p:spPr>
            <p:txBody>
              <a:bodyPr wrap="square" rtlCol="0">
                <a:spAutoFit/>
              </a:bodyPr>
              <a:lstStyle/>
              <a:p>
                <a:pPr fontAlgn="auto">
                  <a:lnSpc>
                    <a:spcPct val="100000"/>
                  </a:lnSpc>
                  <a:spcBef>
                    <a:spcPts val="0"/>
                  </a:spcBef>
                  <a:spcAft>
                    <a:spcPts val="0"/>
                  </a:spcAft>
                  <a:defRPr/>
                </a:pPr>
                <a:r>
                  <a:rPr lang="en-US" sz="1800" b="1" kern="0" dirty="0" smtClean="0">
                    <a:solidFill>
                      <a:srgbClr val="FFFFFF"/>
                    </a:solidFill>
                    <a:latin typeface="Arial" panose="020B0604020202020204" pitchFamily="34" charset="0"/>
                    <a:ea typeface="ＭＳ Ｐゴシック" pitchFamily="1" charset="-128"/>
                    <a:cs typeface="Arial" panose="020B0604020202020204" pitchFamily="34" charset="0"/>
                  </a:rPr>
                  <a:t>4</a:t>
                </a:r>
                <a:endParaRPr lang="en-US" sz="1800" b="1" kern="0"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42" name="22 CuadroTexto"/>
            <p:cNvSpPr txBox="1">
              <a:spLocks/>
            </p:cNvSpPr>
            <p:nvPr/>
          </p:nvSpPr>
          <p:spPr>
            <a:xfrm>
              <a:off x="1371478" y="1110150"/>
              <a:ext cx="7217504" cy="523220"/>
            </a:xfrm>
            <a:prstGeom prst="rect">
              <a:avLst/>
            </a:prstGeom>
            <a:noFill/>
          </p:spPr>
          <p:txBody>
            <a:bodyPr wrap="none" rtlCol="0">
              <a:noAutofit/>
            </a:bodyPr>
            <a:lstStyle/>
            <a:p>
              <a:pPr algn="l" fontAlgn="auto">
                <a:lnSpc>
                  <a:spcPct val="100000"/>
                </a:lnSpc>
                <a:spcBef>
                  <a:spcPts val="0"/>
                </a:spcBef>
                <a:spcAft>
                  <a:spcPts val="0"/>
                </a:spcAft>
              </a:pPr>
              <a:r>
                <a:rPr lang="en-US" sz="1800" b="1" dirty="0" smtClean="0">
                  <a:solidFill>
                    <a:srgbClr val="FFFFFF"/>
                  </a:solidFill>
                  <a:latin typeface="Arial" panose="020B0604020202020204" pitchFamily="34" charset="0"/>
                  <a:ea typeface="ＭＳ Ｐゴシック" pitchFamily="1" charset="-128"/>
                  <a:cs typeface="Arial" panose="020B0604020202020204" pitchFamily="34" charset="0"/>
                </a:rPr>
                <a:t>Appendix D: Glossary	</a:t>
              </a:r>
              <a:endParaRPr lang="en-US" sz="1800" b="1" dirty="0">
                <a:solidFill>
                  <a:srgbClr val="FFFFFF"/>
                </a:solidFill>
                <a:latin typeface="Arial" panose="020B0604020202020204" pitchFamily="34" charset="0"/>
                <a:ea typeface="ＭＳ Ｐゴシック" pitchFamily="1" charset="-128"/>
                <a:cs typeface="Arial" panose="020B0604020202020204" pitchFamily="34" charset="0"/>
              </a:endParaRPr>
            </a:p>
          </p:txBody>
        </p:sp>
      </p:grpSp>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48956877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4078" y="3044388"/>
            <a:ext cx="6681940" cy="400110"/>
          </a:xfrm>
          <a:prstGeom prst="rect">
            <a:avLst/>
          </a:prstGeom>
          <a:noFill/>
        </p:spPr>
        <p:txBody>
          <a:bodyPr wrap="square" rtlCol="0">
            <a:spAutoFit/>
          </a:bodyPr>
          <a:lstStyle/>
          <a:p>
            <a:pPr algn="l" fontAlgn="auto">
              <a:lnSpc>
                <a:spcPct val="100000"/>
              </a:lnSpc>
              <a:spcBef>
                <a:spcPts val="0"/>
              </a:spcBef>
              <a:spcAft>
                <a:spcPts val="0"/>
              </a:spcAft>
            </a:pPr>
            <a:r>
              <a:rPr lang="en-US" sz="2000" b="1" dirty="0" smtClean="0">
                <a:solidFill>
                  <a:srgbClr val="FF0000"/>
                </a:solidFill>
                <a:latin typeface="Arial" panose="020B0604020202020204" pitchFamily="34" charset="0"/>
                <a:cs typeface="Arial" panose="020B0604020202020204" pitchFamily="34" charset="0"/>
              </a:rPr>
              <a:t>APPENDIX </a:t>
            </a:r>
            <a:r>
              <a:rPr lang="en-US" sz="2000" b="1" dirty="0">
                <a:solidFill>
                  <a:srgbClr val="FF0000"/>
                </a:solidFill>
                <a:latin typeface="Arial" panose="020B0604020202020204" pitchFamily="34" charset="0"/>
                <a:cs typeface="Arial" panose="020B0604020202020204" pitchFamily="34" charset="0"/>
              </a:rPr>
              <a:t>A</a:t>
            </a:r>
            <a:r>
              <a:rPr lang="en-US" sz="2000" b="1" dirty="0" smtClean="0">
                <a:solidFill>
                  <a:srgbClr val="FF0000"/>
                </a:solidFill>
                <a:latin typeface="Arial" panose="020B0604020202020204" pitchFamily="34" charset="0"/>
                <a:cs typeface="Arial" panose="020B0604020202020204" pitchFamily="34" charset="0"/>
              </a:rPr>
              <a:t>: 2016 Proposed Metric Graphs</a:t>
            </a:r>
            <a:endParaRPr lang="en-US" sz="2000" b="1" dirty="0">
              <a:solidFill>
                <a:srgbClr val="FF0000"/>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3"/>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19895017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title="="/>
          <p:cNvGraphicFramePr>
            <a:graphicFrameLocks/>
          </p:cNvGraphicFramePr>
          <p:nvPr>
            <p:extLst>
              <p:ext uri="{D42A27DB-BD31-4B8C-83A1-F6EECF244321}">
                <p14:modId xmlns:p14="http://schemas.microsoft.com/office/powerpoint/2010/main" val="1327339329"/>
              </p:ext>
            </p:extLst>
          </p:nvPr>
        </p:nvGraphicFramePr>
        <p:xfrm>
          <a:off x="274246" y="827251"/>
          <a:ext cx="4321255" cy="2513444"/>
        </p:xfrm>
        <a:graphic>
          <a:graphicData uri="http://schemas.openxmlformats.org/drawingml/2006/chart">
            <c:chart xmlns:c="http://schemas.openxmlformats.org/drawingml/2006/chart" xmlns:r="http://schemas.openxmlformats.org/officeDocument/2006/relationships" r:id="rId2"/>
          </a:graphicData>
        </a:graphic>
      </p:graphicFrame>
      <p:sp>
        <p:nvSpPr>
          <p:cNvPr id="6"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2016 Proposed New Metrics</a:t>
            </a:r>
            <a:endParaRPr lang="en-GB" sz="2400" b="1" dirty="0">
              <a:solidFill>
                <a:srgbClr val="000000"/>
              </a:solidFill>
              <a:latin typeface="Arial" panose="020B0604020202020204" pitchFamily="34" charset="0"/>
              <a:cs typeface="Arial" panose="020B0604020202020204" pitchFamily="34" charset="0"/>
            </a:endParaRPr>
          </a:p>
        </p:txBody>
      </p:sp>
      <p:sp>
        <p:nvSpPr>
          <p:cNvPr id="7" name="TextBox 6"/>
          <p:cNvSpPr txBox="1"/>
          <p:nvPr/>
        </p:nvSpPr>
        <p:spPr>
          <a:xfrm>
            <a:off x="274250" y="6005384"/>
            <a:ext cx="7067885" cy="646331"/>
          </a:xfrm>
          <a:prstGeom prst="rect">
            <a:avLst/>
          </a:prstGeom>
          <a:noFill/>
        </p:spPr>
        <p:txBody>
          <a:bodyPr wrap="square" rtlCol="0">
            <a:spAutoFit/>
          </a:bodyPr>
          <a:lstStyle/>
          <a:p>
            <a:pPr algn="l" fontAlgn="auto">
              <a:lnSpc>
                <a:spcPct val="100000"/>
              </a:lnSpc>
              <a:spcBef>
                <a:spcPts val="0"/>
              </a:spcBef>
              <a:spcAft>
                <a:spcPts val="0"/>
              </a:spcAft>
            </a:pPr>
            <a:r>
              <a:rPr lang="en-US" sz="1200" b="1" dirty="0" smtClean="0">
                <a:solidFill>
                  <a:prstClr val="black"/>
                </a:solidFill>
                <a:latin typeface="Arial" panose="020B0604020202020204" pitchFamily="34" charset="0"/>
                <a:cs typeface="Arial" panose="020B0604020202020204" pitchFamily="34" charset="0"/>
              </a:rPr>
              <a:t>Note:</a:t>
            </a:r>
            <a:r>
              <a:rPr lang="en-US" sz="1200" dirty="0" smtClean="0">
                <a:solidFill>
                  <a:prstClr val="black"/>
                </a:solidFill>
                <a:latin typeface="Arial" panose="020B0604020202020204" pitchFamily="34" charset="0"/>
                <a:cs typeface="Arial" panose="020B0604020202020204" pitchFamily="34" charset="0"/>
              </a:rPr>
              <a:t> Graphs for the following metrics are not shown due to the lack of historical data: Total Capital Ratio – Stressed, Tier 1 Leverage Ratio – Stressed, Open MRIAs, &amp; Legacy Tier 1 models in production w/o appropriate approval.</a:t>
            </a:r>
            <a:endParaRPr lang="en-US" sz="1200" dirty="0">
              <a:solidFill>
                <a:prstClr val="black"/>
              </a:solidFill>
              <a:latin typeface="Arial" panose="020B0604020202020204" pitchFamily="34" charset="0"/>
              <a:cs typeface="Arial" panose="020B0604020202020204" pitchFamily="34" charset="0"/>
            </a:endParaRPr>
          </a:p>
        </p:txBody>
      </p:sp>
      <p:graphicFrame>
        <p:nvGraphicFramePr>
          <p:cNvPr id="9" name="Chart 8" title="="/>
          <p:cNvGraphicFramePr>
            <a:graphicFrameLocks/>
          </p:cNvGraphicFramePr>
          <p:nvPr>
            <p:extLst>
              <p:ext uri="{D42A27DB-BD31-4B8C-83A1-F6EECF244321}">
                <p14:modId xmlns:p14="http://schemas.microsoft.com/office/powerpoint/2010/main" val="2269782415"/>
              </p:ext>
            </p:extLst>
          </p:nvPr>
        </p:nvGraphicFramePr>
        <p:xfrm>
          <a:off x="4731373" y="827255"/>
          <a:ext cx="4321255" cy="2513443"/>
        </p:xfrm>
        <a:graphic>
          <a:graphicData uri="http://schemas.openxmlformats.org/drawingml/2006/chart">
            <c:chart xmlns:c="http://schemas.openxmlformats.org/drawingml/2006/chart" xmlns:r="http://schemas.openxmlformats.org/officeDocument/2006/relationships" r:id="rId3"/>
          </a:graphicData>
        </a:graphic>
      </p:graphicFrame>
      <p:sp>
        <p:nvSpPr>
          <p:cNvPr id="4" name="Footer Placeholder 3"/>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91861769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2016 Proposed CCAR Metric Graphs</a:t>
            </a:r>
            <a:endParaRPr lang="en-GB" sz="2400" b="1" dirty="0">
              <a:solidFill>
                <a:srgbClr val="000000"/>
              </a:solidFill>
              <a:latin typeface="Arial" panose="020B0604020202020204" pitchFamily="34" charset="0"/>
              <a:cs typeface="Arial" panose="020B0604020202020204" pitchFamily="34" charset="0"/>
            </a:endParaRPr>
          </a:p>
        </p:txBody>
      </p:sp>
      <p:sp>
        <p:nvSpPr>
          <p:cNvPr id="5" name="TextBox 4"/>
          <p:cNvSpPr txBox="1"/>
          <p:nvPr/>
        </p:nvSpPr>
        <p:spPr>
          <a:xfrm>
            <a:off x="274250" y="6027010"/>
            <a:ext cx="7067885" cy="830997"/>
          </a:xfrm>
          <a:prstGeom prst="rect">
            <a:avLst/>
          </a:prstGeom>
          <a:noFill/>
        </p:spPr>
        <p:txBody>
          <a:bodyPr wrap="square" lIns="0" rtlCol="0">
            <a:spAutoFit/>
          </a:bodyPr>
          <a:lstStyle/>
          <a:p>
            <a:pPr algn="l" fontAlgn="auto">
              <a:lnSpc>
                <a:spcPct val="100000"/>
              </a:lnSpc>
              <a:spcBef>
                <a:spcPts val="0"/>
              </a:spcBef>
              <a:spcAft>
                <a:spcPts val="0"/>
              </a:spcAft>
            </a:pPr>
            <a:r>
              <a:rPr lang="en-US" sz="1200" b="1" dirty="0" smtClean="0">
                <a:solidFill>
                  <a:prstClr val="black"/>
                </a:solidFill>
                <a:latin typeface="Arial" panose="020B0604020202020204" pitchFamily="34" charset="0"/>
                <a:cs typeface="Arial" panose="020B0604020202020204" pitchFamily="34" charset="0"/>
              </a:rPr>
              <a:t>Note:</a:t>
            </a:r>
            <a:r>
              <a:rPr lang="en-US" sz="1200" dirty="0" smtClean="0">
                <a:solidFill>
                  <a:prstClr val="black"/>
                </a:solidFill>
                <a:latin typeface="Arial" panose="020B0604020202020204" pitchFamily="34" charset="0"/>
                <a:cs typeface="Arial" panose="020B0604020202020204" pitchFamily="34" charset="0"/>
              </a:rPr>
              <a:t> Graphs for the following metrics are not shown due to the lack of historical data: Common Equity Tier 1 Ratio – Stressed, Tangible Common Equity Ratio – Stressed, Residual Value Deterioration, Impairment to Pre-Provision Net Revenue (PPNR), Total Credit Losses – Auto, &amp; Total Credit Losses - Unsecured</a:t>
            </a:r>
            <a:endParaRPr lang="en-US" sz="1200" dirty="0">
              <a:solidFill>
                <a:prstClr val="black"/>
              </a:solidFill>
              <a:latin typeface="Arial" panose="020B0604020202020204" pitchFamily="34" charset="0"/>
              <a:cs typeface="Arial" panose="020B0604020202020204" pitchFamily="34" charset="0"/>
            </a:endParaRPr>
          </a:p>
        </p:txBody>
      </p:sp>
      <p:graphicFrame>
        <p:nvGraphicFramePr>
          <p:cNvPr id="6" name="Chart 5" title="="/>
          <p:cNvGraphicFramePr>
            <a:graphicFrameLocks/>
          </p:cNvGraphicFramePr>
          <p:nvPr>
            <p:extLst>
              <p:ext uri="{D42A27DB-BD31-4B8C-83A1-F6EECF244321}">
                <p14:modId xmlns:p14="http://schemas.microsoft.com/office/powerpoint/2010/main" val="3171231753"/>
              </p:ext>
            </p:extLst>
          </p:nvPr>
        </p:nvGraphicFramePr>
        <p:xfrm>
          <a:off x="4821401" y="802649"/>
          <a:ext cx="4321255" cy="2514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13739779"/>
              </p:ext>
            </p:extLst>
          </p:nvPr>
        </p:nvGraphicFramePr>
        <p:xfrm>
          <a:off x="4821399" y="3460525"/>
          <a:ext cx="4321252" cy="1475231"/>
        </p:xfrm>
        <a:graphic>
          <a:graphicData uri="http://schemas.openxmlformats.org/drawingml/2006/table">
            <a:tbl>
              <a:tblPr firstRow="1" bandRow="1"/>
              <a:tblGrid>
                <a:gridCol w="1705144"/>
                <a:gridCol w="654027"/>
                <a:gridCol w="654027"/>
                <a:gridCol w="654027"/>
                <a:gridCol w="654027"/>
              </a:tblGrid>
              <a:tr h="377951">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Metric</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7C6C6"/>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352478">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Common Equity Tier 1 Ratio</a:t>
                      </a:r>
                      <a:r>
                        <a:rPr lang="en-GB" sz="900" b="1" baseline="0" dirty="0">
                          <a:solidFill>
                            <a:schemeClr val="tx1"/>
                          </a:solidFill>
                          <a:latin typeface="Arial" panose="020B0604020202020204" pitchFamily="34" charset="0"/>
                          <a:cs typeface="Arial" panose="020B0604020202020204" pitchFamily="34" charset="0"/>
                        </a:rPr>
                        <a:t> </a:t>
                      </a:r>
                      <a:r>
                        <a:rPr lang="en-GB" sz="900" b="1" baseline="0" dirty="0" smtClean="0">
                          <a:solidFill>
                            <a:schemeClr val="tx1"/>
                          </a:solidFill>
                          <a:latin typeface="Arial" panose="020B0604020202020204" pitchFamily="34" charset="0"/>
                          <a:cs typeface="Arial" panose="020B0604020202020204" pitchFamily="34" charset="0"/>
                        </a:rPr>
                        <a:t>- Base</a:t>
                      </a:r>
                      <a:endParaRPr lang="en-GB" sz="900" b="1" dirty="0" smtClean="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10.00%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0" dirty="0" smtClean="0">
                          <a:solidFill>
                            <a:schemeClr val="tx1"/>
                          </a:solidFill>
                          <a:latin typeface="Arial" panose="020B0604020202020204" pitchFamily="34" charset="0"/>
                          <a:cs typeface="Arial" panose="020B0604020202020204" pitchFamily="34" charset="0"/>
                        </a:rPr>
                        <a:t>8.75%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0" dirty="0" smtClean="0">
                          <a:solidFill>
                            <a:schemeClr val="tx1"/>
                          </a:solidFill>
                          <a:latin typeface="Arial" panose="020B0604020202020204" pitchFamily="34" charset="0"/>
                          <a:cs typeface="Arial" panose="020B0604020202020204" pitchFamily="34" charset="0"/>
                        </a:rPr>
                        <a:t>11.00%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9.45%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r h="352478">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l"/>
                      <a:r>
                        <a:rPr lang="en-GB" sz="900" b="1" dirty="0" smtClean="0">
                          <a:solidFill>
                            <a:schemeClr val="tx1"/>
                          </a:solidFill>
                          <a:latin typeface="Arial" panose="020B0604020202020204" pitchFamily="34" charset="0"/>
                          <a:cs typeface="Arial" panose="020B0604020202020204" pitchFamily="34" charset="0"/>
                        </a:rPr>
                        <a:t>Tangible</a:t>
                      </a:r>
                      <a:r>
                        <a:rPr lang="en-GB" sz="900" b="1" baseline="0" dirty="0" smtClean="0">
                          <a:solidFill>
                            <a:schemeClr val="tx1"/>
                          </a:solidFill>
                          <a:latin typeface="Arial" panose="020B0604020202020204" pitchFamily="34" charset="0"/>
                          <a:cs typeface="Arial" panose="020B0604020202020204" pitchFamily="34" charset="0"/>
                        </a:rPr>
                        <a:t> Common Equity Ratio - Base</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10.50%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0" dirty="0" smtClean="0">
                          <a:solidFill>
                            <a:schemeClr val="tx1"/>
                          </a:solidFill>
                          <a:latin typeface="Arial" panose="020B0604020202020204" pitchFamily="34" charset="0"/>
                          <a:cs typeface="Arial" panose="020B0604020202020204" pitchFamily="34" charset="0"/>
                        </a:rPr>
                        <a:t>9.25%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0" dirty="0" smtClean="0">
                          <a:solidFill>
                            <a:schemeClr val="tx1"/>
                          </a:solidFill>
                          <a:latin typeface="Arial" panose="020B0604020202020204" pitchFamily="34" charset="0"/>
                          <a:cs typeface="Arial" panose="020B0604020202020204" pitchFamily="34" charset="0"/>
                        </a:rPr>
                        <a:t>11.50%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10.25%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r h="35247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Net</a:t>
                      </a:r>
                      <a:r>
                        <a:rPr lang="en-GB" sz="900" b="1" baseline="0" dirty="0" smtClean="0">
                          <a:solidFill>
                            <a:schemeClr val="tx1"/>
                          </a:solidFill>
                          <a:latin typeface="Arial" panose="020B0604020202020204" pitchFamily="34" charset="0"/>
                          <a:cs typeface="Arial" panose="020B0604020202020204" pitchFamily="34" charset="0"/>
                        </a:rPr>
                        <a:t> Charge-Off – Auto – Full Portfolio</a:t>
                      </a:r>
                      <a:endParaRPr lang="en-GB" sz="900" b="1" dirty="0" smtClean="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7.90%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8.60%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9.30%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baseline="0" dirty="0" smtClean="0">
                          <a:solidFill>
                            <a:schemeClr val="tx1"/>
                          </a:solidFill>
                          <a:latin typeface="Arial" panose="020B0604020202020204" pitchFamily="34" charset="0"/>
                          <a:cs typeface="Arial" panose="020B0604020202020204" pitchFamily="34" charset="0"/>
                        </a:rPr>
                        <a:t>9.60%</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bl>
          </a:graphicData>
        </a:graphic>
      </p:graphicFrame>
      <p:graphicFrame>
        <p:nvGraphicFramePr>
          <p:cNvPr id="9" name="Chart 8" title="="/>
          <p:cNvGraphicFramePr>
            <a:graphicFrameLocks/>
          </p:cNvGraphicFramePr>
          <p:nvPr>
            <p:extLst>
              <p:ext uri="{D42A27DB-BD31-4B8C-83A1-F6EECF244321}">
                <p14:modId xmlns:p14="http://schemas.microsoft.com/office/powerpoint/2010/main" val="3480804883"/>
              </p:ext>
            </p:extLst>
          </p:nvPr>
        </p:nvGraphicFramePr>
        <p:xfrm>
          <a:off x="274246" y="802649"/>
          <a:ext cx="4321255" cy="2514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title="="/>
          <p:cNvGraphicFramePr>
            <a:graphicFrameLocks/>
          </p:cNvGraphicFramePr>
          <p:nvPr>
            <p:extLst>
              <p:ext uri="{D42A27DB-BD31-4B8C-83A1-F6EECF244321}">
                <p14:modId xmlns:p14="http://schemas.microsoft.com/office/powerpoint/2010/main" val="3978577262"/>
              </p:ext>
            </p:extLst>
          </p:nvPr>
        </p:nvGraphicFramePr>
        <p:xfrm>
          <a:off x="274246" y="3460518"/>
          <a:ext cx="4321255" cy="2514600"/>
        </p:xfrm>
        <a:graphic>
          <a:graphicData uri="http://schemas.openxmlformats.org/drawingml/2006/chart">
            <c:chart xmlns:c="http://schemas.openxmlformats.org/drawingml/2006/chart" xmlns:r="http://schemas.openxmlformats.org/officeDocument/2006/relationships" r:id="rId4"/>
          </a:graphicData>
        </a:graphic>
      </p:graphicFrame>
      <p:sp>
        <p:nvSpPr>
          <p:cNvPr id="4" name="Footer Placeholder 3"/>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2591343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GB" dirty="0" smtClean="0"/>
              <a:t>Progress on feedback and requests from existing RAS</a:t>
            </a:r>
            <a:endParaRPr lang="en-GB" dirty="0"/>
          </a:p>
        </p:txBody>
      </p:sp>
      <p:graphicFrame>
        <p:nvGraphicFramePr>
          <p:cNvPr id="12" name="Table 11"/>
          <p:cNvGraphicFramePr>
            <a:graphicFrameLocks noGrp="1"/>
          </p:cNvGraphicFramePr>
          <p:nvPr>
            <p:extLst>
              <p:ext uri="{D42A27DB-BD31-4B8C-83A1-F6EECF244321}">
                <p14:modId xmlns:p14="http://schemas.microsoft.com/office/powerpoint/2010/main" val="993467231"/>
              </p:ext>
            </p:extLst>
          </p:nvPr>
        </p:nvGraphicFramePr>
        <p:xfrm>
          <a:off x="350838" y="1481139"/>
          <a:ext cx="8963389" cy="4114800"/>
        </p:xfrm>
        <a:graphic>
          <a:graphicData uri="http://schemas.openxmlformats.org/drawingml/2006/table">
            <a:tbl>
              <a:tblPr firstRow="1" bandRow="1"/>
              <a:tblGrid>
                <a:gridCol w="2456157"/>
                <a:gridCol w="170121"/>
                <a:gridCol w="3211033"/>
                <a:gridCol w="3126078"/>
              </a:tblGrid>
              <a:tr h="0">
                <a:tc>
                  <a:txBody>
                    <a:bodyPr/>
                    <a:lstStyle/>
                    <a:p>
                      <a:pPr defTabSz="457200" fontAlgn="auto">
                        <a:lnSpc>
                          <a:spcPct val="100000"/>
                        </a:lnSpc>
                        <a:spcAft>
                          <a:spcPts val="0"/>
                        </a:spcAft>
                        <a:defRPr/>
                      </a:pPr>
                      <a:r>
                        <a:rPr lang="en-US" sz="1400" b="1" dirty="0" smtClean="0">
                          <a:solidFill>
                            <a:schemeClr val="accent1"/>
                          </a:solidFill>
                          <a:latin typeface="Arial" panose="020B0604020202020204" pitchFamily="34" charset="0"/>
                          <a:cs typeface="Arial" panose="020B0604020202020204" pitchFamily="34" charset="0"/>
                        </a:rPr>
                        <a:t>Feedback on 2015 RAS</a:t>
                      </a:r>
                      <a:endParaRPr lang="en-US" sz="1400" b="1" dirty="0">
                        <a:solidFill>
                          <a:schemeClr val="accent1"/>
                        </a:solidFill>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400" b="1" dirty="0" smtClean="0">
                        <a:solidFill>
                          <a:schemeClr val="accent1"/>
                        </a:solidFill>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1" dirty="0" smtClean="0">
                          <a:solidFill>
                            <a:schemeClr val="accent1"/>
                          </a:solidFill>
                          <a:latin typeface="Arial" panose="020B0604020202020204" pitchFamily="34" charset="0"/>
                          <a:cs typeface="Arial" panose="020B0604020202020204" pitchFamily="34" charset="0"/>
                        </a:rPr>
                        <a:t>Changes incorporated in 2016</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1" dirty="0" smtClean="0">
                          <a:solidFill>
                            <a:schemeClr val="accent1"/>
                          </a:solidFill>
                          <a:latin typeface="Arial" panose="020B0604020202020204" pitchFamily="34" charset="0"/>
                          <a:cs typeface="Arial" panose="020B0604020202020204" pitchFamily="34" charset="0"/>
                        </a:rPr>
                        <a:t>Ongoing</a:t>
                      </a:r>
                      <a:r>
                        <a:rPr lang="en-US" sz="1400" b="1" baseline="0" dirty="0" smtClean="0">
                          <a:solidFill>
                            <a:schemeClr val="accent1"/>
                          </a:solidFill>
                          <a:latin typeface="Arial" panose="020B0604020202020204" pitchFamily="34" charset="0"/>
                          <a:cs typeface="Arial" panose="020B0604020202020204" pitchFamily="34" charset="0"/>
                        </a:rPr>
                        <a:t> improvements</a:t>
                      </a:r>
                      <a:endParaRPr lang="en-US" sz="1400" b="1" dirty="0" smtClean="0">
                        <a:solidFill>
                          <a:schemeClr val="accent1"/>
                        </a:solidFill>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178975">
                <a:tc>
                  <a:txBody>
                    <a:bodyPr/>
                    <a:lstStyle/>
                    <a:p>
                      <a:pPr marL="0" indent="0">
                        <a:spcBef>
                          <a:spcPts val="400"/>
                        </a:spcBef>
                        <a:spcAft>
                          <a:spcPts val="0"/>
                        </a:spcAft>
                        <a:buFont typeface="Arial" panose="020B0604020202020204" pitchFamily="34" charset="0"/>
                        <a:buNone/>
                      </a:pPr>
                      <a:r>
                        <a:rPr lang="en-GB" sz="1200" b="1" dirty="0" smtClean="0">
                          <a:latin typeface="Arial" panose="020B0604020202020204" pitchFamily="34" charset="0"/>
                          <a:cs typeface="Arial" panose="020B0604020202020204" pitchFamily="34" charset="0"/>
                        </a:rPr>
                        <a:t>Strategic </a:t>
                      </a:r>
                      <a:r>
                        <a:rPr lang="en-US" sz="1200" b="1" kern="1200" dirty="0" smtClean="0">
                          <a:solidFill>
                            <a:schemeClr val="tx1"/>
                          </a:solidFill>
                          <a:effectLst/>
                          <a:latin typeface="Arial" panose="020B0604020202020204" pitchFamily="34" charset="0"/>
                          <a:ea typeface="+mn-ea"/>
                          <a:cs typeface="Arial" panose="020B0604020202020204" pitchFamily="34" charset="0"/>
                        </a:rPr>
                        <a:t>metrics </a:t>
                      </a:r>
                      <a:r>
                        <a:rPr lang="en-US" sz="1200" kern="1200" dirty="0" smtClean="0">
                          <a:solidFill>
                            <a:schemeClr val="tx1"/>
                          </a:solidFill>
                          <a:effectLst/>
                          <a:latin typeface="Arial" panose="020B0604020202020204" pitchFamily="34" charset="0"/>
                          <a:ea typeface="+mn-ea"/>
                          <a:cs typeface="Arial" panose="020B0604020202020204" pitchFamily="34" charset="0"/>
                        </a:rPr>
                        <a:t>included in category did not all reflect strategic</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risks</a:t>
                      </a:r>
                      <a:endParaRPr lang="en-GB" sz="1200"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baseline="0" dirty="0" smtClean="0">
                        <a:solidFill>
                          <a:schemeClr val="tx1"/>
                        </a:solidFill>
                        <a:latin typeface="Arial" panose="020B0604020202020204" pitchFamily="34" charset="0"/>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baseline="0" dirty="0" smtClean="0">
                          <a:solidFill>
                            <a:schemeClr val="tx1"/>
                          </a:solidFill>
                          <a:latin typeface="Arial" panose="020B0604020202020204" pitchFamily="34" charset="0"/>
                          <a:cs typeface="Arial" panose="020B0604020202020204" pitchFamily="34" charset="0"/>
                        </a:rPr>
                        <a:t>Assessed monthly against qualitative statements and implications of limit breaches across risk types for SHUSA’s strategic plan</a:t>
                      </a:r>
                    </a:p>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baseline="0" dirty="0" smtClean="0">
                          <a:solidFill>
                            <a:schemeClr val="tx1"/>
                          </a:solidFill>
                          <a:latin typeface="Arial" panose="020B0604020202020204" pitchFamily="34" charset="0"/>
                          <a:cs typeface="Arial" panose="020B0604020202020204" pitchFamily="34" charset="0"/>
                        </a:rPr>
                        <a:t>2015 metrics re-categorized to new risk types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Additional metrics under evaluation</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r>
              <a:tr h="121339">
                <a:tc>
                  <a:txBody>
                    <a:bodyPr/>
                    <a:lstStyle/>
                    <a:p>
                      <a:pPr marL="0" indent="0">
                        <a:spcBef>
                          <a:spcPts val="400"/>
                        </a:spcBef>
                        <a:spcAft>
                          <a:spcPts val="0"/>
                        </a:spcAft>
                        <a:buFont typeface="Arial" panose="020B0604020202020204" pitchFamily="34" charset="0"/>
                        <a:buNone/>
                      </a:pPr>
                      <a:r>
                        <a:rPr lang="en-GB" sz="1200" b="1" dirty="0" smtClean="0">
                          <a:latin typeface="Arial" panose="020B0604020202020204" pitchFamily="34" charset="0"/>
                          <a:cs typeface="Arial" panose="020B0604020202020204" pitchFamily="34" charset="0"/>
                        </a:rPr>
                        <a:t>Compliance risk</a:t>
                      </a:r>
                      <a:r>
                        <a:rPr lang="en-GB" sz="1200" dirty="0" smtClean="0">
                          <a:latin typeface="Arial" panose="020B0604020202020204" pitchFamily="34" charset="0"/>
                          <a:cs typeface="Arial" panose="020B0604020202020204" pitchFamily="34" charset="0"/>
                        </a:rPr>
                        <a:t> and </a:t>
                      </a:r>
                      <a:r>
                        <a:rPr lang="en-GB" sz="1200" b="1" dirty="0" smtClean="0">
                          <a:latin typeface="Arial" panose="020B0604020202020204" pitchFamily="34" charset="0"/>
                          <a:cs typeface="Arial" panose="020B0604020202020204" pitchFamily="34" charset="0"/>
                        </a:rPr>
                        <a:t>Model risk</a:t>
                      </a:r>
                      <a:r>
                        <a:rPr lang="en-GB" sz="1200" dirty="0" smtClean="0">
                          <a:latin typeface="Arial" panose="020B0604020202020204" pitchFamily="34" charset="0"/>
                          <a:cs typeface="Arial" panose="020B0604020202020204" pitchFamily="34" charset="0"/>
                        </a:rPr>
                        <a:t> metrics insufficient for range of risks faced</a:t>
                      </a:r>
                    </a:p>
                  </a:txBody>
                  <a:tcPr marL="48014" marR="96028" anchor="ctr">
                    <a:lnL w="12700" cap="flat" cmpd="sng" algn="ctr">
                      <a:noFill/>
                      <a:prstDash val="solid"/>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kern="1200" dirty="0" smtClean="0">
                          <a:solidFill>
                            <a:schemeClr val="tx1"/>
                          </a:solidFill>
                          <a:latin typeface="Arial" panose="020B0604020202020204" pitchFamily="34" charset="0"/>
                          <a:ea typeface="+mn-ea"/>
                          <a:cs typeface="Arial" panose="020B0604020202020204" pitchFamily="34" charset="0"/>
                        </a:rPr>
                        <a:t>New metrics added at entity</a:t>
                      </a:r>
                      <a:r>
                        <a:rPr lang="en-US" sz="1200" b="0" i="0" kern="1200" baseline="0" dirty="0" smtClean="0">
                          <a:solidFill>
                            <a:schemeClr val="tx1"/>
                          </a:solidFill>
                          <a:latin typeface="Arial" panose="020B0604020202020204" pitchFamily="34" charset="0"/>
                          <a:ea typeface="+mn-ea"/>
                          <a:cs typeface="Arial" panose="020B0604020202020204" pitchFamily="34" charset="0"/>
                        </a:rPr>
                        <a:t>-level</a:t>
                      </a:r>
                      <a:r>
                        <a:rPr lang="en-US" sz="1200" b="0" i="0" kern="1200" dirty="0" smtClean="0">
                          <a:solidFill>
                            <a:schemeClr val="tx1"/>
                          </a:solidFill>
                          <a:latin typeface="Arial" panose="020B0604020202020204" pitchFamily="34" charset="0"/>
                          <a:ea typeface="+mn-ea"/>
                          <a:cs typeface="Arial" panose="020B0604020202020204" pitchFamily="34" charset="0"/>
                        </a:rPr>
                        <a:t> to capture entity-specific </a:t>
                      </a:r>
                      <a:r>
                        <a:rPr lang="en-US" sz="1200" b="0" i="0" kern="1200" baseline="0" dirty="0" smtClean="0">
                          <a:solidFill>
                            <a:schemeClr val="tx1"/>
                          </a:solidFill>
                          <a:latin typeface="Arial" panose="020B0604020202020204" pitchFamily="34" charset="0"/>
                          <a:ea typeface="+mn-ea"/>
                          <a:cs typeface="Arial" panose="020B0604020202020204" pitchFamily="34" charset="0"/>
                        </a:rPr>
                        <a:t>risks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rowSpan="2">
                  <a:txBody>
                    <a:bodyPr/>
                    <a:lstStyle/>
                    <a:p>
                      <a:pPr marL="0" marR="0" lvl="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Compliance, Model, and Operational metrics (including Fraud and Anti-Money Laundering) are insufficient. Proposed</a:t>
                      </a:r>
                      <a:r>
                        <a:rPr lang="en-US" sz="1200" i="0" kern="1200" baseline="0" dirty="0" smtClean="0">
                          <a:solidFill>
                            <a:schemeClr val="tx1"/>
                          </a:solidFill>
                          <a:effectLst/>
                          <a:latin typeface="Arial" panose="020B0604020202020204" pitchFamily="34" charset="0"/>
                          <a:ea typeface="+mn-ea"/>
                          <a:cs typeface="Arial" panose="020B0604020202020204" pitchFamily="34" charset="0"/>
                        </a:rPr>
                        <a:t> new m</a:t>
                      </a:r>
                      <a:r>
                        <a:rPr lang="en-US" sz="1200" i="0" kern="1200" dirty="0" smtClean="0">
                          <a:solidFill>
                            <a:schemeClr val="tx1"/>
                          </a:solidFill>
                          <a:effectLst/>
                          <a:latin typeface="Arial" panose="020B0604020202020204" pitchFamily="34" charset="0"/>
                          <a:ea typeface="+mn-ea"/>
                          <a:cs typeface="Arial" panose="020B0604020202020204" pitchFamily="34" charset="0"/>
                        </a:rPr>
                        <a:t>etrics require further evaluation</a:t>
                      </a:r>
                      <a:r>
                        <a:rPr lang="en-US" sz="1200" i="0" kern="1200" baseline="0" dirty="0" smtClean="0">
                          <a:solidFill>
                            <a:schemeClr val="tx1"/>
                          </a:solidFill>
                          <a:effectLst/>
                          <a:latin typeface="Arial" panose="020B0604020202020204" pitchFamily="34" charset="0"/>
                          <a:ea typeface="+mn-ea"/>
                          <a:cs typeface="Arial" panose="020B0604020202020204" pitchFamily="34" charset="0"/>
                        </a:rPr>
                        <a:t> and improved </a:t>
                      </a:r>
                      <a:r>
                        <a:rPr lang="en-US" sz="1200" i="0" kern="1200" dirty="0" smtClean="0">
                          <a:solidFill>
                            <a:schemeClr val="tx1"/>
                          </a:solidFill>
                          <a:effectLst/>
                          <a:latin typeface="Arial" panose="020B0604020202020204" pitchFamily="34" charset="0"/>
                          <a:ea typeface="+mn-ea"/>
                          <a:cs typeface="Arial" panose="020B0604020202020204" pitchFamily="34" charset="0"/>
                        </a:rPr>
                        <a:t>data/tracking before formal inclusion</a:t>
                      </a:r>
                      <a:r>
                        <a:rPr lang="en-US" sz="1200" i="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i="0" kern="1200" dirty="0" smtClean="0">
                          <a:solidFill>
                            <a:schemeClr val="tx1"/>
                          </a:solidFill>
                          <a:effectLst/>
                          <a:latin typeface="Arial" panose="020B0604020202020204" pitchFamily="34" charset="0"/>
                          <a:ea typeface="+mn-ea"/>
                          <a:cs typeface="Arial" panose="020B0604020202020204" pitchFamily="34" charset="0"/>
                        </a:rPr>
                        <a:t>in RAS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r>
              <a:tr h="153948">
                <a:tc>
                  <a:txBody>
                    <a:bodyPr/>
                    <a:lstStyle/>
                    <a:p>
                      <a:pPr marL="0" marR="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r>
                        <a:rPr lang="en-GB" sz="1200" b="1" dirty="0" smtClean="0">
                          <a:latin typeface="Arial" panose="020B0604020202020204" pitchFamily="34" charset="0"/>
                          <a:cs typeface="Arial" panose="020B0604020202020204" pitchFamily="34" charset="0"/>
                        </a:rPr>
                        <a:t>Operational risk </a:t>
                      </a:r>
                      <a:r>
                        <a:rPr lang="en-GB" sz="1200" dirty="0" smtClean="0">
                          <a:latin typeface="Arial" panose="020B0604020202020204" pitchFamily="34" charset="0"/>
                          <a:cs typeface="Arial" panose="020B0604020202020204" pitchFamily="34" charset="0"/>
                        </a:rPr>
                        <a:t>metric limits set too high in comparison to industry peers, with insufficient visibility into risk drivers</a:t>
                      </a:r>
                    </a:p>
                  </a:txBody>
                  <a:tcPr marL="48014" marR="96028" anchor="ctr">
                    <a:lnL w="12700" cap="flat" cmpd="sng" algn="ctr">
                      <a:noFill/>
                      <a:prstDash val="solid"/>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a:txBody>
                    <a:bodyPr/>
                    <a:lstStyle/>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kern="1200" baseline="0" dirty="0" smtClean="0">
                          <a:solidFill>
                            <a:schemeClr val="tx1"/>
                          </a:solidFill>
                          <a:latin typeface="Arial" panose="020B0604020202020204" pitchFamily="34" charset="0"/>
                          <a:ea typeface="+mn-ea"/>
                          <a:cs typeface="Arial" panose="020B0604020202020204" pitchFamily="34" charset="0"/>
                        </a:rPr>
                        <a:t>2015 limits recalibrated conservatively </a:t>
                      </a:r>
                    </a:p>
                    <a:p>
                      <a:pPr marL="171450" marR="0" indent="-171450"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US" sz="1200" b="0" i="0" kern="1200" dirty="0" smtClean="0">
                          <a:solidFill>
                            <a:schemeClr val="tx1"/>
                          </a:solidFill>
                          <a:latin typeface="Arial" panose="020B0604020202020204" pitchFamily="34" charset="0"/>
                          <a:ea typeface="+mn-ea"/>
                          <a:cs typeface="Arial" panose="020B0604020202020204" pitchFamily="34" charset="0"/>
                        </a:rPr>
                        <a:t>New ‘additional’ metrics (tracking only) created for specific Op Risk event types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endParaRPr lang="en-US" sz="1100" i="0" kern="1200" dirty="0" smtClean="0">
                        <a:solidFill>
                          <a:schemeClr val="tx1"/>
                        </a:solidFill>
                        <a:effectLst/>
                        <a:latin typeface="Arial" panose="020B0604020202020204" pitchFamily="34" charset="0"/>
                        <a:ea typeface="+mn-ea"/>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12700" cap="flat" cmpd="sng" algn="ctr">
                      <a:solidFill>
                        <a:schemeClr val="bg1">
                          <a:lumMod val="50000"/>
                        </a:schemeClr>
                      </a:solidFill>
                      <a:prstDash val="dash"/>
                      <a:round/>
                      <a:headEnd type="none" w="med" len="med"/>
                      <a:tailEnd type="none" w="med" len="med"/>
                    </a:lnB>
                    <a:lnTlToBr w="12700" cmpd="sng">
                      <a:noFill/>
                      <a:prstDash val="solid"/>
                    </a:lnTlToBr>
                    <a:lnBlToTr w="12700" cmpd="sng">
                      <a:noFill/>
                      <a:prstDash val="solid"/>
                    </a:lnBlToTr>
                    <a:noFill/>
                  </a:tcPr>
                </a:tc>
              </a:tr>
              <a:tr h="138023">
                <a:tc>
                  <a:txBody>
                    <a:bodyPr/>
                    <a:lstStyle/>
                    <a:p>
                      <a:pPr marL="0" indent="0">
                        <a:spcBef>
                          <a:spcPts val="400"/>
                        </a:spcBef>
                        <a:spcAft>
                          <a:spcPts val="0"/>
                        </a:spcAft>
                        <a:buFont typeface="Arial" panose="020B0604020202020204" pitchFamily="34" charset="0"/>
                        <a:buNone/>
                      </a:pPr>
                      <a:r>
                        <a:rPr lang="en-GB" sz="1200" b="1" dirty="0" smtClean="0">
                          <a:latin typeface="Arial" panose="020B0604020202020204" pitchFamily="34" charset="0"/>
                          <a:cs typeface="Arial" panose="020B0604020202020204" pitchFamily="34" charset="0"/>
                        </a:rPr>
                        <a:t>New metrics </a:t>
                      </a:r>
                      <a:r>
                        <a:rPr lang="en-GB" sz="1200" dirty="0" smtClean="0">
                          <a:latin typeface="Arial" panose="020B0604020202020204" pitchFamily="34" charset="0"/>
                          <a:cs typeface="Arial" panose="020B0604020202020204" pitchFamily="34" charset="0"/>
                        </a:rPr>
                        <a:t>required to</a:t>
                      </a:r>
                    </a:p>
                    <a:p>
                      <a:pPr marL="171450" indent="-171450">
                        <a:spcBef>
                          <a:spcPts val="400"/>
                        </a:spcBef>
                        <a:spcAft>
                          <a:spcPts val="0"/>
                        </a:spcAft>
                        <a:buFont typeface="Arial" panose="020B0604020202020204" pitchFamily="34" charset="0"/>
                        <a:buChar char="•"/>
                      </a:pPr>
                      <a:r>
                        <a:rPr lang="en-GB" sz="1200" b="0" dirty="0" smtClean="0">
                          <a:latin typeface="Arial" panose="020B0604020202020204" pitchFamily="34" charset="0"/>
                          <a:cs typeface="Arial" panose="020B0604020202020204" pitchFamily="34" charset="0"/>
                        </a:rPr>
                        <a:t>Meet</a:t>
                      </a:r>
                      <a:r>
                        <a:rPr lang="en-GB" sz="1200" b="1" dirty="0" smtClean="0">
                          <a:latin typeface="Arial" panose="020B0604020202020204" pitchFamily="34" charset="0"/>
                          <a:cs typeface="Arial" panose="020B0604020202020204" pitchFamily="34" charset="0"/>
                        </a:rPr>
                        <a:t> Group</a:t>
                      </a:r>
                      <a:r>
                        <a:rPr lang="en-GB" sz="1200" b="1" baseline="0" dirty="0" smtClean="0">
                          <a:latin typeface="Arial" panose="020B0604020202020204" pitchFamily="34" charset="0"/>
                          <a:cs typeface="Arial" panose="020B0604020202020204" pitchFamily="34" charset="0"/>
                        </a:rPr>
                        <a:t> requirements </a:t>
                      </a:r>
                      <a:r>
                        <a:rPr lang="en-GB" sz="1200" b="0" baseline="0" dirty="0" smtClean="0">
                          <a:latin typeface="Arial" panose="020B0604020202020204" pitchFamily="34" charset="0"/>
                          <a:cs typeface="Arial" panose="020B0604020202020204" pitchFamily="34" charset="0"/>
                        </a:rPr>
                        <a:t>from ECB</a:t>
                      </a:r>
                      <a:endParaRPr lang="en-GB" sz="1200" b="0" dirty="0" smtClean="0">
                        <a:latin typeface="Arial" panose="020B0604020202020204" pitchFamily="34" charset="0"/>
                        <a:cs typeface="Arial" panose="020B0604020202020204" pitchFamily="34" charset="0"/>
                      </a:endParaRPr>
                    </a:p>
                    <a:p>
                      <a:pPr marL="171450" indent="-171450">
                        <a:spcBef>
                          <a:spcPts val="400"/>
                        </a:spcBef>
                        <a:spcAft>
                          <a:spcPts val="0"/>
                        </a:spcAft>
                        <a:buFont typeface="Arial" panose="020B0604020202020204" pitchFamily="34" charset="0"/>
                        <a:buChar char="•"/>
                      </a:pPr>
                      <a:r>
                        <a:rPr lang="en-GB" sz="1200" b="0" dirty="0" smtClean="0">
                          <a:latin typeface="Arial" panose="020B0604020202020204" pitchFamily="34" charset="0"/>
                          <a:cs typeface="Arial" panose="020B0604020202020204" pitchFamily="34" charset="0"/>
                        </a:rPr>
                        <a:t>Address concerns</a:t>
                      </a:r>
                      <a:r>
                        <a:rPr lang="en-GB" sz="1200" b="0" baseline="0" dirty="0" smtClean="0">
                          <a:latin typeface="Arial" panose="020B0604020202020204" pitchFamily="34" charset="0"/>
                          <a:cs typeface="Arial" panose="020B0604020202020204" pitchFamily="34" charset="0"/>
                        </a:rPr>
                        <a:t> from 2015 </a:t>
                      </a:r>
                      <a:r>
                        <a:rPr lang="en-GB" sz="1200" b="1" baseline="0" dirty="0" smtClean="0">
                          <a:latin typeface="Arial" panose="020B0604020202020204" pitchFamily="34" charset="0"/>
                          <a:cs typeface="Arial" panose="020B0604020202020204" pitchFamily="34" charset="0"/>
                        </a:rPr>
                        <a:t>Board review</a:t>
                      </a:r>
                      <a:endParaRPr lang="en-GB" sz="1200" b="1"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9063" marR="0" indent="-119063"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GB" sz="1200" i="0" dirty="0" smtClean="0">
                          <a:solidFill>
                            <a:schemeClr val="tx1"/>
                          </a:solidFill>
                          <a:latin typeface="Arial" panose="020B0604020202020204" pitchFamily="34" charset="0"/>
                          <a:cs typeface="Arial" panose="020B0604020202020204" pitchFamily="34" charset="0"/>
                        </a:rPr>
                        <a:t>Metrics added for both SHUSA and entity-level RAS</a:t>
                      </a:r>
                    </a:p>
                    <a:p>
                      <a:pPr marL="119063" marR="0" indent="-119063" algn="l" defTabSz="457200" rtl="0" eaLnBrk="1" fontAlgn="auto" latinLnBrk="0" hangingPunct="1">
                        <a:lnSpc>
                          <a:spcPct val="100000"/>
                        </a:lnSpc>
                        <a:spcBef>
                          <a:spcPts val="400"/>
                        </a:spcBef>
                        <a:spcAft>
                          <a:spcPts val="0"/>
                        </a:spcAft>
                        <a:buClrTx/>
                        <a:buSzTx/>
                        <a:buFont typeface="Arial" panose="020B0604020202020204" pitchFamily="34" charset="0"/>
                        <a:buChar char="•"/>
                        <a:tabLst/>
                        <a:defRPr/>
                      </a:pPr>
                      <a:r>
                        <a:rPr lang="en-GB" sz="1200" i="0" dirty="0" smtClean="0">
                          <a:solidFill>
                            <a:schemeClr val="tx1"/>
                          </a:solidFill>
                          <a:latin typeface="Arial" panose="020B0604020202020204" pitchFamily="34" charset="0"/>
                          <a:cs typeface="Arial" panose="020B0604020202020204" pitchFamily="34" charset="0"/>
                        </a:rPr>
                        <a:t>Expanded sub-portfolio granularity for entity-level metrics</a:t>
                      </a: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400"/>
                        </a:spcBef>
                        <a:spcAft>
                          <a:spcPts val="0"/>
                        </a:spcAft>
                        <a:buClrTx/>
                        <a:buSzTx/>
                        <a:buFont typeface="Arial" panose="020B0604020202020204" pitchFamily="34" charset="0"/>
                        <a:buNone/>
                        <a:tabLst/>
                        <a:defRPr/>
                      </a:pPr>
                      <a:r>
                        <a:rPr kumimoji="0" lang="en-US" sz="1200" b="0" i="0" u="none" baseline="0" dirty="0" smtClean="0">
                          <a:solidFill>
                            <a:schemeClr val="tx1"/>
                          </a:solidFill>
                          <a:latin typeface="Arial" panose="020B0604020202020204" pitchFamily="34" charset="0"/>
                          <a:cs typeface="Arial" panose="020B0604020202020204" pitchFamily="34" charset="0"/>
                          <a:sym typeface="+mj-lt"/>
                        </a:rPr>
                        <a:t>Tracking additional metrics and other potential new metrics to better understand behavior, manage data quality, and calibrate future limits</a:t>
                      </a:r>
                      <a:endParaRPr kumimoji="0" lang="en-GB" sz="1200" b="0" i="0" u="none" baseline="0" dirty="0" smtClean="0">
                        <a:solidFill>
                          <a:schemeClr val="tx1"/>
                        </a:solidFill>
                        <a:latin typeface="Arial" panose="020B0604020202020204" pitchFamily="34" charset="0"/>
                        <a:cs typeface="Arial" panose="020B0604020202020204" pitchFamily="34" charset="0"/>
                        <a:sym typeface="+mj-lt"/>
                      </a:endParaRPr>
                    </a:p>
                  </a:txBody>
                  <a:tcPr marL="48014" marR="96028" anchor="ctr">
                    <a:lnL w="12700" cap="flat" cmpd="sng" algn="ctr">
                      <a:noFill/>
                      <a:prstDash val="dash"/>
                      <a:round/>
                      <a:headEnd type="none" w="med" len="med"/>
                      <a:tailEnd type="none" w="med" len="med"/>
                    </a:lnL>
                    <a:lnR w="12700" cap="flat" cmpd="sng" algn="ctr">
                      <a:noFill/>
                      <a:prstDash val="dash"/>
                      <a:round/>
                      <a:headEnd type="none" w="med" len="med"/>
                      <a:tailEnd type="none" w="med" len="med"/>
                    </a:lnR>
                    <a:lnT w="12700" cap="flat" cmpd="sng" algn="ctr">
                      <a:solidFill>
                        <a:schemeClr val="bg1">
                          <a:lumMod val="50000"/>
                        </a:schemeClr>
                      </a:solidFill>
                      <a:prstDash val="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3" name="Freeform 12"/>
          <p:cNvSpPr>
            <a:spLocks noChangeAspect="1"/>
          </p:cNvSpPr>
          <p:nvPr/>
        </p:nvSpPr>
        <p:spPr>
          <a:xfrm>
            <a:off x="2804863" y="2261851"/>
            <a:ext cx="144422" cy="274320"/>
          </a:xfrm>
          <a:custGeom>
            <a:avLst/>
            <a:gdLst/>
            <a:ahLst/>
            <a:cxnLst/>
            <a:rect l="0" t="0" r="0" b="0"/>
            <a:pathLst>
              <a:path w="142082" h="269876">
                <a:moveTo>
                  <a:pt x="0" y="0"/>
                </a:moveTo>
                <a:lnTo>
                  <a:pt x="0" y="66675"/>
                </a:lnTo>
                <a:lnTo>
                  <a:pt x="69056" y="134938"/>
                </a:lnTo>
                <a:lnTo>
                  <a:pt x="0" y="206375"/>
                </a:lnTo>
                <a:lnTo>
                  <a:pt x="0" y="269875"/>
                </a:lnTo>
                <a:lnTo>
                  <a:pt x="142081" y="134938"/>
                </a:lnTo>
                <a:close/>
              </a:path>
            </a:pathLst>
          </a:custGeom>
          <a:solidFill>
            <a:srgbClr val="FF0000"/>
          </a:solidFill>
          <a:ln w="9525" cap="flat" cmpd="sng" algn="ctr">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
        <p:nvSpPr>
          <p:cNvPr id="16" name="Freeform 15"/>
          <p:cNvSpPr>
            <a:spLocks noChangeAspect="1"/>
          </p:cNvSpPr>
          <p:nvPr/>
        </p:nvSpPr>
        <p:spPr>
          <a:xfrm>
            <a:off x="2804863" y="3804259"/>
            <a:ext cx="144422" cy="274320"/>
          </a:xfrm>
          <a:custGeom>
            <a:avLst/>
            <a:gdLst/>
            <a:ahLst/>
            <a:cxnLst/>
            <a:rect l="0" t="0" r="0" b="0"/>
            <a:pathLst>
              <a:path w="142082" h="269876">
                <a:moveTo>
                  <a:pt x="0" y="0"/>
                </a:moveTo>
                <a:lnTo>
                  <a:pt x="0" y="66675"/>
                </a:lnTo>
                <a:lnTo>
                  <a:pt x="69056" y="134938"/>
                </a:lnTo>
                <a:lnTo>
                  <a:pt x="0" y="206375"/>
                </a:lnTo>
                <a:lnTo>
                  <a:pt x="0" y="269875"/>
                </a:lnTo>
                <a:lnTo>
                  <a:pt x="142081" y="134938"/>
                </a:lnTo>
                <a:close/>
              </a:path>
            </a:pathLst>
          </a:custGeom>
          <a:solidFill>
            <a:srgbClr val="FF0000"/>
          </a:solidFill>
          <a:ln w="9525" cap="flat" cmpd="sng" algn="ctr">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
        <p:nvSpPr>
          <p:cNvPr id="17" name="Freeform 16"/>
          <p:cNvSpPr>
            <a:spLocks noChangeAspect="1"/>
          </p:cNvSpPr>
          <p:nvPr/>
        </p:nvSpPr>
        <p:spPr>
          <a:xfrm>
            <a:off x="2804863" y="4666372"/>
            <a:ext cx="144422" cy="274320"/>
          </a:xfrm>
          <a:custGeom>
            <a:avLst/>
            <a:gdLst/>
            <a:ahLst/>
            <a:cxnLst/>
            <a:rect l="0" t="0" r="0" b="0"/>
            <a:pathLst>
              <a:path w="142082" h="269876">
                <a:moveTo>
                  <a:pt x="0" y="0"/>
                </a:moveTo>
                <a:lnTo>
                  <a:pt x="0" y="66675"/>
                </a:lnTo>
                <a:lnTo>
                  <a:pt x="69056" y="134938"/>
                </a:lnTo>
                <a:lnTo>
                  <a:pt x="0" y="206375"/>
                </a:lnTo>
                <a:lnTo>
                  <a:pt x="0" y="269875"/>
                </a:lnTo>
                <a:lnTo>
                  <a:pt x="142081" y="134938"/>
                </a:lnTo>
                <a:close/>
              </a:path>
            </a:pathLst>
          </a:custGeom>
          <a:solidFill>
            <a:srgbClr val="FF0000"/>
          </a:solidFill>
          <a:ln w="9525" cap="flat" cmpd="sng" algn="ctr">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
        <p:nvSpPr>
          <p:cNvPr id="15" name="Freeform 14"/>
          <p:cNvSpPr>
            <a:spLocks noChangeAspect="1"/>
          </p:cNvSpPr>
          <p:nvPr/>
        </p:nvSpPr>
        <p:spPr>
          <a:xfrm>
            <a:off x="2804863" y="3124741"/>
            <a:ext cx="144422" cy="274320"/>
          </a:xfrm>
          <a:custGeom>
            <a:avLst/>
            <a:gdLst/>
            <a:ahLst/>
            <a:cxnLst/>
            <a:rect l="0" t="0" r="0" b="0"/>
            <a:pathLst>
              <a:path w="142082" h="269876">
                <a:moveTo>
                  <a:pt x="0" y="0"/>
                </a:moveTo>
                <a:lnTo>
                  <a:pt x="0" y="66675"/>
                </a:lnTo>
                <a:lnTo>
                  <a:pt x="69056" y="134938"/>
                </a:lnTo>
                <a:lnTo>
                  <a:pt x="0" y="206375"/>
                </a:lnTo>
                <a:lnTo>
                  <a:pt x="0" y="269875"/>
                </a:lnTo>
                <a:lnTo>
                  <a:pt x="142081" y="134938"/>
                </a:lnTo>
                <a:close/>
              </a:path>
            </a:pathLst>
          </a:custGeom>
          <a:solidFill>
            <a:srgbClr val="FF0000"/>
          </a:solidFill>
          <a:ln w="9525" cap="flat" cmpd="sng" algn="ctr">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GB" sz="1200" dirty="0" smtClean="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47982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2016 Proposed Non-CCAR Metric Graphs (Same)</a:t>
            </a:r>
            <a:endParaRPr lang="en-GB" sz="2400" b="1" dirty="0">
              <a:solidFill>
                <a:srgbClr val="000000"/>
              </a:solidFill>
              <a:latin typeface="Arial" panose="020B0604020202020204" pitchFamily="34" charset="0"/>
              <a:cs typeface="Arial" panose="020B0604020202020204" pitchFamily="34" charset="0"/>
            </a:endParaRPr>
          </a:p>
        </p:txBody>
      </p:sp>
      <p:graphicFrame>
        <p:nvGraphicFramePr>
          <p:cNvPr id="3" name="Chart 2"/>
          <p:cNvGraphicFramePr>
            <a:graphicFrameLocks/>
          </p:cNvGraphicFramePr>
          <p:nvPr>
            <p:extLst>
              <p:ext uri="{D42A27DB-BD31-4B8C-83A1-F6EECF244321}">
                <p14:modId xmlns:p14="http://schemas.microsoft.com/office/powerpoint/2010/main" val="2809506274"/>
              </p:ext>
            </p:extLst>
          </p:nvPr>
        </p:nvGraphicFramePr>
        <p:xfrm>
          <a:off x="274246" y="874014"/>
          <a:ext cx="4321255" cy="2514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p:cNvGraphicFramePr>
            <a:graphicFrameLocks/>
          </p:cNvGraphicFramePr>
          <p:nvPr>
            <p:extLst>
              <p:ext uri="{D42A27DB-BD31-4B8C-83A1-F6EECF244321}">
                <p14:modId xmlns:p14="http://schemas.microsoft.com/office/powerpoint/2010/main" val="4130014490"/>
              </p:ext>
            </p:extLst>
          </p:nvPr>
        </p:nvGraphicFramePr>
        <p:xfrm>
          <a:off x="4801397" y="874014"/>
          <a:ext cx="4321255" cy="2514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2766169911"/>
              </p:ext>
            </p:extLst>
          </p:nvPr>
        </p:nvGraphicFramePr>
        <p:xfrm>
          <a:off x="274246" y="3534938"/>
          <a:ext cx="4321255" cy="2514600"/>
        </p:xfrm>
        <a:graphic>
          <a:graphicData uri="http://schemas.openxmlformats.org/drawingml/2006/chart">
            <c:chart xmlns:c="http://schemas.openxmlformats.org/drawingml/2006/chart" xmlns:r="http://schemas.openxmlformats.org/officeDocument/2006/relationships" r:id="rId4"/>
          </a:graphicData>
        </a:graphic>
      </p:graphicFrame>
      <p:sp>
        <p:nvSpPr>
          <p:cNvPr id="7" name="Footer Placeholder 6"/>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79332129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txBox="1">
            <a:spLocks/>
          </p:cNvSpPr>
          <p:nvPr/>
        </p:nvSpPr>
        <p:spPr bwMode="gray">
          <a:xfrm>
            <a:off x="274250" y="235983"/>
            <a:ext cx="9054295" cy="417512"/>
          </a:xfrm>
          <a:prstGeom prst="rect">
            <a:avLst/>
          </a:prstGeom>
        </p:spPr>
        <p:txBody>
          <a:bodyPr/>
          <a:lstStyle>
            <a:lvl1pPr algn="l" defTabSz="914400" rtl="0" eaLnBrk="1" latinLnBrk="0" hangingPunct="1">
              <a:spcBef>
                <a:spcPct val="0"/>
              </a:spcBef>
              <a:buNone/>
              <a:defRPr sz="2200" kern="1200">
                <a:solidFill>
                  <a:schemeClr val="tx1"/>
                </a:solidFill>
                <a:latin typeface="+mj-lt"/>
                <a:ea typeface="+mj-ea"/>
                <a:cs typeface="+mj-cs"/>
              </a:defRPr>
            </a:lvl1pPr>
          </a:lstStyle>
          <a:p>
            <a:pPr>
              <a:lnSpc>
                <a:spcPct val="100000"/>
              </a:lnSpc>
            </a:pPr>
            <a:r>
              <a:rPr lang="en-GB" sz="2400" b="1" dirty="0" smtClean="0">
                <a:solidFill>
                  <a:srgbClr val="000000"/>
                </a:solidFill>
                <a:latin typeface="Arial" panose="020B0604020202020204" pitchFamily="34" charset="0"/>
                <a:cs typeface="Arial" panose="020B0604020202020204" pitchFamily="34" charset="0"/>
              </a:rPr>
              <a:t>2016 Proposed Non-CCAR Metric Graphs (Changes)</a:t>
            </a:r>
            <a:endParaRPr lang="en-GB" sz="2400" b="1" dirty="0">
              <a:solidFill>
                <a:srgbClr val="000000"/>
              </a:solidFill>
              <a:latin typeface="Arial" panose="020B0604020202020204" pitchFamily="34" charset="0"/>
              <a:cs typeface="Arial" panose="020B0604020202020204" pitchFamily="34" charset="0"/>
            </a:endParaRPr>
          </a:p>
        </p:txBody>
      </p:sp>
      <p:sp>
        <p:nvSpPr>
          <p:cNvPr id="3" name="TextBox 2"/>
          <p:cNvSpPr txBox="1"/>
          <p:nvPr/>
        </p:nvSpPr>
        <p:spPr>
          <a:xfrm>
            <a:off x="84121" y="6393852"/>
            <a:ext cx="9391850" cy="230832"/>
          </a:xfrm>
          <a:prstGeom prst="rect">
            <a:avLst/>
          </a:prstGeom>
          <a:noFill/>
        </p:spPr>
        <p:txBody>
          <a:bodyPr wrap="square" lIns="0" rtlCol="0">
            <a:spAutoFit/>
          </a:bodyPr>
          <a:lstStyle/>
          <a:p>
            <a:pPr algn="l" fontAlgn="auto">
              <a:lnSpc>
                <a:spcPct val="100000"/>
              </a:lnSpc>
              <a:spcBef>
                <a:spcPts val="0"/>
              </a:spcBef>
              <a:spcAft>
                <a:spcPts val="0"/>
              </a:spcAft>
            </a:pPr>
            <a:r>
              <a:rPr lang="en-US" sz="900" b="1" dirty="0" smtClean="0">
                <a:solidFill>
                  <a:prstClr val="black"/>
                </a:solidFill>
                <a:latin typeface="Arial" panose="020B0604020202020204" pitchFamily="34" charset="0"/>
                <a:cs typeface="Arial" panose="020B0604020202020204" pitchFamily="34" charset="0"/>
              </a:rPr>
              <a:t>Note:</a:t>
            </a:r>
            <a:r>
              <a:rPr lang="en-US" sz="900" dirty="0" smtClean="0">
                <a:solidFill>
                  <a:prstClr val="black"/>
                </a:solidFill>
                <a:latin typeface="Arial" panose="020B0604020202020204" pitchFamily="34" charset="0"/>
                <a:cs typeface="Arial" panose="020B0604020202020204" pitchFamily="34" charset="0"/>
              </a:rPr>
              <a:t> Graphs for the following metrics are not shown due to the lack of historical data: NII Sensitivity (+/- 100 bps) &amp; MVE Sensitivity (+/- 100 bps)</a:t>
            </a:r>
            <a:endParaRPr lang="en-US" sz="900" dirty="0">
              <a:solidFill>
                <a:prstClr val="black"/>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1057185130"/>
              </p:ext>
            </p:extLst>
          </p:nvPr>
        </p:nvGraphicFramePr>
        <p:xfrm>
          <a:off x="274247" y="773020"/>
          <a:ext cx="4467133" cy="960120"/>
        </p:xfrm>
        <a:graphic>
          <a:graphicData uri="http://schemas.openxmlformats.org/drawingml/2006/table">
            <a:tbl>
              <a:tblPr firstRow="1" bandRow="1"/>
              <a:tblGrid>
                <a:gridCol w="2126453"/>
                <a:gridCol w="585170"/>
                <a:gridCol w="585170"/>
                <a:gridCol w="585170"/>
                <a:gridCol w="585170"/>
              </a:tblGrid>
              <a:tr h="227105">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Metric</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7C6C6"/>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l" defTabSz="914400" rtl="0" eaLnBrk="1" fontAlgn="ctr" latinLnBrk="0" hangingPunct="1">
                        <a:lnSpc>
                          <a:spcPct val="100000"/>
                        </a:lnSpc>
                        <a:spcBef>
                          <a:spcPts val="0"/>
                        </a:spcBef>
                        <a:spcAft>
                          <a:spcPts val="0"/>
                        </a:spcAft>
                        <a:buClrTx/>
                        <a:buSzTx/>
                        <a:buFontTx/>
                        <a:buNone/>
                        <a:tabLst/>
                        <a:defRPr/>
                      </a:pPr>
                      <a:r>
                        <a:rPr lang="en-US" sz="900" b="1" i="0" u="none" strike="noStrike" dirty="0" smtClean="0">
                          <a:solidFill>
                            <a:srgbClr val="000000"/>
                          </a:solidFill>
                          <a:effectLst/>
                          <a:latin typeface="Arial" panose="020B0604020202020204" pitchFamily="34" charset="0"/>
                        </a:rPr>
                        <a:t>Material Operational Risk Events</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3</a:t>
                      </a:r>
                      <a:endParaRPr lang="en-GB"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6</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7</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r h="128045">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b="1" kern="1200" baseline="0" dirty="0" smtClean="0">
                          <a:solidFill>
                            <a:schemeClr val="tx1"/>
                          </a:solidFill>
                          <a:latin typeface="Arial" panose="020B0604020202020204" pitchFamily="34" charset="0"/>
                          <a:ea typeface="+mn-ea"/>
                          <a:cs typeface="Arial" panose="020B0604020202020204" pitchFamily="34" charset="0"/>
                        </a:rPr>
                        <a:t>Gross Operational Risk Losses / Gross Margin</a:t>
                      </a:r>
                      <a:endParaRPr lang="en-US" sz="900" b="1"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kern="1200" baseline="0" dirty="0" smtClean="0">
                          <a:solidFill>
                            <a:schemeClr val="tx1"/>
                          </a:solidFill>
                          <a:latin typeface="Arial" panose="020B0604020202020204" pitchFamily="34" charset="0"/>
                          <a:ea typeface="+mn-ea"/>
                          <a:cs typeface="Arial" panose="020B0604020202020204" pitchFamily="34" charset="0"/>
                        </a:rPr>
                        <a:t>3.00%</a:t>
                      </a:r>
                      <a:endParaRPr lang="en-US"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kern="1200" baseline="0" dirty="0" smtClean="0">
                          <a:solidFill>
                            <a:schemeClr val="tx1"/>
                          </a:solidFill>
                          <a:latin typeface="Arial" panose="020B0604020202020204" pitchFamily="34" charset="0"/>
                          <a:ea typeface="+mn-ea"/>
                          <a:cs typeface="Arial" panose="020B0604020202020204" pitchFamily="34" charset="0"/>
                        </a:rPr>
                        <a:t>5.00%</a:t>
                      </a:r>
                      <a:endParaRPr lang="en-US"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kern="1200" baseline="0" dirty="0" smtClean="0">
                          <a:solidFill>
                            <a:schemeClr val="tx1"/>
                          </a:solidFill>
                          <a:latin typeface="Arial" panose="020B0604020202020204" pitchFamily="34" charset="0"/>
                          <a:ea typeface="+mn-ea"/>
                          <a:cs typeface="Arial" panose="020B0604020202020204" pitchFamily="34" charset="0"/>
                        </a:rPr>
                        <a:t>1.00%</a:t>
                      </a:r>
                      <a:endParaRPr lang="en-US"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b="0" kern="1200" baseline="0" dirty="0" smtClean="0">
                          <a:solidFill>
                            <a:schemeClr val="tx1"/>
                          </a:solidFill>
                          <a:latin typeface="Arial" panose="020B0604020202020204" pitchFamily="34" charset="0"/>
                          <a:ea typeface="+mn-ea"/>
                          <a:cs typeface="Arial" panose="020B0604020202020204" pitchFamily="34" charset="0"/>
                        </a:rPr>
                        <a:t>1.75%</a:t>
                      </a:r>
                      <a:endParaRPr lang="en-US"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bl>
          </a:graphicData>
        </a:graphic>
      </p:graphicFrame>
      <p:graphicFrame>
        <p:nvGraphicFramePr>
          <p:cNvPr id="10" name="Chart 9"/>
          <p:cNvGraphicFramePr>
            <a:graphicFrameLocks/>
          </p:cNvGraphicFramePr>
          <p:nvPr>
            <p:extLst>
              <p:ext uri="{D42A27DB-BD31-4B8C-83A1-F6EECF244321}">
                <p14:modId xmlns:p14="http://schemas.microsoft.com/office/powerpoint/2010/main" val="33667768"/>
              </p:ext>
            </p:extLst>
          </p:nvPr>
        </p:nvGraphicFramePr>
        <p:xfrm>
          <a:off x="4863245" y="1794466"/>
          <a:ext cx="4465296" cy="2286000"/>
        </p:xfrm>
        <a:graphic>
          <a:graphicData uri="http://schemas.openxmlformats.org/drawingml/2006/chart">
            <c:chart xmlns:c="http://schemas.openxmlformats.org/drawingml/2006/chart" xmlns:r="http://schemas.openxmlformats.org/officeDocument/2006/relationships" r:id="rId2"/>
          </a:graphicData>
        </a:graphic>
      </p:graphicFrame>
      <p:sp>
        <p:nvSpPr>
          <p:cNvPr id="8" name="Rectangle 7"/>
          <p:cNvSpPr/>
          <p:nvPr/>
        </p:nvSpPr>
        <p:spPr>
          <a:xfrm>
            <a:off x="84125" y="6624684"/>
            <a:ext cx="7338033" cy="230832"/>
          </a:xfrm>
          <a:prstGeom prst="rect">
            <a:avLst/>
          </a:prstGeom>
        </p:spPr>
        <p:txBody>
          <a:bodyPr wrap="square" lIns="0">
            <a:spAutoFit/>
          </a:bodyPr>
          <a:lstStyle/>
          <a:p>
            <a:pPr algn="l" fontAlgn="auto">
              <a:lnSpc>
                <a:spcPct val="100000"/>
              </a:lnSpc>
              <a:spcBef>
                <a:spcPts val="0"/>
              </a:spcBef>
              <a:spcAft>
                <a:spcPts val="0"/>
              </a:spcAft>
            </a:pPr>
            <a:r>
              <a:rPr lang="en-US" sz="900" dirty="0" smtClean="0">
                <a:solidFill>
                  <a:prstClr val="black"/>
                </a:solidFill>
                <a:latin typeface="Arial" panose="020B0604020202020204" pitchFamily="34" charset="0"/>
                <a:cs typeface="Arial" panose="020B0604020202020204" pitchFamily="34" charset="0"/>
              </a:rPr>
              <a:t>¹For </a:t>
            </a:r>
            <a:r>
              <a:rPr lang="en-US" sz="900" dirty="0">
                <a:solidFill>
                  <a:prstClr val="black"/>
                </a:solidFill>
                <a:latin typeface="Arial" panose="020B0604020202020204" pitchFamily="34" charset="0"/>
                <a:cs typeface="Arial" panose="020B0604020202020204" pitchFamily="34" charset="0"/>
              </a:rPr>
              <a:t>Available Committed Liquidity, the actual is based from the 2016 RAS proposed calculation</a:t>
            </a:r>
          </a:p>
        </p:txBody>
      </p:sp>
      <p:graphicFrame>
        <p:nvGraphicFramePr>
          <p:cNvPr id="9" name="Chart 8"/>
          <p:cNvGraphicFramePr>
            <a:graphicFrameLocks/>
          </p:cNvGraphicFramePr>
          <p:nvPr>
            <p:extLst>
              <p:ext uri="{D42A27DB-BD31-4B8C-83A1-F6EECF244321}">
                <p14:modId xmlns:p14="http://schemas.microsoft.com/office/powerpoint/2010/main" val="1275644472"/>
              </p:ext>
            </p:extLst>
          </p:nvPr>
        </p:nvGraphicFramePr>
        <p:xfrm>
          <a:off x="283562" y="4084191"/>
          <a:ext cx="4465296" cy="2286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p:cNvGraphicFramePr>
            <a:graphicFrameLocks/>
          </p:cNvGraphicFramePr>
          <p:nvPr>
            <p:extLst>
              <p:ext uri="{D42A27DB-BD31-4B8C-83A1-F6EECF244321}">
                <p14:modId xmlns:p14="http://schemas.microsoft.com/office/powerpoint/2010/main" val="2205548405"/>
              </p:ext>
            </p:extLst>
          </p:nvPr>
        </p:nvGraphicFramePr>
        <p:xfrm>
          <a:off x="283562" y="1778122"/>
          <a:ext cx="4465296" cy="2286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Chart 12" title="="/>
          <p:cNvGraphicFramePr>
            <a:graphicFrameLocks/>
          </p:cNvGraphicFramePr>
          <p:nvPr>
            <p:extLst>
              <p:ext uri="{D42A27DB-BD31-4B8C-83A1-F6EECF244321}">
                <p14:modId xmlns:p14="http://schemas.microsoft.com/office/powerpoint/2010/main" val="2352969"/>
              </p:ext>
            </p:extLst>
          </p:nvPr>
        </p:nvGraphicFramePr>
        <p:xfrm>
          <a:off x="4863245" y="4084191"/>
          <a:ext cx="4465296" cy="22860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639478041"/>
              </p:ext>
            </p:extLst>
          </p:nvPr>
        </p:nvGraphicFramePr>
        <p:xfrm>
          <a:off x="4863248" y="773020"/>
          <a:ext cx="4465297" cy="960120"/>
        </p:xfrm>
        <a:graphic>
          <a:graphicData uri="http://schemas.openxmlformats.org/drawingml/2006/table">
            <a:tbl>
              <a:tblPr firstRow="1" bandRow="1"/>
              <a:tblGrid>
                <a:gridCol w="1990353"/>
                <a:gridCol w="618736"/>
                <a:gridCol w="618736"/>
                <a:gridCol w="618736"/>
                <a:gridCol w="618736"/>
              </a:tblGrid>
              <a:tr h="415066">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Metric</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C7C6C6"/>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2015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Amber</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en-GB" sz="900" b="1" dirty="0" smtClean="0">
                          <a:solidFill>
                            <a:schemeClr val="tx1"/>
                          </a:solidFill>
                          <a:latin typeface="Arial" panose="020B0604020202020204" pitchFamily="34" charset="0"/>
                          <a:cs typeface="Arial" panose="020B0604020202020204" pitchFamily="34" charset="0"/>
                        </a:rPr>
                        <a:t>2016 Red</a:t>
                      </a:r>
                      <a:endParaRPr lang="en-GB" sz="900" b="1" dirty="0">
                        <a:solidFill>
                          <a:schemeClr val="tx1"/>
                        </a:solidFill>
                        <a:latin typeface="Arial" panose="020B0604020202020204" pitchFamily="34" charset="0"/>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39846">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kern="1200" baseline="0" dirty="0" smtClean="0">
                          <a:solidFill>
                            <a:schemeClr val="tx1"/>
                          </a:solidFill>
                          <a:latin typeface="Arial" panose="020B0604020202020204" pitchFamily="34" charset="0"/>
                          <a:ea typeface="+mn-ea"/>
                          <a:cs typeface="Arial" panose="020B0604020202020204" pitchFamily="34" charset="0"/>
                        </a:rPr>
                        <a:t>Available Committed Liquidity</a:t>
                      </a:r>
                      <a:endParaRPr lang="en-GB" sz="900" b="1"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6</a:t>
                      </a:r>
                      <a:endParaRPr lang="en-GB" sz="900" b="0" kern="1200" baseline="0" dirty="0">
                        <a:solidFill>
                          <a:schemeClr val="tx1"/>
                        </a:solidFill>
                        <a:latin typeface="Arial" panose="020B0604020202020204" pitchFamily="34" charset="0"/>
                        <a:ea typeface="+mn-ea"/>
                        <a:cs typeface="Arial" panose="020B0604020202020204" pitchFamily="34" charset="0"/>
                      </a:endParaRP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5</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alpha val="50196"/>
                      </a:srgbClr>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4</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0" kern="1200" baseline="0" dirty="0" smtClean="0">
                          <a:solidFill>
                            <a:schemeClr val="tx1"/>
                          </a:solidFill>
                          <a:latin typeface="Arial" panose="020B0604020202020204" pitchFamily="34" charset="0"/>
                          <a:ea typeface="+mn-ea"/>
                          <a:cs typeface="Arial" panose="020B0604020202020204" pitchFamily="34" charset="0"/>
                        </a:rPr>
                        <a:t>3</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r h="30520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900" b="1" dirty="0" smtClean="0">
                          <a:solidFill>
                            <a:schemeClr val="tx1"/>
                          </a:solidFill>
                          <a:latin typeface="Arial" panose="020B0604020202020204" pitchFamily="34" charset="0"/>
                          <a:cs typeface="Arial" panose="020B0604020202020204" pitchFamily="34" charset="0"/>
                        </a:rPr>
                        <a:t>Net Residual Risk / CRLIT</a:t>
                      </a:r>
                    </a:p>
                  </a:txBody>
                  <a:tcPr marL="96028" marR="96028"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(5.00)%</a:t>
                      </a:r>
                    </a:p>
                  </a:txBody>
                  <a:tcPr marL="48014" marR="480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alpha val="50196"/>
                      </a:srgbClr>
                    </a:solidFill>
                  </a:tcPr>
                </a:tc>
                <a:tc>
                  <a:txBody>
                    <a:bodyPr/>
                    <a:lstStyle/>
                    <a:p>
                      <a:pPr algn="ctr"/>
                      <a:r>
                        <a:rPr lang="en-GB" sz="900" b="0" dirty="0" smtClean="0">
                          <a:solidFill>
                            <a:schemeClr val="tx1"/>
                          </a:solidFill>
                          <a:latin typeface="Arial" panose="020B0604020202020204" pitchFamily="34" charset="0"/>
                          <a:cs typeface="Arial" panose="020B0604020202020204" pitchFamily="34" charset="0"/>
                        </a:rPr>
                        <a:t>(9.00)%</a:t>
                      </a:r>
                    </a:p>
                  </a:txBody>
                  <a:tcPr marL="48014" marR="480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alpha val="50196"/>
                      </a:srgb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latin typeface="Arial" panose="020B0604020202020204" pitchFamily="34" charset="0"/>
                          <a:cs typeface="Arial" panose="020B0604020202020204" pitchFamily="34" charset="0"/>
                        </a:rPr>
                        <a:t>(3.00)%</a:t>
                      </a:r>
                    </a:p>
                  </a:txBody>
                  <a:tcPr marL="48014" marR="480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E48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900" b="0" dirty="0" smtClean="0">
                          <a:solidFill>
                            <a:schemeClr val="tx1"/>
                          </a:solidFill>
                          <a:latin typeface="Arial" panose="020B0604020202020204" pitchFamily="34" charset="0"/>
                          <a:cs typeface="Arial" panose="020B0604020202020204" pitchFamily="34" charset="0"/>
                        </a:rPr>
                        <a:t>(5.00)%</a:t>
                      </a:r>
                    </a:p>
                  </a:txBody>
                  <a:tcPr marL="48014" marR="4801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9B9B"/>
                    </a:solidFill>
                  </a:tcPr>
                </a:tc>
              </a:tr>
            </a:tbl>
          </a:graphicData>
        </a:graphic>
      </p:graphicFrame>
      <p:sp>
        <p:nvSpPr>
          <p:cNvPr id="6" name="Footer Placeholder 5"/>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93321345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38659" y="3119889"/>
            <a:ext cx="7402150" cy="400110"/>
          </a:xfrm>
          <a:prstGeom prst="rect">
            <a:avLst/>
          </a:prstGeom>
          <a:noFill/>
        </p:spPr>
        <p:txBody>
          <a:bodyPr wrap="square" rtlCol="0">
            <a:spAutoFit/>
          </a:bodyPr>
          <a:lstStyle/>
          <a:p>
            <a:pPr algn="l" fontAlgn="auto">
              <a:lnSpc>
                <a:spcPct val="100000"/>
              </a:lnSpc>
              <a:spcBef>
                <a:spcPts val="0"/>
              </a:spcBef>
              <a:spcAft>
                <a:spcPts val="0"/>
              </a:spcAft>
            </a:pPr>
            <a:r>
              <a:rPr lang="en-US" sz="2000" b="1" dirty="0" smtClean="0">
                <a:solidFill>
                  <a:srgbClr val="FF0000"/>
                </a:solidFill>
                <a:latin typeface="Arial" panose="020B0604020202020204" pitchFamily="34" charset="0"/>
                <a:cs typeface="Arial" panose="020B0604020202020204" pitchFamily="34" charset="0"/>
              </a:rPr>
              <a:t>APPENDIX B: 2016 Qualitative Statements</a:t>
            </a:r>
            <a:endParaRPr lang="en-US" sz="2000" b="1" dirty="0">
              <a:solidFill>
                <a:srgbClr val="FF0000"/>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3"/>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98549829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908596206"/>
              </p:ext>
            </p:extLst>
          </p:nvPr>
        </p:nvGraphicFramePr>
        <p:xfrm>
          <a:off x="348437" y="989685"/>
          <a:ext cx="8897939" cy="4548184"/>
        </p:xfrm>
        <a:graphic>
          <a:graphicData uri="http://schemas.openxmlformats.org/drawingml/2006/table">
            <a:tbl>
              <a:tblPr/>
              <a:tblGrid>
                <a:gridCol w="1684178"/>
                <a:gridCol w="7213761"/>
              </a:tblGrid>
              <a:tr h="201391">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070" marB="0" anchor="ctr">
                    <a:lnL>
                      <a:noFill/>
                    </a:lnL>
                    <a:lnR>
                      <a:noFill/>
                    </a:lnR>
                    <a:lnT>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070" marB="0" anchor="ctr">
                    <a:lnL>
                      <a:noFill/>
                    </a:lnL>
                    <a:lnR>
                      <a:noFill/>
                    </a:lnR>
                    <a:lnT>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584231">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hold sufficient capital to satisfy current and future regulatory and internal capital requirements, to ensure continuous access to capital markets and to withstand the impact of potential losses in an economic downturn.</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201391">
                <a:tc rowSpan="5">
                  <a:txBody>
                    <a:bodyPr/>
                    <a:lstStyle/>
                    <a:p>
                      <a:pPr algn="l" rtl="0" fontAlgn="ctr"/>
                      <a:r>
                        <a:rPr lang="en-US" sz="1100" b="1" i="0" u="none" strike="noStrike" kern="1200" dirty="0" smtClean="0">
                          <a:solidFill>
                            <a:schemeClr val="tx1"/>
                          </a:solidFill>
                          <a:effectLst/>
                          <a:latin typeface="Arial" panose="020B0604020202020204" pitchFamily="34" charset="0"/>
                          <a:ea typeface="+mn-ea"/>
                          <a:cs typeface="Arial" panose="020B0604020202020204" pitchFamily="34" charset="0"/>
                        </a:rPr>
                        <a:t>Credit risk</a:t>
                      </a:r>
                      <a:endParaRPr lang="en-US" sz="1100" b="1"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is willing to take credit risks that it understands and that fall within its risk appetite.</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focus on lending products for which in-house knowledge and skills exist from a risk perspective and on which credit risk can be measured and managed.</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monitor and manage portfolio quality and concentrations, including borrower and collateral quality, portfolio diversification across product, geography, collateral type, and client segment.</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201391">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carefully monitor and manage the size of its subprime portfolio.</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ensure that the volume of realized and projected loan losses under both baseline and stress does not threaten its capital position and its ability to meet its regulatory requirements.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531498">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Residual Value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u="none" strike="noStrike" dirty="0" smtClean="0">
                          <a:effectLst/>
                          <a:latin typeface="Arial" panose="020B0604020202020204" pitchFamily="34" charset="0"/>
                          <a:cs typeface="Arial" panose="020B0604020202020204" pitchFamily="34" charset="0"/>
                        </a:rPr>
                        <a:t>SC </a:t>
                      </a:r>
                      <a:r>
                        <a:rPr lang="en-US" sz="1100" u="none" strike="noStrike" dirty="0">
                          <a:effectLst/>
                          <a:latin typeface="Arial" panose="020B0604020202020204" pitchFamily="34" charset="0"/>
                          <a:cs typeface="Arial" panose="020B0604020202020204" pitchFamily="34" charset="0"/>
                        </a:rPr>
                        <a:t>will ensure that losses from residual value risk due to adverse market movements impacting the value of vehicles or from the mispricing of vehicle leases do not threaten its capital strength under baseline or stress.</a:t>
                      </a:r>
                      <a:endParaRPr lang="en-US" sz="1100" b="0" i="0" u="none" strike="noStrike" dirty="0">
                        <a:solidFill>
                          <a:srgbClr val="FF0000"/>
                        </a:solidFill>
                        <a:effectLst/>
                        <a:latin typeface="Arial" panose="020B0604020202020204" pitchFamily="34" charset="0"/>
                        <a:cs typeface="Arial" panose="020B0604020202020204" pitchFamily="34" charset="0"/>
                      </a:endParaRP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281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ensure that it holds sufficient High Quality Liquid Assets and has an effective Contingency Funding Plan to withstand liquidity shortfalls in a severe stress scenario.</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1391">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diversify its funding sources and minimize its dependence on capital markets.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281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conservatively manage its Interest Rate Risk exposures, setting a maximum for the sensitivity of the net interest income and market value of equity to interest rates.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70031">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To minimize its exposure to Interest Rate Risk, SC will hedge via instruments that it understands.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2810">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u="none" strike="noStrike" dirty="0" smtClean="0">
                          <a:effectLst/>
                          <a:latin typeface="Arial" panose="020B0604020202020204" pitchFamily="34" charset="0"/>
                          <a:cs typeface="Arial" panose="020B0604020202020204" pitchFamily="34" charset="0"/>
                        </a:rPr>
                        <a:t>SC </a:t>
                      </a:r>
                      <a:r>
                        <a:rPr lang="en-US" sz="1100" u="none" strike="noStrike" dirty="0">
                          <a:effectLst/>
                          <a:latin typeface="Arial" panose="020B0604020202020204" pitchFamily="34" charset="0"/>
                          <a:cs typeface="Arial" panose="020B0604020202020204" pitchFamily="34" charset="0"/>
                        </a:rPr>
                        <a:t>will maintain a low risk profile on all fair value activities to protect against losses due to adverse market movements.</a:t>
                      </a:r>
                      <a:endParaRPr lang="en-US" sz="1100" b="0" i="0" u="none" strike="noStrike" dirty="0">
                        <a:solidFill>
                          <a:srgbClr val="FF0000"/>
                        </a:solidFill>
                        <a:effectLst/>
                        <a:latin typeface="Arial" panose="020B0604020202020204" pitchFamily="34" charset="0"/>
                        <a:cs typeface="Arial" panose="020B0604020202020204" pitchFamily="34" charset="0"/>
                      </a:endParaRP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4294967295"/>
          </p:nvPr>
        </p:nvSpPr>
        <p:spPr>
          <a:xfrm>
            <a:off x="246681" y="343383"/>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2016 Qualitative statements (1/2</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96571814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4294967295"/>
          </p:nvPr>
        </p:nvSpPr>
        <p:spPr>
          <a:xfrm>
            <a:off x="229060" y="368551"/>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2016 Qualitative statements (2/2</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graphicFrame>
        <p:nvGraphicFramePr>
          <p:cNvPr id="5" name="Table 4"/>
          <p:cNvGraphicFramePr>
            <a:graphicFrameLocks noGrp="1"/>
          </p:cNvGraphicFramePr>
          <p:nvPr>
            <p:extLst>
              <p:ext uri="{D42A27DB-BD31-4B8C-83A1-F6EECF244321}">
                <p14:modId xmlns:p14="http://schemas.microsoft.com/office/powerpoint/2010/main" val="1314915630"/>
              </p:ext>
            </p:extLst>
          </p:nvPr>
        </p:nvGraphicFramePr>
        <p:xfrm>
          <a:off x="348437" y="979957"/>
          <a:ext cx="8897939" cy="4278951"/>
        </p:xfrm>
        <a:graphic>
          <a:graphicData uri="http://schemas.openxmlformats.org/drawingml/2006/table">
            <a:tbl>
              <a:tblPr/>
              <a:tblGrid>
                <a:gridCol w="1684178"/>
                <a:gridCol w="7213761"/>
              </a:tblGrid>
              <a:tr h="201391">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070" marB="0" anchor="ctr">
                    <a:lnL>
                      <a:noFill/>
                    </a:lnL>
                    <a:lnR>
                      <a:noFill/>
                    </a:lnR>
                    <a:lnT>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070" marB="0" anchor="ctr">
                    <a:lnL>
                      <a:noFill/>
                    </a:lnL>
                    <a:lnR>
                      <a:noFill/>
                    </a:lnR>
                    <a:lnT>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584231">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strives to deliver consistent performance through pragmatic risk-taking. SC will not place an undue amount of earnings or capital at risk for an entity of its size, complexity, and risk profile in any stress scenario.</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57355">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ensure that adequate governance and oversight processes and controls are in place for all business activities, products, and services.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SC’s strategic planning process will both consider and work with the risk appetite setting, capital planning, and recovery and resolution planning processes.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9281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has a </a:t>
                      </a:r>
                      <a:r>
                        <a:rPr lang="en-US" sz="1100" b="0" i="0" u="none" strike="noStrike" dirty="0" smtClean="0">
                          <a:solidFill>
                            <a:srgbClr val="000000"/>
                          </a:solidFill>
                          <a:effectLst/>
                          <a:latin typeface="Arial" panose="020B0604020202020204" pitchFamily="34" charset="0"/>
                          <a:cs typeface="Arial" panose="020B0604020202020204" pitchFamily="34" charset="0"/>
                        </a:rPr>
                        <a:t>disciplined</a:t>
                      </a:r>
                      <a:r>
                        <a:rPr lang="en-US" sz="1100" b="0" i="0" u="none" strike="noStrike" baseline="0" dirty="0" smtClean="0">
                          <a:solidFill>
                            <a:srgbClr val="000000"/>
                          </a:solidFill>
                          <a:effectLst/>
                          <a:latin typeface="Arial" panose="020B0604020202020204" pitchFamily="34" charset="0"/>
                          <a:cs typeface="Arial" panose="020B0604020202020204" pitchFamily="34" charset="0"/>
                        </a:rPr>
                        <a:t> and systematic approach </a:t>
                      </a:r>
                      <a:r>
                        <a:rPr lang="en-US" sz="1100" b="0" i="0" u="none" strike="noStrike" dirty="0" smtClean="0">
                          <a:solidFill>
                            <a:srgbClr val="000000"/>
                          </a:solidFill>
                          <a:effectLst/>
                          <a:latin typeface="Arial" panose="020B0604020202020204" pitchFamily="34" charset="0"/>
                          <a:cs typeface="Arial" panose="020B0604020202020204" pitchFamily="34" charset="0"/>
                        </a:rPr>
                        <a:t>to </a:t>
                      </a:r>
                      <a:r>
                        <a:rPr lang="en-US" sz="1100" b="0" i="0" u="none" strike="noStrike" dirty="0">
                          <a:solidFill>
                            <a:srgbClr val="000000"/>
                          </a:solidFill>
                          <a:effectLst/>
                          <a:latin typeface="Arial" panose="020B0604020202020204" pitchFamily="34" charset="0"/>
                          <a:cs typeface="Arial" panose="020B0604020202020204" pitchFamily="34" charset="0"/>
                        </a:rPr>
                        <a:t>operational risk but recognizes that it is inherent in all products, activities, processes and systems and must be </a:t>
                      </a:r>
                      <a:r>
                        <a:rPr lang="en-US" sz="1100" b="0" i="0" u="none" strike="noStrike" dirty="0" smtClean="0">
                          <a:solidFill>
                            <a:srgbClr val="000000"/>
                          </a:solidFill>
                          <a:effectLst/>
                          <a:latin typeface="Arial" panose="020B0604020202020204" pitchFamily="34" charset="0"/>
                          <a:cs typeface="Arial" panose="020B0604020202020204" pitchFamily="34" charset="0"/>
                        </a:rPr>
                        <a:t>managed </a:t>
                      </a:r>
                      <a:r>
                        <a:rPr lang="en-US" sz="1100" b="0" i="0" u="none" strike="noStrike" dirty="0">
                          <a:solidFill>
                            <a:srgbClr val="000000"/>
                          </a:solidFill>
                          <a:effectLst/>
                          <a:latin typeface="Arial" panose="020B0604020202020204" pitchFamily="34" charset="0"/>
                          <a:cs typeface="Arial" panose="020B0604020202020204" pitchFamily="34" charset="0"/>
                        </a:rPr>
                        <a:t>to meet business objectives.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57355">
                <a:tc vMerge="1">
                  <a:txBody>
                    <a:bodyPr/>
                    <a:lstStyle/>
                    <a:p>
                      <a:pPr algn="l" rtl="0" fontAlgn="ctr"/>
                      <a:endParaRPr lang="en-US" sz="1100" b="1" i="0" u="none" strike="noStrike" dirty="0">
                        <a:solidFill>
                          <a:schemeClr val="tx1"/>
                        </a:solidFill>
                        <a:effectLst/>
                        <a:latin typeface="+mj-lt"/>
                      </a:endParaRPr>
                    </a:p>
                  </a:txBody>
                  <a:tcPr marL="171450" marR="9525" marT="9525" marB="0" anchor="ct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is committed to implementing practices and controls that will minimize losses incurred from inadequate or failed internal processes, people, and systems or from external events.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183213">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enforce model monitoring standards in line with </a:t>
                      </a:r>
                      <a:r>
                        <a:rPr lang="en-US" sz="1100" b="0" i="0" u="none" strike="noStrike" dirty="0" smtClean="0">
                          <a:solidFill>
                            <a:srgbClr val="000000"/>
                          </a:solidFill>
                          <a:effectLst/>
                          <a:latin typeface="Arial" panose="020B0604020202020204" pitchFamily="34" charset="0"/>
                          <a:cs typeface="Arial" panose="020B0604020202020204" pitchFamily="34" charset="0"/>
                        </a:rPr>
                        <a:t>regulatory</a:t>
                      </a:r>
                      <a:r>
                        <a:rPr lang="en-US" sz="1100" b="0" i="0" u="none" strike="noStrike" baseline="0" dirty="0" smtClean="0">
                          <a:solidFill>
                            <a:srgbClr val="000000"/>
                          </a:solidFill>
                          <a:effectLst/>
                          <a:latin typeface="Arial" panose="020B0604020202020204" pitchFamily="34" charset="0"/>
                          <a:cs typeface="Arial" panose="020B0604020202020204" pitchFamily="34" charset="0"/>
                        </a:rPr>
                        <a:t> </a:t>
                      </a:r>
                      <a:r>
                        <a:rPr lang="en-US" sz="1100" b="0" i="0" u="none" strike="noStrike" dirty="0" smtClean="0">
                          <a:solidFill>
                            <a:srgbClr val="000000"/>
                          </a:solidFill>
                          <a:effectLst/>
                          <a:latin typeface="Arial" panose="020B0604020202020204" pitchFamily="34" charset="0"/>
                          <a:cs typeface="Arial" panose="020B0604020202020204" pitchFamily="34" charset="0"/>
                        </a:rPr>
                        <a:t>requirements</a:t>
                      </a:r>
                      <a:r>
                        <a:rPr lang="en-US" sz="1100" b="0" i="0" u="none" strike="noStrike" dirty="0">
                          <a:solidFill>
                            <a:srgbClr val="000000"/>
                          </a:solidFill>
                          <a:effectLst/>
                          <a:latin typeface="Arial" panose="020B0604020202020204" pitchFamily="34" charset="0"/>
                          <a:cs typeface="Arial" panose="020B0604020202020204" pitchFamily="34" charset="0"/>
                        </a:rPr>
                        <a:t>.</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266931">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allocate more resources to those models with the highest risk level (Tier 1).</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05585">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ensure no new models are used or put into production without the appropriate approval.</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7355">
                <a:tc rowSpan="4">
                  <a:txBody>
                    <a:bodyPr/>
                    <a:lstStyle/>
                    <a:p>
                      <a:pPr algn="l" rtl="0" fontAlgn="ctr"/>
                      <a:r>
                        <a:rPr lang="en-US" sz="1100" b="1" i="0" u="none" strike="noStrike" kern="1200" dirty="0" smtClean="0">
                          <a:solidFill>
                            <a:schemeClr val="tx1"/>
                          </a:solidFill>
                          <a:effectLst/>
                          <a:latin typeface="Arial" panose="020B0604020202020204" pitchFamily="34" charset="0"/>
                          <a:ea typeface="+mn-ea"/>
                          <a:cs typeface="Arial" panose="020B0604020202020204" pitchFamily="34" charset="0"/>
                        </a:rPr>
                        <a:t>Compliance &amp; Reputational</a:t>
                      </a:r>
                      <a:r>
                        <a:rPr lang="en-US" sz="1100" b="1" i="0" u="none" strike="noStrike" kern="1200" baseline="0" dirty="0" smtClean="0">
                          <a:solidFill>
                            <a:schemeClr val="tx1"/>
                          </a:solidFill>
                          <a:effectLst/>
                          <a:latin typeface="Arial" panose="020B0604020202020204" pitchFamily="34" charset="0"/>
                          <a:ea typeface="+mn-ea"/>
                          <a:cs typeface="Arial" panose="020B0604020202020204" pitchFamily="34" charset="0"/>
                        </a:rPr>
                        <a:t> risk</a:t>
                      </a:r>
                      <a:endParaRPr lang="en-US" sz="1100" b="1"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aims to comply fully with the letter and spirit of all applicable laws and regulatory standards that apply to its operations and it will ensure the timely remediation of any regulatory finding.</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69207">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treat its customers fairly, abide by consumer protection laws and regulations and will not pursue any business or maintain any practices that may damage its reputation with </a:t>
                      </a:r>
                      <a:r>
                        <a:rPr lang="en-US" sz="1100" b="0" i="0" u="none" strike="noStrike" dirty="0" smtClean="0">
                          <a:solidFill>
                            <a:srgbClr val="000000"/>
                          </a:solidFill>
                          <a:effectLst/>
                          <a:latin typeface="Arial" panose="020B0604020202020204" pitchFamily="34" charset="0"/>
                          <a:cs typeface="Arial" panose="020B0604020202020204" pitchFamily="34" charset="0"/>
                        </a:rPr>
                        <a:t>shareholders.</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7355">
                <a:tc vMerge="1">
                  <a:txBody>
                    <a:bodyPr/>
                    <a:lstStyle/>
                    <a:p>
                      <a:pPr algn="l" rtl="0" fontAlgn="ctr"/>
                      <a:endParaRPr lang="en-US" sz="1100" b="1" i="0" u="none" strike="noStrike" dirty="0">
                        <a:solidFill>
                          <a:schemeClr val="tx1"/>
                        </a:solidFill>
                        <a:effectLst/>
                        <a:latin typeface="+mj-lt"/>
                      </a:endParaRPr>
                    </a:p>
                  </a:txBody>
                  <a:tcPr marL="171450" marR="9525" marT="9525" marB="0" anchor="c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will not knowingly conduct business with individuals or entities it believes to be engaged in inappropriate behavior, money laundering, terrorist financing, corruption or other illicit financial activities.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53353">
                <a:tc vMerge="1">
                  <a:txBody>
                    <a:bodyPr/>
                    <a:lstStyle/>
                    <a:p>
                      <a:pPr algn="l" rtl="0" fontAlgn="ctr"/>
                      <a:endParaRPr lang="en-US" sz="1100" b="1" i="0" u="none" strike="noStrike" dirty="0">
                        <a:solidFill>
                          <a:schemeClr val="tx1"/>
                        </a:solidFill>
                        <a:effectLst/>
                        <a:latin typeface="+mj-lt"/>
                      </a:endParaRPr>
                    </a:p>
                  </a:txBody>
                  <a:tcPr marL="171450" marR="9525" marT="9525"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panose="020B0604020202020204" pitchFamily="34" charset="0"/>
                          <a:cs typeface="Arial" panose="020B0604020202020204" pitchFamily="34" charset="0"/>
                        </a:rPr>
                        <a:t>SC expects that its employees will act with the highest ethical standards at all times.</a:t>
                      </a:r>
                    </a:p>
                  </a:txBody>
                  <a:tcPr marL="171450" marR="9525" marT="9070" marB="0">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2" name="Footer Placeholder 1"/>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66253839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6314" y="3103111"/>
            <a:ext cx="6959969" cy="400110"/>
          </a:xfrm>
          <a:prstGeom prst="rect">
            <a:avLst/>
          </a:prstGeom>
          <a:noFill/>
        </p:spPr>
        <p:txBody>
          <a:bodyPr wrap="square" rtlCol="0">
            <a:spAutoFit/>
          </a:bodyPr>
          <a:lstStyle/>
          <a:p>
            <a:pPr algn="l" fontAlgn="auto">
              <a:lnSpc>
                <a:spcPct val="100000"/>
              </a:lnSpc>
              <a:spcBef>
                <a:spcPts val="0"/>
              </a:spcBef>
              <a:spcAft>
                <a:spcPts val="0"/>
              </a:spcAft>
            </a:pPr>
            <a:r>
              <a:rPr lang="en-US" sz="2000" b="1" dirty="0" smtClean="0">
                <a:solidFill>
                  <a:srgbClr val="FF0000"/>
                </a:solidFill>
                <a:latin typeface="Arial" panose="020B0604020202020204" pitchFamily="34" charset="0"/>
                <a:cs typeface="Arial" panose="020B0604020202020204" pitchFamily="34" charset="0"/>
              </a:rPr>
              <a:t>APPENDIX C: Additional </a:t>
            </a:r>
            <a:r>
              <a:rPr lang="en-US" sz="2000" b="1" dirty="0">
                <a:solidFill>
                  <a:srgbClr val="FF0000"/>
                </a:solidFill>
                <a:latin typeface="Arial" panose="020B0604020202020204" pitchFamily="34" charset="0"/>
                <a:cs typeface="Arial" panose="020B0604020202020204" pitchFamily="34" charset="0"/>
              </a:rPr>
              <a:t>M</a:t>
            </a:r>
            <a:r>
              <a:rPr lang="en-US" sz="2000" b="1" dirty="0" smtClean="0">
                <a:solidFill>
                  <a:srgbClr val="FF0000"/>
                </a:solidFill>
                <a:latin typeface="Arial" panose="020B0604020202020204" pitchFamily="34" charset="0"/>
                <a:cs typeface="Arial" panose="020B0604020202020204" pitchFamily="34" charset="0"/>
              </a:rPr>
              <a:t>etrics</a:t>
            </a:r>
            <a:endParaRPr lang="en-US" sz="2000" b="1" dirty="0">
              <a:solidFill>
                <a:srgbClr val="FF0000"/>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3"/>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93501288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p:cNvGraphicFramePr>
            <a:graphicFrameLocks noGrp="1"/>
          </p:cNvGraphicFramePr>
          <p:nvPr>
            <p:extLst>
              <p:ext uri="{D42A27DB-BD31-4B8C-83A1-F6EECF244321}">
                <p14:modId xmlns:p14="http://schemas.microsoft.com/office/powerpoint/2010/main" val="3490908604"/>
              </p:ext>
            </p:extLst>
          </p:nvPr>
        </p:nvGraphicFramePr>
        <p:xfrm>
          <a:off x="264301" y="4311139"/>
          <a:ext cx="8891849" cy="2014553"/>
        </p:xfrm>
        <a:graphic>
          <a:graphicData uri="http://schemas.openxmlformats.org/drawingml/2006/table">
            <a:tbl>
              <a:tblPr firstRow="1" bandRow="1"/>
              <a:tblGrid>
                <a:gridCol w="1356173"/>
                <a:gridCol w="2070601"/>
                <a:gridCol w="3320964"/>
                <a:gridCol w="817756"/>
                <a:gridCol w="1326355"/>
              </a:tblGrid>
              <a:tr h="243538">
                <a:tc>
                  <a:txBody>
                    <a:body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Issue</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Resolution Plan</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Time</a:t>
                      </a:r>
                      <a:r>
                        <a:rPr lang="en-US" sz="1100" b="1" baseline="0" dirty="0" smtClean="0">
                          <a:solidFill>
                            <a:srgbClr val="FF0000"/>
                          </a:solidFill>
                          <a:latin typeface="Arial" panose="020B0604020202020204" pitchFamily="34" charset="0"/>
                          <a:cs typeface="Arial" panose="020B0604020202020204" pitchFamily="34" charset="0"/>
                        </a:rPr>
                        <a:t> to Resolution</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Accountable T&amp;O Executive</a:t>
                      </a:r>
                      <a:endParaRPr lang="en-US" sz="1100" b="1" dirty="0">
                        <a:solidFill>
                          <a:srgbClr val="FF0000"/>
                        </a:solidFill>
                        <a:latin typeface="Arial" panose="020B0604020202020204" pitchFamily="34" charset="0"/>
                        <a:cs typeface="Arial" panose="020B0604020202020204" pitchFamily="34" charset="0"/>
                      </a:endParaRPr>
                    </a:p>
                  </a:txBody>
                  <a:tcPr marL="0" marR="0"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07393">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Systems with Obsolete Operating Systems (%)</a:t>
                      </a:r>
                      <a:endParaRPr lang="en-US" sz="1100" b="0" i="0" dirty="0">
                        <a:solidFill>
                          <a:schemeClr val="tx1"/>
                        </a:solidFill>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SC T&amp;O have tool in place but work is required to configure the reporting to address this.</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Configuration of CMDB tool to capture population of data for reporting of obsolete operating systems.  This will begin at end of Q2 2016.</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6/30/16 </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Jim Brewster</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84021">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Servers with Security</a:t>
                      </a:r>
                      <a:r>
                        <a:rPr lang="en-US" sz="1100" b="0" i="0" baseline="0" dirty="0" smtClean="0">
                          <a:solidFill>
                            <a:schemeClr val="tx1"/>
                          </a:solidFill>
                          <a:latin typeface="Arial" panose="020B0604020202020204" pitchFamily="34" charset="0"/>
                          <a:cs typeface="Arial" panose="020B0604020202020204" pitchFamily="34" charset="0"/>
                        </a:rPr>
                        <a:t> Compliant Operating Systems</a:t>
                      </a:r>
                      <a:endParaRPr lang="en-US" sz="1100" b="0" i="0" dirty="0">
                        <a:solidFill>
                          <a:schemeClr val="tx1"/>
                        </a:solidFill>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SC T&amp;O does not currently have a solution in place to capture and monitor Compliance.</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SC IT is implementing a configuration management compliance assessment solution.</a:t>
                      </a:r>
                    </a:p>
                    <a:p>
                      <a:pPr algn="l">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This solution is planned to be in production by end of Q3 2016.  Reporting on compliance of production servers will commence in Q4 2016.</a:t>
                      </a: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10/31/16</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Steve Harvey</a:t>
                      </a:r>
                      <a:endParaRPr lang="en-US" sz="1100" b="0" dirty="0">
                        <a:latin typeface="Arial" panose="020B0604020202020204" pitchFamily="34" charset="0"/>
                        <a:cs typeface="Arial" panose="020B0604020202020204" pitchFamily="34" charset="0"/>
                      </a:endParaRPr>
                    </a:p>
                  </a:txBody>
                  <a:tcPr marL="0"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2" name="Table 1"/>
          <p:cNvGraphicFramePr>
            <a:graphicFrameLocks noGrp="1"/>
          </p:cNvGraphicFramePr>
          <p:nvPr>
            <p:extLst>
              <p:ext uri="{D42A27DB-BD31-4B8C-83A1-F6EECF244321}">
                <p14:modId xmlns:p14="http://schemas.microsoft.com/office/powerpoint/2010/main" val="2273466960"/>
              </p:ext>
            </p:extLst>
          </p:nvPr>
        </p:nvGraphicFramePr>
        <p:xfrm>
          <a:off x="264297" y="1080114"/>
          <a:ext cx="8891848" cy="3093720"/>
        </p:xfrm>
        <a:graphic>
          <a:graphicData uri="http://schemas.openxmlformats.org/drawingml/2006/table">
            <a:tbl>
              <a:tblPr firstRow="1" bandRow="1"/>
              <a:tblGrid>
                <a:gridCol w="1487562"/>
                <a:gridCol w="2664959"/>
                <a:gridCol w="1111238"/>
                <a:gridCol w="1029355"/>
                <a:gridCol w="1299367"/>
                <a:gridCol w="1299367"/>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1" dirty="0" smtClean="0">
                          <a:solidFill>
                            <a:srgbClr val="FF0000"/>
                          </a:solidFill>
                          <a:latin typeface="Arial" panose="020B0604020202020204" pitchFamily="34" charset="0"/>
                          <a:cs typeface="Arial" panose="020B0604020202020204" pitchFamily="34" charset="0"/>
                        </a:rPr>
                        <a:t>Portfolio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spcBef>
                          <a:spcPts val="200"/>
                        </a:spcBef>
                        <a:spcAft>
                          <a:spcPts val="200"/>
                        </a:spcAft>
                      </a:pPr>
                      <a:r>
                        <a:rPr lang="en-US" sz="1100" b="1" kern="1200" dirty="0" smtClean="0">
                          <a:solidFill>
                            <a:schemeClr val="tx1"/>
                          </a:solidFill>
                          <a:latin typeface="Arial" panose="020B0604020202020204" pitchFamily="34" charset="0"/>
                          <a:ea typeface="ＭＳ Ｐゴシック"/>
                          <a:cs typeface="Arial" panose="020B0604020202020204" pitchFamily="34" charset="0"/>
                        </a:rPr>
                        <a:t>Actual</a:t>
                      </a:r>
                      <a:endParaRPr lang="en-US" sz="1100" b="1" kern="1200" dirty="0">
                        <a:solidFill>
                          <a:schemeClr val="tx1"/>
                        </a:solidFill>
                        <a:latin typeface="Arial" panose="020B0604020202020204" pitchFamily="34" charset="0"/>
                        <a:ea typeface="ＭＳ Ｐゴシック"/>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spcBef>
                          <a:spcPts val="200"/>
                        </a:spcBef>
                        <a:spcAft>
                          <a:spcPts val="200"/>
                        </a:spcAft>
                      </a:pPr>
                      <a:r>
                        <a:rPr lang="en-US" sz="1100" b="1" kern="1200" dirty="0" smtClean="0">
                          <a:solidFill>
                            <a:schemeClr val="tx1"/>
                          </a:solidFill>
                          <a:latin typeface="Arial" panose="020B0604020202020204" pitchFamily="34" charset="0"/>
                          <a:ea typeface="ＭＳ Ｐゴシック"/>
                          <a:cs typeface="Arial" panose="020B0604020202020204" pitchFamily="34" charset="0"/>
                        </a:rPr>
                        <a:t>Complementary Threshold</a:t>
                      </a:r>
                      <a:endParaRPr lang="en-US" sz="1100" b="1" kern="1200" dirty="0">
                        <a:solidFill>
                          <a:schemeClr val="tx1"/>
                        </a:solidFill>
                        <a:latin typeface="Arial" panose="020B0604020202020204" pitchFamily="34" charset="0"/>
                        <a:ea typeface="ＭＳ Ｐゴシック"/>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0">
                <a:tc rowSpan="3">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Credit risk</a:t>
                      </a:r>
                      <a:r>
                        <a:rPr lang="en-US" sz="1100" b="1" baseline="0" dirty="0" smtClean="0">
                          <a:solidFill>
                            <a:schemeClr val="tx1"/>
                          </a:solidFill>
                          <a:latin typeface="Arial" panose="020B0604020202020204" pitchFamily="34" charset="0"/>
                          <a:cs typeface="Arial" panose="020B0604020202020204" pitchFamily="34" charset="0"/>
                        </a:rPr>
                        <a:t> (losses)</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Cost</a:t>
                      </a:r>
                      <a:r>
                        <a:rPr lang="en-US" sz="1100" b="0" i="0" u="none" strike="noStrike" baseline="0" dirty="0" smtClean="0">
                          <a:solidFill>
                            <a:schemeClr val="tx1"/>
                          </a:solidFill>
                          <a:effectLst/>
                          <a:latin typeface="Arial" panose="020B0604020202020204" pitchFamily="34" charset="0"/>
                          <a:cs typeface="Arial" panose="020B0604020202020204" pitchFamily="34" charset="0"/>
                        </a:rPr>
                        <a:t> of Credit</a:t>
                      </a:r>
                      <a:endParaRPr lang="en-US" sz="1100" b="0" i="0" u="none" strike="noStrike" dirty="0" smtClean="0">
                        <a:solidFill>
                          <a:schemeClr val="tx1"/>
                        </a:solidFill>
                        <a:effectLst/>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baseline="0" dirty="0" smtClean="0">
                          <a:latin typeface="Arial" panose="020B0604020202020204" pitchFamily="34" charset="0"/>
                          <a:cs typeface="Arial" panose="020B0604020202020204" pitchFamily="34" charset="0"/>
                        </a:rPr>
                        <a:t>SC</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10.06%</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&gt;=11%</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NPL Entries</a:t>
                      </a:r>
                      <a:r>
                        <a:rPr lang="en-US" sz="1100" b="0" i="0" u="none" strike="noStrike" kern="1200" baseline="0" dirty="0" smtClean="0">
                          <a:solidFill>
                            <a:schemeClr val="tx1"/>
                          </a:solidFill>
                          <a:effectLst/>
                          <a:latin typeface="Arial" panose="020B0604020202020204" pitchFamily="34" charset="0"/>
                          <a:ea typeface="+mn-ea"/>
                          <a:cs typeface="Arial" panose="020B0604020202020204" pitchFamily="34" charset="0"/>
                        </a:rPr>
                        <a:t> (VMG)</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baseline="0" dirty="0" smtClean="0">
                          <a:latin typeface="Arial" panose="020B0604020202020204" pitchFamily="34" charset="0"/>
                          <a:cs typeface="Arial" panose="020B0604020202020204" pitchFamily="34" charset="0"/>
                        </a:rPr>
                        <a:t>SC</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-0.4%</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&gt;=0.6%</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solidFill>
                        <a:schemeClr val="bg1"/>
                      </a:solid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tc>
                <a:tc>
                  <a:txBody>
                    <a:bodyPr/>
                    <a:lstStyle/>
                    <a:p>
                      <a:pPr marL="0" marR="0" indent="0" algn="l" defTabSz="457200" rtl="0" eaLnBrk="1" fontAlgn="b" latinLnBrk="0" hangingPunct="1">
                        <a:lnSpc>
                          <a:spcPct val="100000"/>
                        </a:lnSpc>
                        <a:spcBef>
                          <a:spcPts val="200"/>
                        </a:spcBef>
                        <a:spcAft>
                          <a:spcPts val="20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NPL Coverage Ratio (%)</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baseline="0" dirty="0" smtClean="0">
                          <a:latin typeface="Arial" panose="020B0604020202020204" pitchFamily="34" charset="0"/>
                          <a:cs typeface="Arial" panose="020B0604020202020204" pitchFamily="34" charset="0"/>
                        </a:rPr>
                        <a:t>SC</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panose="020B0604020202020204" pitchFamily="34" charset="0"/>
                          <a:cs typeface="Arial" panose="020B0604020202020204" pitchFamily="34" charset="0"/>
                        </a:rPr>
                        <a:t>398%</a:t>
                      </a: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&lt;=250%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rowSpan="6">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Relevant OR Events R1 (number)</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0</a:t>
                      </a:r>
                      <a:endParaRPr lang="en-US" sz="1100" b="0" dirty="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IT Relevant Incidents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0</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IT</a:t>
                      </a:r>
                      <a:r>
                        <a:rPr lang="en-US" sz="1100" b="0" i="0" baseline="0" dirty="0" smtClean="0">
                          <a:solidFill>
                            <a:schemeClr val="tx1"/>
                          </a:solidFill>
                          <a:latin typeface="Arial" panose="020B0604020202020204" pitchFamily="34" charset="0"/>
                          <a:cs typeface="Arial" panose="020B0604020202020204" pitchFamily="34" charset="0"/>
                        </a:rPr>
                        <a:t> Systems Availability (%)</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100%</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Systems with Obsolete Operating Systems (%)</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N/A</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endParaRPr lang="en-GB"/>
                    </a:p>
                  </a:txBody>
                  <a:tcPr>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Ethical Hacking Vulnerabilities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3</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b"/>
                      <a:r>
                        <a:rPr lang="en-US" sz="1100" b="0" i="0" u="none" strike="noStrike" dirty="0" smtClean="0">
                          <a:solidFill>
                            <a:srgbClr val="000000"/>
                          </a:solidFill>
                          <a:effectLst/>
                          <a:latin typeface="Arial" panose="020B0604020202020204" pitchFamily="34" charset="0"/>
                          <a:cs typeface="Arial" panose="020B0604020202020204" pitchFamily="34" charset="0"/>
                        </a:rPr>
                        <a:t>TBD</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vMerge="1">
                  <a:txBody>
                    <a:bodyPr/>
                    <a:lstStyle/>
                    <a:p>
                      <a:pPr marL="0" marR="0" indent="0" algn="l" defTabSz="457200" rtl="0" eaLnBrk="1" fontAlgn="auto" latinLnBrk="0" hangingPunct="1">
                        <a:lnSpc>
                          <a:spcPct val="100000"/>
                        </a:lnSpc>
                        <a:spcBef>
                          <a:spcPts val="200"/>
                        </a:spcBef>
                        <a:spcAft>
                          <a:spcPts val="20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Bef>
                          <a:spcPts val="200"/>
                        </a:spcBef>
                        <a:spcAft>
                          <a:spcPts val="200"/>
                        </a:spcAft>
                      </a:pPr>
                      <a:r>
                        <a:rPr lang="en-US" sz="1100" b="0" i="0" dirty="0" smtClean="0">
                          <a:solidFill>
                            <a:schemeClr val="tx1"/>
                          </a:solidFill>
                          <a:latin typeface="Arial" panose="020B0604020202020204" pitchFamily="34" charset="0"/>
                          <a:cs typeface="Arial" panose="020B0604020202020204" pitchFamily="34" charset="0"/>
                        </a:rPr>
                        <a:t>Servers with Security</a:t>
                      </a:r>
                      <a:r>
                        <a:rPr lang="en-US" sz="1100" b="0" i="0" baseline="0" dirty="0" smtClean="0">
                          <a:solidFill>
                            <a:schemeClr val="tx1"/>
                          </a:solidFill>
                          <a:latin typeface="Arial" panose="020B0604020202020204" pitchFamily="34" charset="0"/>
                          <a:cs typeface="Arial" panose="020B0604020202020204" pitchFamily="34" charset="0"/>
                        </a:rPr>
                        <a:t> Compliant Operating Systems</a:t>
                      </a:r>
                      <a:endParaRPr lang="en-US" sz="1100" b="0" i="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spcBef>
                          <a:spcPts val="200"/>
                        </a:spcBef>
                        <a:spcAft>
                          <a:spcPts val="200"/>
                        </a:spcAft>
                      </a:pPr>
                      <a:r>
                        <a:rPr lang="en-US" sz="1100" b="0" dirty="0" smtClean="0">
                          <a:solidFill>
                            <a:schemeClr val="tx1"/>
                          </a:solidFill>
                          <a:latin typeface="Arial" panose="020B0604020202020204" pitchFamily="34" charset="0"/>
                          <a:cs typeface="Arial" panose="020B0604020202020204" pitchFamily="34" charset="0"/>
                        </a:rPr>
                        <a:t>Quarterly</a:t>
                      </a:r>
                      <a:endParaRPr lang="en-US" sz="1100" b="0"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SC</a:t>
                      </a:r>
                    </a:p>
                  </a:txBody>
                  <a:tcPr marL="48014" marR="48014">
                    <a:lnL>
                      <a:noFill/>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solidFill>
                            <a:schemeClr val="tx1"/>
                          </a:solidFill>
                          <a:latin typeface="Arial" panose="020B0604020202020204" pitchFamily="34" charset="0"/>
                          <a:cs typeface="Arial" panose="020B0604020202020204" pitchFamily="34" charset="0"/>
                        </a:rPr>
                        <a:t>N/A</a:t>
                      </a:r>
                    </a:p>
                  </a:txBody>
                  <a:tcPr marL="48014" marR="48014">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100" b="0" i="0" u="none" strike="noStrike" baseline="0" dirty="0" smtClean="0">
                          <a:solidFill>
                            <a:schemeClr val="tx1"/>
                          </a:solidFill>
                          <a:effectLst/>
                          <a:latin typeface="Arial"/>
                        </a:rPr>
                        <a:t>TBD</a:t>
                      </a:r>
                      <a:endParaRPr lang="en-US" sz="1100" b="0" i="0" u="none" strike="sngStrike" baseline="0" dirty="0">
                        <a:solidFill>
                          <a:schemeClr val="tx1"/>
                        </a:solidFill>
                        <a:effectLst/>
                        <a:latin typeface="Arial"/>
                      </a:endParaRPr>
                    </a:p>
                  </a:txBody>
                  <a:tcPr marL="9525" marR="9525" marT="9525" marB="0">
                    <a:lnL w="12700" cap="flat" cmpd="sng" algn="ctr">
                      <a:noFill/>
                      <a:prstDash val="solid"/>
                      <a:round/>
                      <a:headEnd type="none" w="med" len="med"/>
                      <a:tailEnd type="none" w="med" len="med"/>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3" name="Content Placeholder 2"/>
          <p:cNvSpPr>
            <a:spLocks noGrp="1"/>
          </p:cNvSpPr>
          <p:nvPr>
            <p:ph sz="quarter" idx="4294967295"/>
          </p:nvPr>
        </p:nvSpPr>
        <p:spPr>
          <a:xfrm>
            <a:off x="264301" y="262375"/>
            <a:ext cx="8665849" cy="434975"/>
          </a:xfrm>
          <a:prstGeom prst="rect">
            <a:avLst/>
          </a:prstGeom>
        </p:spPr>
        <p:txBody>
          <a:bodyPr/>
          <a:lstStyle/>
          <a:p>
            <a:pPr marL="0" indent="0">
              <a:buNone/>
            </a:pPr>
            <a:r>
              <a:rPr lang="en-US" sz="2400" b="1" dirty="0" smtClean="0">
                <a:latin typeface="Arial" panose="020B0604020202020204" pitchFamily="34" charset="0"/>
                <a:cs typeface="Arial" panose="020B0604020202020204" pitchFamily="34" charset="0"/>
              </a:rPr>
              <a:t>Additional Metrics</a:t>
            </a:r>
            <a:endParaRPr lang="en-GB" sz="2400" b="1" dirty="0">
              <a:latin typeface="Arial" panose="020B0604020202020204" pitchFamily="34" charset="0"/>
              <a:cs typeface="Arial" panose="020B0604020202020204" pitchFamily="34" charset="0"/>
            </a:endParaRPr>
          </a:p>
        </p:txBody>
      </p:sp>
      <p:sp>
        <p:nvSpPr>
          <p:cNvPr id="5" name="Footnote"/>
          <p:cNvSpPr/>
          <p:nvPr/>
        </p:nvSpPr>
        <p:spPr>
          <a:xfrm>
            <a:off x="264298" y="6642732"/>
            <a:ext cx="5000959" cy="123111"/>
          </a:xfrm>
          <a:prstGeom prst="rect">
            <a:avLst/>
          </a:prstGeom>
          <a:extLst/>
        </p:spPr>
        <p:txBody>
          <a:bodyPr vert="horz" wrap="square" lIns="0" tIns="0" rIns="0" bIns="0" numCol="1" anchor="t" anchorCtr="0" compatLnSpc="1">
            <a:prstTxWarp prst="textNoShape">
              <a:avLst/>
            </a:prstTxWarp>
            <a:spAutoFit/>
          </a:bodyPr>
          <a:lstStyle/>
          <a:p>
            <a:pPr algn="l" fontAlgn="auto">
              <a:lnSpc>
                <a:spcPct val="100000"/>
              </a:lnSpc>
              <a:spcBef>
                <a:spcPts val="0"/>
              </a:spcBef>
              <a:spcAft>
                <a:spcPts val="0"/>
              </a:spcAft>
            </a:pPr>
            <a:r>
              <a:rPr lang="en-US" sz="800" dirty="0">
                <a:solidFill>
                  <a:prstClr val="black"/>
                </a:solidFill>
                <a:latin typeface="Arial"/>
                <a:ea typeface="ＭＳ Ｐゴシック"/>
                <a:sym typeface="Arial"/>
              </a:rPr>
              <a:t>See Metric Glossary in appendix for metric definitions</a:t>
            </a:r>
          </a:p>
        </p:txBody>
      </p:sp>
      <p:sp>
        <p:nvSpPr>
          <p:cNvPr id="4" name="Footer Placeholder 3"/>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
        <p:nvSpPr>
          <p:cNvPr id="8" name="TextBox 7"/>
          <p:cNvSpPr txBox="1"/>
          <p:nvPr/>
        </p:nvSpPr>
        <p:spPr>
          <a:xfrm>
            <a:off x="264297" y="803119"/>
            <a:ext cx="2698614" cy="276999"/>
          </a:xfrm>
          <a:prstGeom prst="rect">
            <a:avLst/>
          </a:prstGeom>
          <a:noFill/>
        </p:spPr>
        <p:txBody>
          <a:bodyPr wrap="square" lIns="0" rtlCol="0">
            <a:spAutoFit/>
          </a:bodyPr>
          <a:lstStyle/>
          <a:p>
            <a:pPr algn="l" fontAlgn="auto">
              <a:lnSpc>
                <a:spcPct val="100000"/>
              </a:lnSpc>
              <a:spcBef>
                <a:spcPts val="0"/>
              </a:spcBef>
              <a:spcAft>
                <a:spcPts val="0"/>
              </a:spcAft>
            </a:pPr>
            <a:r>
              <a:rPr lang="en-US" sz="1200" b="1" u="sng" dirty="0" smtClean="0">
                <a:solidFill>
                  <a:srgbClr val="FF0000"/>
                </a:solidFill>
                <a:latin typeface="Arial" panose="020B0604020202020204" pitchFamily="34" charset="0"/>
                <a:cs typeface="Arial" panose="020B0604020202020204" pitchFamily="34" charset="0"/>
              </a:rPr>
              <a:t>Additional metrics</a:t>
            </a:r>
            <a:endParaRPr lang="en-US" sz="1200" b="1" u="sng" dirty="0">
              <a:solidFill>
                <a:srgbClr val="FF0000"/>
              </a:solidFill>
              <a:latin typeface="Arial" panose="020B0604020202020204" pitchFamily="34" charset="0"/>
              <a:cs typeface="Arial" panose="020B0604020202020204" pitchFamily="34" charset="0"/>
            </a:endParaRPr>
          </a:p>
        </p:txBody>
      </p:sp>
      <p:sp>
        <p:nvSpPr>
          <p:cNvPr id="9" name="TextBox 8"/>
          <p:cNvSpPr txBox="1"/>
          <p:nvPr/>
        </p:nvSpPr>
        <p:spPr>
          <a:xfrm>
            <a:off x="264297" y="4206987"/>
            <a:ext cx="2698614" cy="276999"/>
          </a:xfrm>
          <a:prstGeom prst="rect">
            <a:avLst/>
          </a:prstGeom>
          <a:noFill/>
        </p:spPr>
        <p:txBody>
          <a:bodyPr wrap="square" lIns="0" rtlCol="0">
            <a:spAutoFit/>
          </a:bodyPr>
          <a:lstStyle/>
          <a:p>
            <a:pPr algn="l" fontAlgn="auto">
              <a:lnSpc>
                <a:spcPct val="100000"/>
              </a:lnSpc>
              <a:spcBef>
                <a:spcPts val="0"/>
              </a:spcBef>
              <a:spcAft>
                <a:spcPts val="0"/>
              </a:spcAft>
            </a:pPr>
            <a:r>
              <a:rPr lang="en-US" sz="1200" b="1" u="sng" dirty="0" smtClean="0">
                <a:solidFill>
                  <a:srgbClr val="FF0000"/>
                </a:solidFill>
                <a:latin typeface="Arial" panose="020B0604020202020204" pitchFamily="34" charset="0"/>
                <a:cs typeface="Arial" panose="020B0604020202020204" pitchFamily="34" charset="0"/>
              </a:rPr>
              <a:t>Action Plans</a:t>
            </a:r>
            <a:endParaRPr lang="en-US" sz="1200" b="1" u="sng" dirty="0">
              <a:solidFill>
                <a:srgbClr val="FF0000"/>
              </a:solidFill>
              <a:latin typeface="Arial" panose="020B0604020202020204" pitchFamily="34" charset="0"/>
              <a:cs typeface="Arial" panose="020B0604020202020204" pitchFamily="34" charset="0"/>
            </a:endParaRPr>
          </a:p>
        </p:txBody>
      </p:sp>
      <p:sp>
        <p:nvSpPr>
          <p:cNvPr id="7" name="TextBox 6"/>
          <p:cNvSpPr txBox="1"/>
          <p:nvPr/>
        </p:nvSpPr>
        <p:spPr>
          <a:xfrm>
            <a:off x="264297" y="6325685"/>
            <a:ext cx="7158981" cy="338554"/>
          </a:xfrm>
          <a:prstGeom prst="rect">
            <a:avLst/>
          </a:prstGeom>
          <a:noFill/>
        </p:spPr>
        <p:txBody>
          <a:bodyPr wrap="square" lIns="0" rtlCol="0">
            <a:spAutoFit/>
          </a:bodyPr>
          <a:lstStyle/>
          <a:p>
            <a:pPr algn="l" fontAlgn="auto">
              <a:lnSpc>
                <a:spcPct val="100000"/>
              </a:lnSpc>
              <a:spcBef>
                <a:spcPts val="0"/>
              </a:spcBef>
              <a:spcAft>
                <a:spcPts val="0"/>
              </a:spcAft>
            </a:pPr>
            <a:r>
              <a:rPr lang="en-US" sz="800" dirty="0">
                <a:solidFill>
                  <a:prstClr val="black"/>
                </a:solidFill>
                <a:latin typeface="Arial" panose="020B0604020202020204" pitchFamily="34" charset="0"/>
                <a:cs typeface="Arial" panose="020B0604020202020204" pitchFamily="34" charset="0"/>
              </a:rPr>
              <a:t>Note: These metrics are complementary to primary RAS metrics. These metrics are being formally reviewed to establish limits. Any meaningful breach of the threshold will be reported to the appropriate board(s) and Group.”</a:t>
            </a:r>
          </a:p>
        </p:txBody>
      </p:sp>
    </p:spTree>
    <p:extLst>
      <p:ext uri="{BB962C8B-B14F-4D97-AF65-F5344CB8AC3E}">
        <p14:creationId xmlns:p14="http://schemas.microsoft.com/office/powerpoint/2010/main" val="346732776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6314" y="3195389"/>
            <a:ext cx="6959969" cy="400110"/>
          </a:xfrm>
          <a:prstGeom prst="rect">
            <a:avLst/>
          </a:prstGeom>
          <a:noFill/>
        </p:spPr>
        <p:txBody>
          <a:bodyPr wrap="square" rtlCol="0">
            <a:spAutoFit/>
          </a:bodyPr>
          <a:lstStyle/>
          <a:p>
            <a:pPr algn="l" fontAlgn="auto">
              <a:lnSpc>
                <a:spcPct val="100000"/>
              </a:lnSpc>
              <a:spcBef>
                <a:spcPts val="0"/>
              </a:spcBef>
              <a:spcAft>
                <a:spcPts val="0"/>
              </a:spcAft>
            </a:pPr>
            <a:r>
              <a:rPr lang="en-US" sz="2000" b="1" dirty="0" smtClean="0">
                <a:solidFill>
                  <a:srgbClr val="FF0000"/>
                </a:solidFill>
                <a:latin typeface="Arial" panose="020B0604020202020204" pitchFamily="34" charset="0"/>
                <a:cs typeface="Arial" panose="020B0604020202020204" pitchFamily="34" charset="0"/>
              </a:rPr>
              <a:t>APPENDIX D: Glossary</a:t>
            </a:r>
            <a:endParaRPr lang="en-US" sz="2000" b="1" dirty="0">
              <a:solidFill>
                <a:srgbClr val="FF0000"/>
              </a:solidFill>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3"/>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306426572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067269633"/>
              </p:ext>
            </p:extLst>
          </p:nvPr>
        </p:nvGraphicFramePr>
        <p:xfrm>
          <a:off x="349250" y="1470035"/>
          <a:ext cx="8897938" cy="4222929"/>
        </p:xfrm>
        <a:graphic>
          <a:graphicData uri="http://schemas.openxmlformats.org/drawingml/2006/table">
            <a:tbl>
              <a:tblPr firstRow="1" bandRow="1"/>
              <a:tblGrid>
                <a:gridCol w="1465710"/>
                <a:gridCol w="2983260"/>
                <a:gridCol w="4448968"/>
              </a:tblGrid>
              <a:tr h="10787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Capital adequacy</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Common Equity Tier 1 (CET1) Ratio</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CET1 to Total Risk-Weighted Assets (RWAs) required under BHC Baseline and Stressed conditions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60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Impairment to Pre-Provision Net Revenue (PPNR)</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projected 9Q cumulative increase in PPNR impairment between the CCAR BHC Stress and BHC Baseline scenarios and any available capital surplus under the CCAR BHC Stress scenario </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10875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Total Risk Weighted Assets (RWA)</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total value of SC Risk Weighted Assets (RWA)</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Tangible Common Equity (TCE) Ratio</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TCE to Total Tangible Assets under Baseline and Stressed conditions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Tier 1 Leverage (T1L) Ratio</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T1L to Adjusted Average Assets under Baseline and Stressed conditions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Total Risk-based</a:t>
                      </a:r>
                      <a:r>
                        <a:rPr lang="en-US" sz="1000" b="0" i="0" u="none" strike="noStrike" baseline="0" dirty="0" smtClean="0">
                          <a:effectLst/>
                          <a:latin typeface="Arial"/>
                        </a:rPr>
                        <a:t> </a:t>
                      </a:r>
                      <a:r>
                        <a:rPr lang="en-US" sz="1000" b="0" i="0" u="none" strike="noStrike" dirty="0" smtClean="0">
                          <a:effectLst/>
                          <a:latin typeface="Arial"/>
                        </a:rPr>
                        <a:t>Capital (TRBC) Ratio</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minimum ratio of TRBC to Total Risk-Weighted Assets (RWAs) under Baseline and Stressed conditions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600">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Credit risk</a:t>
                      </a:r>
                      <a:r>
                        <a:rPr lang="en-US" sz="1000" b="1" i="0" u="none" strike="noStrike" baseline="0" dirty="0" smtClean="0">
                          <a:solidFill>
                            <a:srgbClr val="000000"/>
                          </a:solidFill>
                          <a:effectLst/>
                          <a:latin typeface="Arial"/>
                        </a:rPr>
                        <a:t> (losses)</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60/61+ DPD Rate</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percentage of total outstanding balances 60+ / 61+ days delinquent. SBNA and BSPR track delinquencies at 60+ days; SC tracks delinquency at 61+ days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Cost of Credit</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Net credit provisions incurred on a trailing 12 month basis as a percentage of the trailing 12 month average loan portfolio</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Net Charge-off Rate</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12-month trailing net charge-offs (NCOs) as a percentage of 12-month trailing</a:t>
                      </a:r>
                      <a:r>
                        <a:rPr lang="en-US" sz="1000" b="0" i="0" u="none" strike="noStrike" baseline="0" dirty="0" smtClean="0">
                          <a:solidFill>
                            <a:srgbClr val="000000"/>
                          </a:solidFill>
                          <a:effectLst/>
                          <a:latin typeface="Arial"/>
                        </a:rPr>
                        <a:t> average </a:t>
                      </a:r>
                      <a:r>
                        <a:rPr lang="en-US" sz="1000" b="0" i="0" u="none" strike="noStrike" dirty="0" smtClean="0">
                          <a:solidFill>
                            <a:srgbClr val="000000"/>
                          </a:solidFill>
                          <a:effectLst/>
                          <a:latin typeface="Arial"/>
                        </a:rPr>
                        <a:t>outstanding balances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60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NPL Coverage ratio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Measures the level of coverage of non-performing</a:t>
                      </a:r>
                      <a:r>
                        <a:rPr lang="en-US" sz="1000" b="0" i="0" u="none" strike="noStrike" baseline="0" dirty="0" smtClean="0">
                          <a:solidFill>
                            <a:srgbClr val="000000"/>
                          </a:solidFill>
                          <a:effectLst/>
                          <a:latin typeface="Arial"/>
                        </a:rPr>
                        <a:t> loans (</a:t>
                      </a:r>
                      <a:r>
                        <a:rPr lang="en-US" sz="1000" b="0" i="0" u="none" strike="noStrike" dirty="0" smtClean="0">
                          <a:solidFill>
                            <a:srgbClr val="000000"/>
                          </a:solidFill>
                          <a:effectLst/>
                          <a:latin typeface="Arial"/>
                        </a:rPr>
                        <a:t>NPLs) by provision reserves (provision stock) by calculating provision reserves as a percentage of NPLs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60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NPL Entries (VMG)</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Measures the credit quality of the portfolio by calculating the volume of net non-performing loans (NPLs) entries as a percentage of average credit exposure of the portfolio</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210239">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Total Credit Losses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9Q stressed cumulative credit losses and any available capital surplus under the CCAR BHC Stress scenario</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4294967295"/>
          </p:nvPr>
        </p:nvSpPr>
        <p:spPr>
          <a:xfrm>
            <a:off x="281921" y="351776"/>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Metrics Glossary (1/3</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sp>
        <p:nvSpPr>
          <p:cNvPr id="4" name="Footer Placeholder 3"/>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75490816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4294967295"/>
          </p:nvPr>
        </p:nvSpPr>
        <p:spPr>
          <a:xfrm>
            <a:off x="281921" y="351770"/>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Metrics Glossary (2/3</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4264571277"/>
              </p:ext>
            </p:extLst>
          </p:nvPr>
        </p:nvGraphicFramePr>
        <p:xfrm>
          <a:off x="349250" y="1470027"/>
          <a:ext cx="8897938" cy="3652380"/>
        </p:xfrm>
        <a:graphic>
          <a:graphicData uri="http://schemas.openxmlformats.org/drawingml/2006/table">
            <a:tbl>
              <a:tblPr firstRow="1" bandRow="1"/>
              <a:tblGrid>
                <a:gridCol w="1465710"/>
                <a:gridCol w="2983260"/>
                <a:gridCol w="4448968"/>
              </a:tblGrid>
              <a:tr h="16079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69432">
                <a:tc>
                  <a:txBody>
                    <a:bodyPr/>
                    <a:lstStyle/>
                    <a:p>
                      <a:pPr algn="l" rtl="0" fontAlgn="ctr"/>
                      <a:r>
                        <a:rPr lang="en-US" sz="1000" b="1" i="0" u="none" strike="noStrike" dirty="0" smtClean="0">
                          <a:solidFill>
                            <a:srgbClr val="000000"/>
                          </a:solidFill>
                          <a:effectLst/>
                          <a:latin typeface="Arial"/>
                        </a:rPr>
                        <a:t>Credit risk</a:t>
                      </a:r>
                      <a:r>
                        <a:rPr lang="en-US" sz="1000" b="1" i="0" u="none" strike="noStrike" baseline="0" dirty="0" smtClean="0">
                          <a:solidFill>
                            <a:srgbClr val="000000"/>
                          </a:solidFill>
                          <a:effectLst/>
                          <a:latin typeface="Arial"/>
                        </a:rPr>
                        <a:t> (concentration)</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SC </a:t>
                      </a:r>
                      <a:r>
                        <a:rPr lang="en-US" sz="1000" b="0" i="0" u="none" strike="noStrike" dirty="0">
                          <a:effectLst/>
                          <a:latin typeface="Arial"/>
                        </a:rPr>
                        <a:t>Subprime Assets as % SHUSA Credit Exposure</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concentration of SC sub-prime assets as a % of total SHUSA consolidated credit exposure</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9457">
                <a:tc row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Residual</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value risk</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Residual Value Deterioration</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projected 9Q cumulative increase in Leased Vehicle Expense between the CCAR BHC Stress and BHC Baseline scenarios and any available capital surplus under the CCAR BHC Stress scenario</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723900">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Net Residual Risk / CRLIT</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implied profit or loss in the residual value of all leased vehicles at the point in time of calculation – the difference between the Forecasted Residual Value (3-month smoothed average) and the Contract Residual less Incentives &amp; Tax (CRLIT) as a proportion of total CRLIT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0957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Available Committed Liquidity </a:t>
                      </a:r>
                      <a:r>
                        <a:rPr lang="en-US" sz="1000" b="0" i="0" u="none" strike="noStrike" dirty="0" smtClean="0">
                          <a:effectLst/>
                          <a:latin typeface="Arial" panose="020B0604020202020204" pitchFamily="34" charset="0"/>
                          <a:cs typeface="Arial" panose="020B0604020202020204" pitchFamily="34" charset="0"/>
                        </a:rPr>
                        <a:t>(</a:t>
                      </a:r>
                      <a:r>
                        <a:rPr lang="en-US" sz="1000" b="0" i="0" u="none" strike="noStrike" dirty="0">
                          <a:effectLst/>
                          <a:latin typeface="Arial" panose="020B0604020202020204" pitchFamily="34" charset="0"/>
                          <a:cs typeface="Arial" panose="020B0604020202020204" pitchFamily="34" charset="0"/>
                        </a:rPr>
                        <a:t>months)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A measurement of the committed liquidity available to SC against projected net originations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609600">
                <a:tc rowSpan="2">
                  <a:txBody>
                    <a:body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Interest</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rate risk metrics</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Net Interest Income (NII)</a:t>
                      </a:r>
                      <a:r>
                        <a:rPr lang="en-US" sz="1000" b="0" i="0" u="none" strike="noStrike" baseline="0" dirty="0" smtClean="0">
                          <a:effectLst/>
                          <a:latin typeface="Arial" panose="020B0604020202020204" pitchFamily="34" charset="0"/>
                          <a:cs typeface="Arial" panose="020B0604020202020204" pitchFamily="34" charset="0"/>
                        </a:rPr>
                        <a:t> Sensitivity (+/- 100bps)</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earnings at risk (NII) due to the repricing interaction of the existing assets and liabilities over time resulting from a particular yield curve shift</a:t>
                      </a:r>
                      <a:endParaRPr lang="en-GB" sz="10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809625">
                <a:tc vMerge="1">
                  <a:txBody>
                    <a:body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Market Value of</a:t>
                      </a:r>
                      <a:r>
                        <a:rPr lang="en-US" sz="1000" b="0" i="0" u="none" strike="noStrike" baseline="0" dirty="0" smtClean="0">
                          <a:effectLst/>
                          <a:latin typeface="Arial" panose="020B0604020202020204" pitchFamily="34" charset="0"/>
                          <a:cs typeface="Arial" panose="020B0604020202020204" pitchFamily="34" charset="0"/>
                        </a:rPr>
                        <a:t> Equity (MVE) Sensitivity</a:t>
                      </a:r>
                      <a:br>
                        <a:rPr lang="en-US" sz="1000" b="0" i="0" u="none" strike="noStrike" baseline="0" dirty="0" smtClean="0">
                          <a:effectLst/>
                          <a:latin typeface="Arial" panose="020B0604020202020204" pitchFamily="34" charset="0"/>
                          <a:cs typeface="Arial" panose="020B0604020202020204" pitchFamily="34" charset="0"/>
                        </a:rPr>
                      </a:br>
                      <a:r>
                        <a:rPr lang="en-US" sz="1000" b="0" i="0" u="none" strike="noStrike" baseline="0" dirty="0" smtClean="0">
                          <a:effectLst/>
                          <a:latin typeface="Arial" panose="020B0604020202020204" pitchFamily="34" charset="0"/>
                          <a:cs typeface="Arial" panose="020B0604020202020204" pitchFamily="34" charset="0"/>
                        </a:rPr>
                        <a:t>(+/- 100bps)</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the market value of equity (MVE) due to the repricing interaction of the existing assets and liabilities over time resulting from a particular yield curve shift.</a:t>
                      </a:r>
                      <a:r>
                        <a:rPr lang="en-US" sz="1000" b="0" baseline="0" dirty="0" smtClean="0">
                          <a:latin typeface="Arial" panose="020B0604020202020204" pitchFamily="34" charset="0"/>
                          <a:cs typeface="Arial" panose="020B0604020202020204" pitchFamily="34" charset="0"/>
                        </a:rPr>
                        <a:t> MVE measures the difference between the current fair value of an asset and the current fair value of liabilities; it serves as a proxy to the market value of SHUSA’s balance sheet</a:t>
                      </a:r>
                      <a:endParaRPr lang="en-GB" sz="10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 name="Footer Placeholder 2"/>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27722018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74166" y="1466783"/>
            <a:ext cx="2727831" cy="30010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Risk taxonomy</a:t>
            </a:r>
            <a:endParaRPr lang="en-US" sz="1400" dirty="0">
              <a:latin typeface="Arial" charset="0"/>
              <a:ea typeface="ＭＳ Ｐゴシック"/>
            </a:endParaRPr>
          </a:p>
        </p:txBody>
      </p:sp>
      <p:sp>
        <p:nvSpPr>
          <p:cNvPr id="4" name="Rectangle 3"/>
          <p:cNvSpPr>
            <a:spLocks noChangeArrowheads="1"/>
          </p:cNvSpPr>
          <p:nvPr/>
        </p:nvSpPr>
        <p:spPr bwMode="gray">
          <a:xfrm>
            <a:off x="502164" y="1835175"/>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Capital adequacy</a:t>
            </a:r>
          </a:p>
        </p:txBody>
      </p:sp>
      <p:sp>
        <p:nvSpPr>
          <p:cNvPr id="5" name="Rectangle 13"/>
          <p:cNvSpPr>
            <a:spLocks noChangeArrowheads="1"/>
          </p:cNvSpPr>
          <p:nvPr/>
        </p:nvSpPr>
        <p:spPr bwMode="gray">
          <a:xfrm>
            <a:off x="1540131" y="2752285"/>
            <a:ext cx="1558214" cy="365760"/>
          </a:xfrm>
          <a:prstGeom prst="rect">
            <a:avLst/>
          </a:prstGeom>
          <a:solidFill>
            <a:srgbClr val="FFDDDD"/>
          </a:solidFill>
          <a:ln w="9525" algn="ctr">
            <a:solidFill>
              <a:srgbClr val="FF0000"/>
            </a:solidFill>
            <a:miter lim="800000"/>
            <a:headEnd/>
            <a:tailEnd/>
          </a:ln>
          <a:effectLst/>
          <a:extLst/>
        </p:spPr>
        <p:txBody>
          <a:bodyPr lIns="182880" tIns="36576" rIns="182880" bIns="36576" anchor="ctr"/>
          <a:lstStyle/>
          <a:p>
            <a:pPr>
              <a:tabLst>
                <a:tab pos="517525" algn="r"/>
              </a:tabLst>
            </a:pPr>
            <a:r>
              <a:rPr lang="en-US" altLang="zh-CN" dirty="0" smtClean="0">
                <a:solidFill>
                  <a:srgbClr val="000000"/>
                </a:solidFill>
              </a:rPr>
              <a:t>Liquidity / funding risk</a:t>
            </a:r>
            <a:endParaRPr lang="en-US" altLang="zh-CN" dirty="0">
              <a:solidFill>
                <a:srgbClr val="000000"/>
              </a:solidFill>
            </a:endParaRPr>
          </a:p>
        </p:txBody>
      </p:sp>
      <p:sp>
        <p:nvSpPr>
          <p:cNvPr id="6" name="Rectangle 13"/>
          <p:cNvSpPr>
            <a:spLocks noChangeArrowheads="1"/>
          </p:cNvSpPr>
          <p:nvPr/>
        </p:nvSpPr>
        <p:spPr bwMode="gray">
          <a:xfrm>
            <a:off x="1540131" y="321084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Interest rate risk</a:t>
            </a:r>
            <a:r>
              <a:rPr lang="en-US" altLang="zh-CN" baseline="30000" dirty="0" smtClean="0">
                <a:solidFill>
                  <a:srgbClr val="000000"/>
                </a:solidFill>
              </a:rPr>
              <a:t>1</a:t>
            </a:r>
            <a:endParaRPr lang="en-US" altLang="zh-CN" dirty="0">
              <a:solidFill>
                <a:srgbClr val="000000"/>
              </a:solidFill>
            </a:endParaRPr>
          </a:p>
        </p:txBody>
      </p:sp>
      <p:sp>
        <p:nvSpPr>
          <p:cNvPr id="7" name="Rectangle 13"/>
          <p:cNvSpPr>
            <a:spLocks noChangeArrowheads="1"/>
          </p:cNvSpPr>
          <p:nvPr/>
        </p:nvSpPr>
        <p:spPr bwMode="gray">
          <a:xfrm>
            <a:off x="1540131" y="2293730"/>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Residual value risk</a:t>
            </a:r>
          </a:p>
        </p:txBody>
      </p:sp>
      <p:sp>
        <p:nvSpPr>
          <p:cNvPr id="8" name="Rectangle 19"/>
          <p:cNvSpPr>
            <a:spLocks noChangeArrowheads="1"/>
          </p:cNvSpPr>
          <p:nvPr/>
        </p:nvSpPr>
        <p:spPr bwMode="gray">
          <a:xfrm>
            <a:off x="502163" y="4586505"/>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Operational risk</a:t>
            </a:r>
          </a:p>
        </p:txBody>
      </p:sp>
      <p:sp>
        <p:nvSpPr>
          <p:cNvPr id="9" name="Rectangle 20"/>
          <p:cNvSpPr>
            <a:spLocks noChangeArrowheads="1"/>
          </p:cNvSpPr>
          <p:nvPr/>
        </p:nvSpPr>
        <p:spPr bwMode="gray">
          <a:xfrm>
            <a:off x="510261" y="5503615"/>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Compliance and reputational risk</a:t>
            </a:r>
          </a:p>
        </p:txBody>
      </p:sp>
      <p:sp>
        <p:nvSpPr>
          <p:cNvPr id="10" name="Rectangle 20"/>
          <p:cNvSpPr>
            <a:spLocks noChangeArrowheads="1"/>
          </p:cNvSpPr>
          <p:nvPr/>
        </p:nvSpPr>
        <p:spPr bwMode="gray">
          <a:xfrm>
            <a:off x="502163" y="5045060"/>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Model risk</a:t>
            </a:r>
            <a:endParaRPr lang="en-US" altLang="zh-CN" dirty="0">
              <a:solidFill>
                <a:srgbClr val="000000"/>
              </a:solidFill>
            </a:endParaRPr>
          </a:p>
        </p:txBody>
      </p:sp>
      <p:sp>
        <p:nvSpPr>
          <p:cNvPr id="12" name="Oval 11"/>
          <p:cNvSpPr/>
          <p:nvPr/>
        </p:nvSpPr>
        <p:spPr bwMode="auto">
          <a:xfrm>
            <a:off x="386348" y="180147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13" name="Oval 12"/>
          <p:cNvSpPr/>
          <p:nvPr/>
        </p:nvSpPr>
        <p:spPr bwMode="auto">
          <a:xfrm>
            <a:off x="1394823" y="315097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15" name="Oval 14"/>
          <p:cNvSpPr/>
          <p:nvPr/>
        </p:nvSpPr>
        <p:spPr bwMode="auto">
          <a:xfrm>
            <a:off x="364956" y="453798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16" name="Oval 15"/>
          <p:cNvSpPr/>
          <p:nvPr/>
        </p:nvSpPr>
        <p:spPr bwMode="auto">
          <a:xfrm>
            <a:off x="364956" y="498458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17" name="Oval 16"/>
          <p:cNvSpPr/>
          <p:nvPr/>
        </p:nvSpPr>
        <p:spPr bwMode="auto">
          <a:xfrm>
            <a:off x="364956" y="543582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18" name="Rectangle 13"/>
          <p:cNvSpPr>
            <a:spLocks noChangeArrowheads="1"/>
          </p:cNvSpPr>
          <p:nvPr/>
        </p:nvSpPr>
        <p:spPr bwMode="gray">
          <a:xfrm>
            <a:off x="1540131" y="1835175"/>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Credit risk</a:t>
            </a:r>
          </a:p>
        </p:txBody>
      </p:sp>
      <p:sp>
        <p:nvSpPr>
          <p:cNvPr id="19" name="Oval 18"/>
          <p:cNvSpPr/>
          <p:nvPr/>
        </p:nvSpPr>
        <p:spPr bwMode="auto">
          <a:xfrm>
            <a:off x="1394823" y="179024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22" name="Oval 21"/>
          <p:cNvSpPr/>
          <p:nvPr/>
        </p:nvSpPr>
        <p:spPr bwMode="auto">
          <a:xfrm>
            <a:off x="1394823" y="2232986"/>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23" name="Oval 22"/>
          <p:cNvSpPr/>
          <p:nvPr/>
        </p:nvSpPr>
        <p:spPr bwMode="auto">
          <a:xfrm>
            <a:off x="1394823" y="268800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graphicFrame>
        <p:nvGraphicFramePr>
          <p:cNvPr id="24" name="Table 23"/>
          <p:cNvGraphicFramePr>
            <a:graphicFrameLocks noGrp="1"/>
          </p:cNvGraphicFramePr>
          <p:nvPr>
            <p:extLst>
              <p:ext uri="{D42A27DB-BD31-4B8C-83A1-F6EECF244321}">
                <p14:modId xmlns:p14="http://schemas.microsoft.com/office/powerpoint/2010/main" val="3163720093"/>
              </p:ext>
            </p:extLst>
          </p:nvPr>
        </p:nvGraphicFramePr>
        <p:xfrm>
          <a:off x="3665179" y="1835175"/>
          <a:ext cx="5558438" cy="4520352"/>
        </p:xfrm>
        <a:graphic>
          <a:graphicData uri="http://schemas.openxmlformats.org/drawingml/2006/table">
            <a:tbl>
              <a:tblPr firstRow="1" bandRow="1"/>
              <a:tblGrid>
                <a:gridCol w="2895109"/>
                <a:gridCol w="1238773"/>
                <a:gridCol w="1424556"/>
              </a:tblGrid>
              <a:tr h="559876">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Capital </a:t>
                      </a:r>
                      <a:r>
                        <a:rPr lang="en-US" sz="1000" b="0" baseline="0" dirty="0" smtClean="0">
                          <a:solidFill>
                            <a:schemeClr val="tx1"/>
                          </a:solidFill>
                          <a:latin typeface="Arial" panose="020B0604020202020204" pitchFamily="34" charset="0"/>
                          <a:cs typeface="Arial" panose="020B0604020202020204" pitchFamily="34" charset="0"/>
                        </a:rPr>
                        <a:t>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Leverage </a:t>
                      </a:r>
                      <a:r>
                        <a:rPr lang="en-US" sz="1000" b="0" baseline="0" dirty="0" smtClean="0">
                          <a:solidFill>
                            <a:schemeClr val="tx1"/>
                          </a:solidFill>
                          <a:latin typeface="Arial" panose="020B0604020202020204" pitchFamily="34" charset="0"/>
                          <a:cs typeface="Arial" panose="020B0604020202020204" pitchFamily="34" charset="0"/>
                        </a:rPr>
                        <a:t>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PPNR Impairment</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Total Risk-based Capital</a:t>
                      </a:r>
                      <a:r>
                        <a:rPr lang="en-US" sz="1000" b="0" baseline="0" dirty="0" smtClean="0">
                          <a:latin typeface="Arial" panose="020B0604020202020204" pitchFamily="34" charset="0"/>
                          <a:cs typeface="Arial" panose="020B0604020202020204" pitchFamily="34" charset="0"/>
                        </a:rPr>
                        <a:t> </a:t>
                      </a:r>
                      <a:r>
                        <a:rPr lang="en-US" sz="1000" b="0" baseline="0" dirty="0" smtClean="0">
                          <a:solidFill>
                            <a:schemeClr val="tx1"/>
                          </a:solidFill>
                          <a:latin typeface="Arial" panose="020B0604020202020204" pitchFamily="34" charset="0"/>
                          <a:cs typeface="Arial" panose="020B0604020202020204" pitchFamily="34" charset="0"/>
                        </a:rPr>
                        <a:t>Ratio</a:t>
                      </a:r>
                      <a:endParaRPr lang="en-US" sz="1000" b="0" dirty="0" smtClean="0">
                        <a:latin typeface="Arial" panose="020B0604020202020204" pitchFamily="34" charset="0"/>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solidFill>
                            <a:schemeClr val="tx1"/>
                          </a:solidFill>
                          <a:latin typeface="Arial" panose="020B0604020202020204" pitchFamily="34" charset="0"/>
                          <a:cs typeface="Arial" panose="020B0604020202020204" pitchFamily="34" charset="0"/>
                        </a:rPr>
                        <a:t>Common Equity Tier</a:t>
                      </a:r>
                      <a:r>
                        <a:rPr lang="en-US" sz="1000" b="0" baseline="0" dirty="0" smtClean="0">
                          <a:solidFill>
                            <a:schemeClr val="tx1"/>
                          </a:solidFill>
                          <a:latin typeface="Arial" panose="020B0604020202020204" pitchFamily="34" charset="0"/>
                          <a:cs typeface="Arial" panose="020B0604020202020204" pitchFamily="34" charset="0"/>
                        </a:rPr>
                        <a:t> 1 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solidFill>
                          <a:schemeClr val="tx1"/>
                        </a:solidFill>
                        <a:latin typeface="Arial" panose="020B0604020202020204" pitchFamily="34" charset="0"/>
                        <a:cs typeface="Arial" panose="020B0604020202020204" pitchFamily="34" charset="0"/>
                      </a:endParaRP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0435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dirty="0" smtClean="0">
                          <a:solidFill>
                            <a:schemeClr val="tx1"/>
                          </a:solidFill>
                          <a:latin typeface="Arial" panose="020B0604020202020204" pitchFamily="34" charset="0"/>
                          <a:ea typeface="+mn-ea"/>
                          <a:cs typeface="Arial" panose="020B0604020202020204" pitchFamily="34" charset="0"/>
                        </a:rPr>
                        <a:t>Total Credit Losses</a:t>
                      </a:r>
                      <a:endParaRPr lang="en-US" sz="1000" b="0" kern="1200" baseline="0" dirty="0" smtClean="0">
                        <a:solidFill>
                          <a:schemeClr val="tx1"/>
                        </a:solidFill>
                        <a:latin typeface="Arial" panose="020B0604020202020204" pitchFamily="34" charset="0"/>
                        <a:ea typeface="+mn-ea"/>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baseline="0" dirty="0" smtClean="0">
                          <a:solidFill>
                            <a:schemeClr val="tx1"/>
                          </a:solidFill>
                          <a:latin typeface="Arial" panose="020B0604020202020204" pitchFamily="34" charset="0"/>
                          <a:ea typeface="+mn-ea"/>
                          <a:cs typeface="Arial" panose="020B0604020202020204" pitchFamily="34" charset="0"/>
                        </a:rPr>
                        <a:t>Net Charge-off Rate</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60/61+</a:t>
                      </a:r>
                      <a:r>
                        <a:rPr lang="en-US" sz="1000" u="none" strike="noStrike" baseline="0" dirty="0" smtClean="0">
                          <a:effectLst/>
                          <a:latin typeface="Arial" panose="020B0604020202020204" pitchFamily="34" charset="0"/>
                          <a:cs typeface="Arial" panose="020B0604020202020204" pitchFamily="34" charset="0"/>
                        </a:rPr>
                        <a:t> DPD</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*Concentration</a:t>
                      </a:r>
                      <a:r>
                        <a:rPr lang="en-US" sz="1000" b="0" i="0" kern="1200" baseline="0" dirty="0" smtClean="0">
                          <a:solidFill>
                            <a:schemeClr val="tx1"/>
                          </a:solidFill>
                          <a:latin typeface="Arial" panose="020B0604020202020204" pitchFamily="34" charset="0"/>
                          <a:ea typeface="+mn-ea"/>
                          <a:cs typeface="Arial" panose="020B0604020202020204" pitchFamily="34" charset="0"/>
                        </a:rPr>
                        <a:t> exposures</a:t>
                      </a: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46735">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residual value risk metrics included – no material operating lease portfolios in SBNA</a:t>
                      </a:r>
                      <a:endPar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559876">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lgn="l" defTabSz="457200" rtl="0" eaLnBrk="1" latinLnBrk="0" hangingPunct="1">
                        <a:buFont typeface="Arial" panose="020B0604020202020204" pitchFamily="34" charset="0"/>
                        <a:buChar char="•"/>
                      </a:pPr>
                      <a:r>
                        <a:rPr lang="en-US" sz="1000" b="0" i="0" kern="1200" dirty="0" smtClean="0">
                          <a:solidFill>
                            <a:schemeClr val="tx1"/>
                          </a:solidFill>
                          <a:latin typeface="Arial" panose="020B0604020202020204" pitchFamily="34" charset="0"/>
                          <a:ea typeface="+mn-ea"/>
                          <a:cs typeface="Arial" panose="020B0604020202020204" pitchFamily="34" charset="0"/>
                        </a:rPr>
                        <a:t>*Stressed Survival</a:t>
                      </a:r>
                      <a:r>
                        <a:rPr lang="en-US" sz="1000" b="0" i="0" kern="1200" baseline="0" dirty="0" smtClean="0">
                          <a:solidFill>
                            <a:schemeClr val="tx1"/>
                          </a:solidFill>
                          <a:latin typeface="Arial" panose="020B0604020202020204" pitchFamily="34" charset="0"/>
                          <a:ea typeface="+mn-ea"/>
                          <a:cs typeface="Arial" panose="020B0604020202020204" pitchFamily="34" charset="0"/>
                        </a:rPr>
                        <a:t> Period</a:t>
                      </a:r>
                    </a:p>
                    <a:p>
                      <a:pPr marL="119063" indent="-119063" algn="l" defTabSz="457200" rtl="0" eaLnBrk="1" latinLnBrk="0" hangingPunct="1">
                        <a:buFont typeface="Arial" panose="020B0604020202020204" pitchFamily="34" charset="0"/>
                        <a:buChar char="•"/>
                      </a:pPr>
                      <a:r>
                        <a:rPr lang="en-US" sz="1000" b="0" i="0" kern="1200" baseline="0" dirty="0" smtClean="0">
                          <a:solidFill>
                            <a:schemeClr val="tx1"/>
                          </a:solidFill>
                          <a:latin typeface="Arial" panose="020B0604020202020204" pitchFamily="34" charset="0"/>
                          <a:ea typeface="+mn-ea"/>
                          <a:cs typeface="Arial" panose="020B0604020202020204" pitchFamily="34" charset="0"/>
                        </a:rPr>
                        <a:t>*</a:t>
                      </a:r>
                      <a:r>
                        <a:rPr lang="en-US" sz="1000" b="0" i="0" kern="1200" dirty="0" smtClean="0">
                          <a:solidFill>
                            <a:schemeClr val="tx1"/>
                          </a:solidFill>
                          <a:latin typeface="Arial" panose="020B0604020202020204" pitchFamily="34" charset="0"/>
                          <a:ea typeface="+mn-ea"/>
                          <a:cs typeface="Arial" panose="020B0604020202020204" pitchFamily="34" charset="0"/>
                        </a:rPr>
                        <a:t>Liquidity Coverage Ratio (US Modified)</a:t>
                      </a:r>
                    </a:p>
                    <a:p>
                      <a:pPr marL="119063" indent="-119063" algn="l" defTabSz="457200" rtl="0" eaLnBrk="1" latinLnBrk="0" hangingPunct="1">
                        <a:buFont typeface="Arial" panose="020B0604020202020204" pitchFamily="34" charset="0"/>
                        <a:buChar char="•"/>
                      </a:pPr>
                      <a:r>
                        <a:rPr lang="en-US" sz="1000" b="0" i="0" kern="1200" dirty="0" smtClean="0">
                          <a:solidFill>
                            <a:schemeClr val="tx1"/>
                          </a:solidFill>
                          <a:latin typeface="Arial" panose="020B0604020202020204" pitchFamily="34" charset="0"/>
                          <a:ea typeface="+mn-ea"/>
                          <a:cs typeface="Arial" panose="020B0604020202020204" pitchFamily="34" charset="0"/>
                        </a:rPr>
                        <a:t>Loan to</a:t>
                      </a:r>
                      <a:r>
                        <a:rPr lang="en-US" sz="1000" b="0" i="0" kern="1200" baseline="0" dirty="0" smtClean="0">
                          <a:solidFill>
                            <a:schemeClr val="tx1"/>
                          </a:solidFill>
                          <a:latin typeface="Arial" panose="020B0604020202020204" pitchFamily="34" charset="0"/>
                          <a:ea typeface="+mn-ea"/>
                          <a:cs typeface="Arial" panose="020B0604020202020204" pitchFamily="34" charset="0"/>
                        </a:rPr>
                        <a:t> Deposit Ratio</a:t>
                      </a: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*Structural Funding Ratio</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*Asset Encumbrance (%)</a:t>
                      </a:r>
                    </a:p>
                  </a:txBody>
                  <a:tcPr marL="48014"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04355">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*Net</a:t>
                      </a:r>
                      <a:r>
                        <a:rPr lang="en-US" sz="1000" b="0" i="0" kern="1200" baseline="0" dirty="0" smtClean="0">
                          <a:solidFill>
                            <a:schemeClr val="tx1"/>
                          </a:solidFill>
                          <a:latin typeface="Arial" panose="020B0604020202020204" pitchFamily="34" charset="0"/>
                          <a:ea typeface="+mn-ea"/>
                          <a:cs typeface="Arial" panose="020B0604020202020204" pitchFamily="34" charset="0"/>
                        </a:rPr>
                        <a:t> Interest Income</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*Market</a:t>
                      </a:r>
                      <a:r>
                        <a:rPr lang="en-US" sz="1000" b="0" i="0" kern="1200" baseline="0" dirty="0" smtClean="0">
                          <a:solidFill>
                            <a:schemeClr val="tx1"/>
                          </a:solidFill>
                          <a:latin typeface="Arial" panose="020B0604020202020204" pitchFamily="34" charset="0"/>
                          <a:ea typeface="+mn-ea"/>
                          <a:cs typeface="Arial" panose="020B0604020202020204" pitchFamily="34" charset="0"/>
                        </a:rPr>
                        <a:t> Value of Equity</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46735">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Mark-to-Market</a:t>
                      </a: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 Value at Risk (VaR)</a:t>
                      </a: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46735">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000" b="0" i="1"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4355">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dirty="0" smtClean="0">
                          <a:latin typeface="Arial" panose="020B0604020202020204" pitchFamily="34" charset="0"/>
                          <a:cs typeface="Arial" panose="020B0604020202020204" pitchFamily="34" charset="0"/>
                        </a:rPr>
                        <a:t>*Gross Op.</a:t>
                      </a:r>
                      <a:r>
                        <a:rPr lang="en-US" sz="1000" baseline="0" dirty="0" smtClean="0">
                          <a:latin typeface="Arial" panose="020B0604020202020204" pitchFamily="34" charset="0"/>
                          <a:cs typeface="Arial" panose="020B0604020202020204" pitchFamily="34" charset="0"/>
                        </a:rPr>
                        <a:t> Risk </a:t>
                      </a:r>
                      <a:r>
                        <a:rPr lang="en-US" sz="1000" dirty="0" smtClean="0">
                          <a:latin typeface="Arial" panose="020B0604020202020204" pitchFamily="34" charset="0"/>
                          <a:cs typeface="Arial" panose="020B0604020202020204" pitchFamily="34" charset="0"/>
                        </a:rPr>
                        <a:t>Losses</a:t>
                      </a:r>
                      <a:r>
                        <a:rPr lang="en-US" sz="1000" baseline="0" dirty="0" smtClean="0">
                          <a:latin typeface="Arial" panose="020B0604020202020204" pitchFamily="34" charset="0"/>
                          <a:cs typeface="Arial" panose="020B0604020202020204" pitchFamily="34" charset="0"/>
                        </a:rPr>
                        <a:t> / Gross Margin (Net Revenue)</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aseline="0" dirty="0" smtClean="0">
                          <a:latin typeface="Arial" panose="020B0604020202020204" pitchFamily="34" charset="0"/>
                          <a:cs typeface="Arial" panose="020B0604020202020204" pitchFamily="34" charset="0"/>
                        </a:rPr>
                        <a:t>Material Operational Risk Events</a:t>
                      </a:r>
                      <a:endParaRPr lang="en-US" sz="1000"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46735">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r>
                        <a:rPr lang="en-US" sz="1000" b="0" i="0" kern="1200" baseline="0" dirty="0" smtClean="0">
                          <a:solidFill>
                            <a:schemeClr val="tx1"/>
                          </a:solidFill>
                          <a:latin typeface="Arial" panose="020B0604020202020204" pitchFamily="34" charset="0"/>
                          <a:ea typeface="+mn-ea"/>
                          <a:cs typeface="Arial" panose="020B0604020202020204" pitchFamily="34" charset="0"/>
                        </a:rPr>
                        <a:t> </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04355">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Federal Regulator Complains (CFPB)</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High Risk Customers as % of Total Customers</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Open MRIAs and other equivalent matters (OCC Enforcement Actions)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73251">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mn-ea"/>
                          <a:cs typeface="Arial" panose="020B0604020202020204" pitchFamily="34" charset="0"/>
                        </a:rPr>
                        <a:t>No fiduciary risk metrics included – BSI Miami only</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endParaRPr lang="en-GB" dirty="0"/>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5" name="Text Placeholder 2"/>
          <p:cNvSpPr txBox="1">
            <a:spLocks/>
          </p:cNvSpPr>
          <p:nvPr/>
        </p:nvSpPr>
        <p:spPr bwMode="auto">
          <a:xfrm>
            <a:off x="3333759" y="1466783"/>
            <a:ext cx="5913429" cy="30010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Metrics in the SBNA RAS</a:t>
            </a:r>
            <a:endParaRPr lang="en-US" sz="1400" dirty="0">
              <a:latin typeface="Arial" charset="0"/>
              <a:ea typeface="ＭＳ Ｐゴシック"/>
            </a:endParaRPr>
          </a:p>
        </p:txBody>
      </p:sp>
      <p:sp>
        <p:nvSpPr>
          <p:cNvPr id="26" name="Rectangle 13"/>
          <p:cNvSpPr>
            <a:spLocks noChangeArrowheads="1"/>
          </p:cNvSpPr>
          <p:nvPr/>
        </p:nvSpPr>
        <p:spPr bwMode="gray">
          <a:xfrm>
            <a:off x="1540131" y="4127950"/>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Strategic risk</a:t>
            </a:r>
          </a:p>
        </p:txBody>
      </p:sp>
      <p:sp>
        <p:nvSpPr>
          <p:cNvPr id="27" name="Oval 26"/>
          <p:cNvSpPr/>
          <p:nvPr/>
        </p:nvSpPr>
        <p:spPr bwMode="auto">
          <a:xfrm>
            <a:off x="1394823" y="406896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28" name="Oval 27"/>
          <p:cNvSpPr/>
          <p:nvPr/>
        </p:nvSpPr>
        <p:spPr bwMode="auto">
          <a:xfrm>
            <a:off x="3332619" y="197272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29" name="Oval 28"/>
          <p:cNvSpPr/>
          <p:nvPr/>
        </p:nvSpPr>
        <p:spPr bwMode="auto">
          <a:xfrm>
            <a:off x="3332619" y="24514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30" name="Oval 29"/>
          <p:cNvSpPr/>
          <p:nvPr/>
        </p:nvSpPr>
        <p:spPr bwMode="auto">
          <a:xfrm>
            <a:off x="3332619" y="2826151"/>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31" name="Oval 30"/>
          <p:cNvSpPr/>
          <p:nvPr/>
        </p:nvSpPr>
        <p:spPr bwMode="auto">
          <a:xfrm>
            <a:off x="3332619" y="328345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32" name="Oval 31"/>
          <p:cNvSpPr/>
          <p:nvPr/>
        </p:nvSpPr>
        <p:spPr bwMode="auto">
          <a:xfrm>
            <a:off x="3332619" y="37598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34" name="Oval 33"/>
          <p:cNvSpPr/>
          <p:nvPr/>
        </p:nvSpPr>
        <p:spPr bwMode="auto">
          <a:xfrm>
            <a:off x="3332619" y="449667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35" name="Oval 34"/>
          <p:cNvSpPr/>
          <p:nvPr/>
        </p:nvSpPr>
        <p:spPr bwMode="auto">
          <a:xfrm>
            <a:off x="3332619" y="48650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36" name="Oval 35"/>
          <p:cNvSpPr/>
          <p:nvPr/>
        </p:nvSpPr>
        <p:spPr bwMode="auto">
          <a:xfrm>
            <a:off x="3332619" y="52461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37" name="Oval 36"/>
          <p:cNvSpPr/>
          <p:nvPr/>
        </p:nvSpPr>
        <p:spPr bwMode="auto">
          <a:xfrm>
            <a:off x="3332619" y="562085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41" name="Rectangle 20"/>
          <p:cNvSpPr>
            <a:spLocks noChangeArrowheads="1"/>
          </p:cNvSpPr>
          <p:nvPr/>
        </p:nvSpPr>
        <p:spPr bwMode="gray">
          <a:xfrm>
            <a:off x="506360" y="5962167"/>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Fiduciary risk</a:t>
            </a:r>
            <a:r>
              <a:rPr lang="en-US" altLang="zh-CN" baseline="30000" dirty="0" smtClean="0">
                <a:solidFill>
                  <a:srgbClr val="000000"/>
                </a:solidFill>
              </a:rPr>
              <a:t>2</a:t>
            </a:r>
            <a:endParaRPr lang="en-US" altLang="zh-CN" kern="0" dirty="0" smtClean="0">
              <a:solidFill>
                <a:srgbClr val="000000"/>
              </a:solidFill>
            </a:endParaRPr>
          </a:p>
        </p:txBody>
      </p:sp>
      <p:sp>
        <p:nvSpPr>
          <p:cNvPr id="42" name="Oval 41"/>
          <p:cNvSpPr/>
          <p:nvPr/>
        </p:nvSpPr>
        <p:spPr bwMode="auto">
          <a:xfrm>
            <a:off x="361056" y="5894567"/>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43" name="Oval 42"/>
          <p:cNvSpPr/>
          <p:nvPr/>
        </p:nvSpPr>
        <p:spPr bwMode="auto">
          <a:xfrm>
            <a:off x="3332619" y="5995600"/>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40" name="Rectangle 13"/>
          <p:cNvSpPr>
            <a:spLocks noChangeArrowheads="1"/>
          </p:cNvSpPr>
          <p:nvPr/>
        </p:nvSpPr>
        <p:spPr bwMode="gray">
          <a:xfrm>
            <a:off x="1540131" y="3669395"/>
            <a:ext cx="1558214" cy="365760"/>
          </a:xfrm>
          <a:prstGeom prst="rect">
            <a:avLst/>
          </a:prstGeom>
          <a:solidFill>
            <a:srgbClr val="FFDDDD"/>
          </a:solidFill>
          <a:ln w="9525" algn="ctr">
            <a:solidFill>
              <a:srgbClr val="FF0000"/>
            </a:solidFill>
            <a:miter lim="800000"/>
            <a:headEnd/>
            <a:tailEnd/>
          </a:ln>
          <a:effectLst/>
          <a:extLst/>
        </p:spPr>
        <p:txBody>
          <a:bodyPr lIns="91440" tIns="36576" rIns="91440" bIns="36576" anchor="ctr"/>
          <a:lstStyle/>
          <a:p>
            <a:pPr>
              <a:tabLst>
                <a:tab pos="517525" algn="r"/>
              </a:tabLst>
            </a:pPr>
            <a:r>
              <a:rPr lang="en-US" altLang="zh-CN" dirty="0" smtClean="0">
                <a:solidFill>
                  <a:srgbClr val="000000"/>
                </a:solidFill>
              </a:rPr>
              <a:t>Mark-to-market </a:t>
            </a:r>
          </a:p>
          <a:p>
            <a:pPr>
              <a:tabLst>
                <a:tab pos="517525" algn="r"/>
              </a:tabLst>
            </a:pPr>
            <a:r>
              <a:rPr lang="en-US" altLang="zh-CN" dirty="0" smtClean="0">
                <a:solidFill>
                  <a:srgbClr val="000000"/>
                </a:solidFill>
              </a:rPr>
              <a:t>portfolio risk</a:t>
            </a:r>
            <a:r>
              <a:rPr lang="en-US" altLang="zh-CN" baseline="30000" dirty="0">
                <a:solidFill>
                  <a:srgbClr val="000000"/>
                </a:solidFill>
              </a:rPr>
              <a:t>1</a:t>
            </a:r>
            <a:endParaRPr lang="en-US" altLang="zh-CN" dirty="0">
              <a:solidFill>
                <a:srgbClr val="000000"/>
              </a:solidFill>
            </a:endParaRPr>
          </a:p>
        </p:txBody>
      </p:sp>
      <p:sp>
        <p:nvSpPr>
          <p:cNvPr id="44" name="Oval 43"/>
          <p:cNvSpPr/>
          <p:nvPr/>
        </p:nvSpPr>
        <p:spPr bwMode="auto">
          <a:xfrm>
            <a:off x="1394823" y="361394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46" name="Oval 45"/>
          <p:cNvSpPr/>
          <p:nvPr/>
        </p:nvSpPr>
        <p:spPr bwMode="auto">
          <a:xfrm>
            <a:off x="3332619" y="41409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2" name="Content Placeholder 1"/>
          <p:cNvSpPr>
            <a:spLocks noGrp="1"/>
          </p:cNvSpPr>
          <p:nvPr>
            <p:ph sz="quarter" idx="11"/>
          </p:nvPr>
        </p:nvSpPr>
        <p:spPr/>
        <p:txBody>
          <a:bodyPr/>
          <a:lstStyle/>
          <a:p>
            <a:r>
              <a:rPr lang="en-US" dirty="0"/>
              <a:t>Risk taxonomy and applied </a:t>
            </a:r>
            <a:r>
              <a:rPr lang="en-US" dirty="0" smtClean="0"/>
              <a:t>metrics</a:t>
            </a:r>
            <a:endParaRPr lang="en-GB" dirty="0"/>
          </a:p>
        </p:txBody>
      </p:sp>
      <p:sp>
        <p:nvSpPr>
          <p:cNvPr id="45" name="TextBox 44"/>
          <p:cNvSpPr txBox="1"/>
          <p:nvPr/>
        </p:nvSpPr>
        <p:spPr>
          <a:xfrm>
            <a:off x="6200707" y="1470025"/>
            <a:ext cx="3049233"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
        <p:nvSpPr>
          <p:cNvPr id="47" name="Footnote"/>
          <p:cNvSpPr/>
          <p:nvPr/>
        </p:nvSpPr>
        <p:spPr>
          <a:xfrm>
            <a:off x="2228518" y="6332539"/>
            <a:ext cx="5000958" cy="246221"/>
          </a:xfrm>
          <a:prstGeom prst="rect">
            <a:avLst/>
          </a:prstGeom>
          <a:extLst/>
        </p:spPr>
        <p:txBody>
          <a:bodyPr vert="horz" wrap="square" lIns="0" tIns="0" rIns="0" bIns="0" numCol="1" anchor="t" anchorCtr="0" compatLnSpc="1">
            <a:prstTxWarp prst="textNoShape">
              <a:avLst/>
            </a:prstTxWarp>
            <a:spAutoFit/>
          </a:bodyPr>
          <a:lstStyle/>
          <a:p>
            <a:pPr marL="228600" indent="-228600" algn="l">
              <a:lnSpc>
                <a:spcPct val="1000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sym typeface="+mn-lt"/>
              </a:rPr>
              <a:t>Interest rate risk and Mark-to-market portfolio risk included Market Risk within the ERM Risk Taxonomy</a:t>
            </a:r>
          </a:p>
          <a:p>
            <a:pPr marL="228600" indent="-228600" algn="l">
              <a:lnSpc>
                <a:spcPct val="1000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sym typeface="+mn-lt"/>
              </a:rPr>
              <a:t>Fiduciary risk included in Compliance Risk within the ERM Risk Taxonomy</a:t>
            </a:r>
            <a:endParaRPr lang="en-US" sz="800" dirty="0">
              <a:solidFill>
                <a:srgbClr val="000000"/>
              </a:solidFill>
              <a:latin typeface="Arial" panose="020B0604020202020204" pitchFamily="34" charset="0"/>
              <a:cs typeface="Arial" panose="020B0604020202020204" pitchFamily="34" charset="0"/>
              <a:sym typeface="+mn-lt"/>
            </a:endParaRPr>
          </a:p>
        </p:txBody>
      </p:sp>
    </p:spTree>
    <p:extLst>
      <p:ext uri="{BB962C8B-B14F-4D97-AF65-F5344CB8AC3E}">
        <p14:creationId xmlns:p14="http://schemas.microsoft.com/office/powerpoint/2010/main" val="305405118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4294967295"/>
          </p:nvPr>
        </p:nvSpPr>
        <p:spPr>
          <a:xfrm>
            <a:off x="273111" y="326608"/>
            <a:ext cx="8665849" cy="434975"/>
          </a:xfrm>
          <a:prstGeom prst="rect">
            <a:avLst/>
          </a:prstGeom>
        </p:spPr>
        <p:txBody>
          <a:bodyPr/>
          <a:lstStyle/>
          <a:p>
            <a:pPr marL="0" lvl="0" indent="0">
              <a:buNone/>
            </a:pPr>
            <a:r>
              <a:rPr lang="en-US" sz="2400" b="1" kern="0" dirty="0">
                <a:solidFill>
                  <a:srgbClr val="000000"/>
                </a:solidFill>
                <a:latin typeface="Arial"/>
                <a:ea typeface="ＭＳ Ｐゴシック"/>
              </a:rPr>
              <a:t>Metrics Glossary (3/3</a:t>
            </a:r>
            <a:r>
              <a:rPr lang="en-US" sz="2400" b="1" kern="0" dirty="0" smtClean="0">
                <a:solidFill>
                  <a:srgbClr val="000000"/>
                </a:solidFill>
                <a:latin typeface="Arial"/>
                <a:ea typeface="ＭＳ Ｐゴシック"/>
              </a:rPr>
              <a:t>)</a:t>
            </a:r>
            <a:endParaRPr lang="en-US" sz="2400" b="1"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3757960417"/>
              </p:ext>
            </p:extLst>
          </p:nvPr>
        </p:nvGraphicFramePr>
        <p:xfrm>
          <a:off x="349250" y="1470031"/>
          <a:ext cx="8897938" cy="3900004"/>
        </p:xfrm>
        <a:graphic>
          <a:graphicData uri="http://schemas.openxmlformats.org/drawingml/2006/table">
            <a:tbl>
              <a:tblPr firstRow="1" bandRow="1"/>
              <a:tblGrid>
                <a:gridCol w="1465710"/>
                <a:gridCol w="2983260"/>
                <a:gridCol w="4448968"/>
              </a:tblGrid>
              <a:tr h="16079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0"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0">
                <a:tc rowSpan="7">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Operational risk</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Ethical Hacking Vulnerabilities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177065">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Material Operational Risk Events</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0" dirty="0" smtClean="0">
                          <a:solidFill>
                            <a:schemeClr val="tx1"/>
                          </a:solidFill>
                          <a:latin typeface="Arial" panose="020B0604020202020204" pitchFamily="34" charset="0"/>
                          <a:cs typeface="Arial" panose="020B0604020202020204" pitchFamily="34" charset="0"/>
                        </a:rPr>
                        <a:t>Alignment with new SHUSA material event impact thresholds.</a:t>
                      </a:r>
                      <a:r>
                        <a:rPr lang="en-GB" sz="1000" b="0" baseline="0" dirty="0" smtClean="0">
                          <a:solidFill>
                            <a:schemeClr val="tx1"/>
                          </a:solidFill>
                          <a:latin typeface="Arial" panose="020B0604020202020204" pitchFamily="34" charset="0"/>
                          <a:cs typeface="Arial" panose="020B0604020202020204" pitchFamily="34" charset="0"/>
                        </a:rPr>
                        <a:t> Includes </a:t>
                      </a:r>
                      <a:r>
                        <a:rPr lang="en-GB" sz="1000" b="0" strike="noStrike" baseline="0" dirty="0" smtClean="0">
                          <a:solidFill>
                            <a:schemeClr val="tx1"/>
                          </a:solidFill>
                          <a:latin typeface="Arial" panose="020B0604020202020204" pitchFamily="34" charset="0"/>
                          <a:cs typeface="Arial" panose="020B0604020202020204" pitchFamily="34" charset="0"/>
                        </a:rPr>
                        <a:t>non financially impacting material events (i.e. customer, regulatory, reputation)</a:t>
                      </a:r>
                      <a:endParaRPr lang="en-GB" sz="1000" b="0" strike="sngStrike" baseline="0" dirty="0" smtClean="0">
                        <a:solidFill>
                          <a:schemeClr val="tx1"/>
                        </a:solidFill>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130748">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Gross operational risk losses / gross margin</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Gross operational risk losses  as a percentage of gross margin within the same period</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Relevant Incidents</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infrastructure and software incidents classified as P1 and P2 in the month</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0">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Systems Availability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availability of critical systems during the month</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295289">
                <a:tc vMerge="1">
                  <a:txBody>
                    <a:body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Relevant OR events R1 (number)</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Measures the concentration of significant events on a trailing 12 month basis; proportion of events exceeding extreme losses (as defined by SHUSA) to events exceeding significant</a:t>
                      </a:r>
                      <a:r>
                        <a:rPr lang="en-US" sz="1000" b="0" i="0" u="none" strike="noStrike" baseline="0" dirty="0" smtClean="0">
                          <a:solidFill>
                            <a:srgbClr val="000000"/>
                          </a:solidFill>
                          <a:effectLst/>
                          <a:latin typeface="Arial"/>
                        </a:rPr>
                        <a:t> losses (as defined by SHUSA)</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204522">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Systems with Obsolete Operating Systems (%)</a:t>
                      </a: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0" dirty="0" smtClean="0">
                          <a:latin typeface="Arial" panose="020B0604020202020204" pitchFamily="34" charset="0"/>
                          <a:cs typeface="Arial" panose="020B0604020202020204" pitchFamily="34" charset="0"/>
                        </a:rPr>
                        <a:t>The </a:t>
                      </a:r>
                      <a:r>
                        <a:rPr lang="en-US" sz="1000" b="0" dirty="0" smtClean="0">
                          <a:latin typeface="Arial" panose="020B0604020202020204" pitchFamily="34" charset="0"/>
                          <a:cs typeface="Arial" panose="020B0604020202020204" pitchFamily="34" charset="0"/>
                        </a:rPr>
                        <a:t>percentage of servers currently working with obsolete operating systems</a:t>
                      </a:r>
                      <a:endParaRPr lang="en-GB" sz="1000" b="0" dirty="0">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r h="40005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a:rPr>
                        <a:t>Model risk</a:t>
                      </a: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t>
                      </a:r>
                    </a:p>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number of legacy Tier 1 models used in production without appropriate approvals</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312472">
                <a:tc row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Compliance risk</a:t>
                      </a: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Open MRIAs and other equivalent matters requiring immediate attention</a:t>
                      </a: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lnSpc>
                          <a:spcPct val="100000"/>
                        </a:lnSpc>
                        <a:spcBef>
                          <a:spcPts val="200"/>
                        </a:spcBef>
                        <a:spcAft>
                          <a:spcPts val="200"/>
                        </a:spcAft>
                      </a:pPr>
                      <a:r>
                        <a:rPr lang="en-US" sz="1000" b="0" i="0" u="none" strike="noStrike" dirty="0" smtClean="0">
                          <a:solidFill>
                            <a:srgbClr val="000000"/>
                          </a:solidFill>
                          <a:effectLst/>
                          <a:latin typeface="Arial"/>
                        </a:rPr>
                        <a:t>The total number of open MRIAs issued by the Federal Reserve to all Santander entities operating in the US and over which the FRB has jurisdiction or other equivalent regulatory matters requiring</a:t>
                      </a:r>
                      <a:r>
                        <a:rPr lang="en-US" sz="1000" b="0" i="0" u="none" strike="noStrike" baseline="0" dirty="0" smtClean="0">
                          <a:solidFill>
                            <a:srgbClr val="000000"/>
                          </a:solidFill>
                          <a:effectLst/>
                          <a:latin typeface="Arial"/>
                        </a:rPr>
                        <a:t> immediate attention (SC – FRB and CFPB)</a:t>
                      </a:r>
                      <a:endParaRPr lang="en-US" sz="1000" b="0" i="0" u="none" strike="noStrike" dirty="0">
                        <a:solidFill>
                          <a:srgbClr val="000000"/>
                        </a:solidFill>
                        <a:effectLst/>
                        <a:latin typeface="Arial"/>
                      </a:endParaRPr>
                    </a:p>
                  </a:txBody>
                  <a:tcPr marL="18288" marR="18288" marT="18288" marB="18288">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56655">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0"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Serviced </a:t>
                      </a:r>
                      <a:r>
                        <a:rPr lang="en-US" sz="1000" b="0" i="0" u="none" strike="noStrike" dirty="0">
                          <a:effectLst/>
                          <a:latin typeface="Arial"/>
                        </a:rPr>
                        <a:t>for </a:t>
                      </a:r>
                      <a:r>
                        <a:rPr lang="en-US" sz="1000" b="0" i="0" u="none" strike="noStrike" dirty="0" smtClean="0">
                          <a:effectLst/>
                          <a:latin typeface="Arial"/>
                        </a:rPr>
                        <a:t>Others Monthly Net Charge-off Rate</a:t>
                      </a:r>
                      <a:endParaRPr lang="en-US" sz="1000" b="0" i="0" u="none" strike="noStrike" dirty="0">
                        <a:effectLst/>
                        <a:latin typeface="Arial"/>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Average monthly net charge-off rate for 12 trailing months for the SC serviced portfolios that management deems to exposure SC to reputational risk</a:t>
                      </a:r>
                      <a:endParaRPr lang="en-US" sz="1000" b="0"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 name="Footer Placeholder 2"/>
          <p:cNvSpPr>
            <a:spLocks noGrp="1"/>
          </p:cNvSpPr>
          <p:nvPr>
            <p:ph type="ftr" sz="quarter" idx="11"/>
          </p:nvPr>
        </p:nvSpPr>
        <p:spPr/>
        <p:txBody>
          <a:bodyPr/>
          <a:lstStyle/>
          <a:p>
            <a:r>
              <a:rPr lang="en-US" smtClean="0">
                <a:solidFill>
                  <a:prstClr val="white">
                    <a:lumMod val="50000"/>
                  </a:prstClr>
                </a:solidFill>
              </a:rPr>
              <a:t>Proprietary and Confidential</a:t>
            </a:r>
            <a:endParaRPr lang="en-US" dirty="0">
              <a:solidFill>
                <a:prstClr val="white">
                  <a:lumMod val="50000"/>
                </a:prstClr>
              </a:solidFill>
            </a:endParaRPr>
          </a:p>
        </p:txBody>
      </p:sp>
    </p:spTree>
    <p:extLst>
      <p:ext uri="{BB962C8B-B14F-4D97-AF65-F5344CB8AC3E}">
        <p14:creationId xmlns:p14="http://schemas.microsoft.com/office/powerpoint/2010/main" val="153319573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6"/>
          <p:cNvSpPr txBox="1">
            <a:spLocks noChangeArrowheads="1"/>
          </p:cNvSpPr>
          <p:nvPr/>
        </p:nvSpPr>
        <p:spPr bwMode="auto">
          <a:xfrm>
            <a:off x="7034607" y="384175"/>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p>
            <a:pPr>
              <a:spcBef>
                <a:spcPct val="50000"/>
              </a:spcBef>
              <a:defRPr/>
            </a:pPr>
            <a:r>
              <a:rPr lang="en-GB" altLang="en-US" sz="1800" smtClean="0">
                <a:solidFill>
                  <a:srgbClr val="000000"/>
                </a:solidFill>
              </a:rPr>
              <a:t>For approval</a:t>
            </a:r>
            <a:endParaRPr lang="en-GB" altLang="en-US" sz="2000" i="1" dirty="0">
              <a:solidFill>
                <a:srgbClr val="000000"/>
              </a:solidFill>
            </a:endParaRPr>
          </a:p>
        </p:txBody>
      </p:sp>
      <p:sp>
        <p:nvSpPr>
          <p:cNvPr id="2" name="Text Placeholder 1"/>
          <p:cNvSpPr>
            <a:spLocks noGrp="1"/>
          </p:cNvSpPr>
          <p:nvPr>
            <p:ph type="body" sz="quarter" idx="10"/>
          </p:nvPr>
        </p:nvSpPr>
        <p:spPr/>
        <p:txBody>
          <a:bodyPr/>
          <a:lstStyle/>
          <a:p>
            <a:r>
              <a:rPr lang="en-US" altLang="en-US" dirty="0">
                <a:latin typeface="Arial"/>
                <a:cs typeface="Arial"/>
              </a:rPr>
              <a:t>Risk Appetite Statement Proposal</a:t>
            </a:r>
            <a:endParaRPr lang="en-US" dirty="0">
              <a:latin typeface="Arial"/>
              <a:cs typeface="Arial"/>
            </a:endParaRPr>
          </a:p>
          <a:p>
            <a:endParaRPr lang="en-US" dirty="0"/>
          </a:p>
        </p:txBody>
      </p:sp>
      <p:sp>
        <p:nvSpPr>
          <p:cNvPr id="3" name="Text Placeholder 2"/>
          <p:cNvSpPr>
            <a:spLocks noGrp="1"/>
          </p:cNvSpPr>
          <p:nvPr>
            <p:ph type="body" sz="quarter" idx="11"/>
          </p:nvPr>
        </p:nvSpPr>
        <p:spPr/>
        <p:txBody>
          <a:bodyPr/>
          <a:lstStyle/>
          <a:p>
            <a:r>
              <a:rPr lang="en-US" altLang="en-US" dirty="0">
                <a:latin typeface="Arial"/>
                <a:cs typeface="Arial"/>
              </a:rPr>
              <a:t>BSI Board of </a:t>
            </a:r>
            <a:r>
              <a:rPr lang="en-US" altLang="en-US" dirty="0" smtClean="0">
                <a:latin typeface="Arial"/>
                <a:cs typeface="Arial"/>
              </a:rPr>
              <a:t>Directors</a:t>
            </a:r>
            <a:endParaRPr lang="en-US" dirty="0"/>
          </a:p>
        </p:txBody>
      </p:sp>
      <p:sp>
        <p:nvSpPr>
          <p:cNvPr id="11" name="Text Box 9"/>
          <p:cNvSpPr txBox="1">
            <a:spLocks noChangeArrowheads="1"/>
          </p:cNvSpPr>
          <p:nvPr/>
        </p:nvSpPr>
        <p:spPr bwMode="auto">
          <a:xfrm>
            <a:off x="4148651" y="5389717"/>
            <a:ext cx="5094033"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solidFill>
                  <a:srgbClr val="000000"/>
                </a:solidFill>
              </a:rPr>
              <a:t>Date Created</a:t>
            </a:r>
            <a:r>
              <a:rPr lang="en-GB" altLang="en-US" sz="1600" dirty="0" smtClean="0">
                <a:solidFill>
                  <a:srgbClr val="000000"/>
                </a:solidFill>
              </a:rPr>
              <a:t>: June 2016</a:t>
            </a:r>
            <a:endParaRPr lang="en-GB" altLang="en-US" sz="1600" dirty="0">
              <a:solidFill>
                <a:srgbClr val="000000"/>
              </a:solidFill>
            </a:endParaRPr>
          </a:p>
          <a:p>
            <a:pPr algn="r">
              <a:spcBef>
                <a:spcPct val="50000"/>
              </a:spcBef>
              <a:defRPr/>
            </a:pPr>
            <a:r>
              <a:rPr lang="en-GB" altLang="en-US" sz="1600" dirty="0" smtClean="0">
                <a:solidFill>
                  <a:srgbClr val="000000"/>
                </a:solidFill>
              </a:rPr>
              <a:t>Version</a:t>
            </a:r>
            <a:r>
              <a:rPr lang="en-GB" altLang="en-US" sz="1600" dirty="0">
                <a:solidFill>
                  <a:srgbClr val="000000"/>
                </a:solidFill>
              </a:rPr>
              <a:t>: </a:t>
            </a:r>
            <a:r>
              <a:rPr lang="en-GB" altLang="en-US" sz="1600" dirty="0" smtClean="0">
                <a:solidFill>
                  <a:srgbClr val="000000"/>
                </a:solidFill>
              </a:rPr>
              <a:t>Template</a:t>
            </a:r>
            <a:endParaRPr lang="en-GB" altLang="en-US" sz="1600" dirty="0">
              <a:solidFill>
                <a:srgbClr val="000000"/>
              </a:solidFill>
            </a:endParaRPr>
          </a:p>
        </p:txBody>
      </p:sp>
      <p:sp>
        <p:nvSpPr>
          <p:cNvPr id="13" name="Text Placeholder 7"/>
          <p:cNvSpPr>
            <a:spLocks noGrp="1"/>
          </p:cNvSpPr>
          <p:nvPr>
            <p:ph type="body" sz="quarter" idx="12"/>
          </p:nvPr>
        </p:nvSpPr>
        <p:spPr>
          <a:xfrm>
            <a:off x="355945" y="3706429"/>
            <a:ext cx="4547155" cy="430213"/>
          </a:xfrm>
        </p:spPr>
        <p:txBody>
          <a:bodyPr/>
          <a:lstStyle/>
          <a:p>
            <a:r>
              <a:rPr lang="en-US" dirty="0" smtClean="0"/>
              <a:t>June 16, 2016</a:t>
            </a:r>
            <a:endParaRPr lang="en-US" dirty="0"/>
          </a:p>
        </p:txBody>
      </p:sp>
      <p:sp>
        <p:nvSpPr>
          <p:cNvPr id="14" name="Text Placeholder 8"/>
          <p:cNvSpPr>
            <a:spLocks noGrp="1"/>
          </p:cNvSpPr>
          <p:nvPr>
            <p:ph type="body" sz="quarter" idx="13"/>
          </p:nvPr>
        </p:nvSpPr>
        <p:spPr>
          <a:xfrm>
            <a:off x="355935" y="4339840"/>
            <a:ext cx="8541648" cy="1311128"/>
          </a:xfrm>
        </p:spPr>
        <p:txBody>
          <a:bodyPr>
            <a:spAutoFit/>
          </a:bodyPr>
          <a:lstStyle/>
          <a:p>
            <a:r>
              <a:rPr lang="en-US" dirty="0"/>
              <a:t>Sponsor: </a:t>
            </a:r>
            <a:r>
              <a:rPr lang="en-US" dirty="0" smtClean="0"/>
              <a:t>Brian Gunn, </a:t>
            </a:r>
            <a:r>
              <a:rPr lang="en-US" dirty="0"/>
              <a:t>Chief </a:t>
            </a:r>
            <a:r>
              <a:rPr lang="en-US" dirty="0" smtClean="0"/>
              <a:t>Risk Officer SHUSA</a:t>
            </a:r>
            <a:endParaRPr lang="en-US" dirty="0"/>
          </a:p>
          <a:p>
            <a:r>
              <a:rPr lang="en-US" dirty="0" smtClean="0"/>
              <a:t>Presenter: Alfredo </a:t>
            </a:r>
            <a:r>
              <a:rPr lang="en-US" dirty="0" err="1" smtClean="0"/>
              <a:t>Aguila</a:t>
            </a:r>
            <a:r>
              <a:rPr lang="en-US" dirty="0" smtClean="0"/>
              <a:t>, Chief Risk Officer BSI</a:t>
            </a:r>
            <a:endParaRPr lang="en-US" dirty="0"/>
          </a:p>
          <a:p>
            <a:r>
              <a:rPr lang="en-US" dirty="0" smtClean="0"/>
              <a:t>Authors: </a:t>
            </a:r>
            <a:r>
              <a:rPr lang="en-US" dirty="0"/>
              <a:t>Jose </a:t>
            </a:r>
            <a:r>
              <a:rPr lang="en-US" dirty="0" smtClean="0"/>
              <a:t>Etchegoyen, Director of Enterprise Risk Management BSI; Jennifer Keegan, Head of Risk </a:t>
            </a:r>
            <a:r>
              <a:rPr lang="en-US" dirty="0"/>
              <a:t>Appetite </a:t>
            </a:r>
            <a:r>
              <a:rPr lang="en-US" dirty="0" smtClean="0"/>
              <a:t>SHUSA</a:t>
            </a:r>
            <a:endParaRPr lang="en-US" dirty="0"/>
          </a:p>
        </p:txBody>
      </p:sp>
    </p:spTree>
    <p:extLst>
      <p:ext uri="{BB962C8B-B14F-4D97-AF65-F5344CB8AC3E}">
        <p14:creationId xmlns:p14="http://schemas.microsoft.com/office/powerpoint/2010/main" val="159883009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366720" y="1470025"/>
            <a:ext cx="8880475" cy="4486274"/>
          </a:xfrm>
          <a:prstGeom prst="rect">
            <a:avLst/>
          </a:prstGeom>
        </p:spPr>
        <p:txBody>
          <a:bodyPr lIns="0"/>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2016 RAS development process</a:t>
            </a:r>
          </a:p>
          <a:p>
            <a:pPr marL="228600" indent="-228600">
              <a:lnSpc>
                <a:spcPct val="100000"/>
              </a:lnSpc>
              <a:spcBef>
                <a:spcPts val="600"/>
              </a:spcBef>
            </a:pPr>
            <a:r>
              <a:rPr lang="en-GB" sz="1600" dirty="0" smtClean="0">
                <a:solidFill>
                  <a:srgbClr val="000000"/>
                </a:solidFill>
                <a:latin typeface="Arial" panose="020B0604020202020204" pitchFamily="34" charset="0"/>
                <a:cs typeface="Arial" panose="020B0604020202020204" pitchFamily="34" charset="0"/>
              </a:rPr>
              <a:t>Based on guidance from Group, SHUSA has established a standard </a:t>
            </a:r>
            <a:r>
              <a:rPr lang="en-GB" sz="1600" b="1" dirty="0" smtClean="0">
                <a:solidFill>
                  <a:srgbClr val="000000"/>
                </a:solidFill>
                <a:latin typeface="Arial" panose="020B0604020202020204" pitchFamily="34" charset="0"/>
                <a:cs typeface="Arial" panose="020B0604020202020204" pitchFamily="34" charset="0"/>
              </a:rPr>
              <a:t>Risk </a:t>
            </a:r>
            <a:r>
              <a:rPr lang="en-GB" sz="1600" b="1" dirty="0">
                <a:solidFill>
                  <a:srgbClr val="000000"/>
                </a:solidFill>
                <a:latin typeface="Arial" panose="020B0604020202020204" pitchFamily="34" charset="0"/>
                <a:cs typeface="Arial" panose="020B0604020202020204" pitchFamily="34" charset="0"/>
              </a:rPr>
              <a:t>Appetite Statement (RAS</a:t>
            </a:r>
            <a:r>
              <a:rPr lang="en-GB" sz="1600" b="1" dirty="0" smtClean="0">
                <a:solidFill>
                  <a:srgbClr val="000000"/>
                </a:solidFill>
                <a:latin typeface="Arial" panose="020B0604020202020204" pitchFamily="34" charset="0"/>
                <a:cs typeface="Arial" panose="020B0604020202020204" pitchFamily="34" charset="0"/>
              </a:rPr>
              <a:t>), </a:t>
            </a:r>
            <a:r>
              <a:rPr lang="en-GB" sz="1600" dirty="0" smtClean="0">
                <a:solidFill>
                  <a:srgbClr val="000000"/>
                </a:solidFill>
                <a:latin typeface="Arial" panose="020B0604020202020204" pitchFamily="34" charset="0"/>
                <a:cs typeface="Arial" panose="020B0604020202020204" pitchFamily="34" charset="0"/>
              </a:rPr>
              <a:t>which includes </a:t>
            </a:r>
            <a:r>
              <a:rPr lang="en-US" sz="1600" dirty="0">
                <a:solidFill>
                  <a:srgbClr val="000000"/>
                </a:solidFill>
                <a:latin typeface="Arial" panose="020B0604020202020204" pitchFamily="34" charset="0"/>
                <a:cs typeface="Arial" panose="020B0604020202020204" pitchFamily="34" charset="0"/>
              </a:rPr>
              <a:t>a set of </a:t>
            </a:r>
            <a:r>
              <a:rPr lang="en-US" sz="1600" b="1" dirty="0">
                <a:solidFill>
                  <a:srgbClr val="000000"/>
                </a:solidFill>
                <a:latin typeface="Arial" panose="020B0604020202020204" pitchFamily="34" charset="0"/>
                <a:cs typeface="Arial" panose="020B0604020202020204" pitchFamily="34" charset="0"/>
              </a:rPr>
              <a:t>qualitative statements and quantitative limits </a:t>
            </a:r>
            <a:r>
              <a:rPr lang="en-US" sz="1600" dirty="0">
                <a:solidFill>
                  <a:srgbClr val="000000"/>
                </a:solidFill>
                <a:latin typeface="Arial" panose="020B0604020202020204" pitchFamily="34" charset="0"/>
                <a:cs typeface="Arial" panose="020B0604020202020204" pitchFamily="34" charset="0"/>
              </a:rPr>
              <a:t>used to monitor the key risks</a:t>
            </a:r>
            <a:endParaRPr lang="en-GB" sz="1600" dirty="0">
              <a:solidFill>
                <a:srgbClr val="000000"/>
              </a:solidFill>
              <a:latin typeface="Arial" panose="020B0604020202020204" pitchFamily="34" charset="0"/>
              <a:cs typeface="Arial" panose="020B0604020202020204" pitchFamily="34" charset="0"/>
            </a:endParaRPr>
          </a:p>
          <a:p>
            <a:pPr marL="228600" indent="-228600">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BSI </a:t>
            </a:r>
            <a:r>
              <a:rPr lang="en-GB" sz="1600" b="1" dirty="0" smtClean="0">
                <a:solidFill>
                  <a:srgbClr val="000000"/>
                </a:solidFill>
                <a:latin typeface="Arial" panose="020B0604020202020204" pitchFamily="34" charset="0"/>
                <a:cs typeface="Arial" panose="020B0604020202020204" pitchFamily="34" charset="0"/>
              </a:rPr>
              <a:t>Miami</a:t>
            </a:r>
            <a:r>
              <a:rPr lang="en-US" sz="1600" b="1" dirty="0" smtClean="0">
                <a:solidFill>
                  <a:srgbClr val="000000"/>
                </a:solidFill>
                <a:latin typeface="Arial" panose="020B0604020202020204" pitchFamily="34" charset="0"/>
                <a:cs typeface="Arial" panose="020B0604020202020204" pitchFamily="34" charset="0"/>
              </a:rPr>
              <a:t>, </a:t>
            </a:r>
            <a:r>
              <a:rPr lang="en-US" sz="1600" b="1" dirty="0">
                <a:solidFill>
                  <a:srgbClr val="000000"/>
                </a:solidFill>
                <a:latin typeface="Arial" panose="020B0604020202020204" pitchFamily="34" charset="0"/>
                <a:cs typeface="Arial" panose="020B0604020202020204" pitchFamily="34" charset="0"/>
              </a:rPr>
              <a:t>in coordination with SHUSA, </a:t>
            </a:r>
            <a:r>
              <a:rPr lang="en-US" sz="1600" b="1" dirty="0" smtClean="0">
                <a:solidFill>
                  <a:srgbClr val="000000"/>
                </a:solidFill>
                <a:latin typeface="Arial" panose="020B0604020202020204" pitchFamily="34" charset="0"/>
                <a:cs typeface="Arial" panose="020B0604020202020204" pitchFamily="34" charset="0"/>
              </a:rPr>
              <a:t>has developed a BSI RAS</a:t>
            </a:r>
            <a:r>
              <a:rPr lang="en-US" sz="1600" dirty="0" smtClean="0">
                <a:solidFill>
                  <a:srgbClr val="000000"/>
                </a:solidFill>
                <a:latin typeface="Arial" panose="020B0604020202020204" pitchFamily="34" charset="0"/>
                <a:cs typeface="Arial" panose="020B0604020202020204" pitchFamily="34" charset="0"/>
              </a:rPr>
              <a:t>, ensuring </a:t>
            </a:r>
            <a:r>
              <a:rPr lang="en-US" sz="1600" dirty="0">
                <a:solidFill>
                  <a:srgbClr val="000000"/>
                </a:solidFill>
                <a:latin typeface="Arial" panose="020B0604020202020204" pitchFamily="34" charset="0"/>
                <a:cs typeface="Arial" panose="020B0604020202020204" pitchFamily="34" charset="0"/>
              </a:rPr>
              <a:t>a common set of objectives, </a:t>
            </a:r>
            <a:r>
              <a:rPr lang="en-US" sz="1600" dirty="0" smtClean="0">
                <a:solidFill>
                  <a:srgbClr val="000000"/>
                </a:solidFill>
                <a:latin typeface="Arial" panose="020B0604020202020204" pitchFamily="34" charset="0"/>
                <a:cs typeface="Arial" panose="020B0604020202020204" pitchFamily="34" charset="0"/>
              </a:rPr>
              <a:t>standard taxonomy </a:t>
            </a:r>
            <a:r>
              <a:rPr lang="en-US" sz="1600" dirty="0">
                <a:solidFill>
                  <a:srgbClr val="000000"/>
                </a:solidFill>
                <a:latin typeface="Arial" panose="020B0604020202020204" pitchFamily="34" charset="0"/>
                <a:cs typeface="Arial" panose="020B0604020202020204" pitchFamily="34" charset="0"/>
              </a:rPr>
              <a:t>and methodology, and internally consistent reporting limits</a:t>
            </a:r>
          </a:p>
          <a:p>
            <a:pPr marL="228600" indent="-228600">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31 applicable metrics </a:t>
            </a:r>
            <a:r>
              <a:rPr lang="en-US" sz="1600" dirty="0" smtClean="0">
                <a:solidFill>
                  <a:srgbClr val="000000"/>
                </a:solidFill>
                <a:latin typeface="Arial" panose="020B0604020202020204" pitchFamily="34" charset="0"/>
                <a:cs typeface="Arial" panose="020B0604020202020204" pitchFamily="34" charset="0"/>
              </a:rPr>
              <a:t>across all relevant risk types were calibrated based on historical data, CCAR outputs, and management judgment </a:t>
            </a:r>
          </a:p>
          <a:p>
            <a:pPr marL="228600" indent="-228600">
              <a:lnSpc>
                <a:spcPct val="100000"/>
              </a:lnSpc>
              <a:spcBef>
                <a:spcPts val="600"/>
              </a:spcBef>
            </a:pPr>
            <a:r>
              <a:rPr lang="en-US" sz="1600" dirty="0" smtClean="0">
                <a:solidFill>
                  <a:srgbClr val="000000"/>
                </a:solidFill>
                <a:latin typeface="Arial" panose="020B0604020202020204" pitchFamily="34" charset="0"/>
                <a:cs typeface="Arial" panose="020B0604020202020204" pitchFamily="34" charset="0"/>
              </a:rPr>
              <a:t>All RAS metrics have been </a:t>
            </a:r>
            <a:r>
              <a:rPr lang="en-US" sz="1600" b="1" dirty="0" smtClean="0">
                <a:solidFill>
                  <a:srgbClr val="000000"/>
                </a:solidFill>
                <a:latin typeface="Arial" panose="020B0604020202020204" pitchFamily="34" charset="0"/>
                <a:cs typeface="Arial" panose="020B0604020202020204" pitchFamily="34" charset="0"/>
              </a:rPr>
              <a:t>reviewed with risk teams and business  owners</a:t>
            </a:r>
          </a:p>
          <a:p>
            <a:pPr>
              <a:lnSpc>
                <a:spcPct val="100000"/>
              </a:lnSpc>
              <a:spcBef>
                <a:spcPts val="600"/>
              </a:spcBef>
            </a:pPr>
            <a:endParaRPr lang="en-US" sz="1600" b="1" dirty="0" smtClean="0">
              <a:solidFill>
                <a:srgbClr val="000000"/>
              </a:solidFill>
              <a:latin typeface="Arial" panose="020B0604020202020204" pitchFamily="34" charset="0"/>
              <a:cs typeface="Arial" panose="020B0604020202020204" pitchFamily="34" charset="0"/>
            </a:endParaRPr>
          </a:p>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Next steps</a:t>
            </a:r>
          </a:p>
          <a:p>
            <a:pPr marL="228600" indent="-228600">
              <a:lnSpc>
                <a:spcPct val="100000"/>
              </a:lnSpc>
              <a:spcBef>
                <a:spcPts val="600"/>
              </a:spcBef>
              <a:buSzPct val="100000"/>
            </a:pPr>
            <a:r>
              <a:rPr lang="en-GB" sz="1600" dirty="0" smtClean="0">
                <a:solidFill>
                  <a:srgbClr val="000000"/>
                </a:solidFill>
                <a:latin typeface="Arial" panose="020B0604020202020204" pitchFamily="34" charset="0"/>
                <a:cs typeface="Arial" panose="020B0604020202020204" pitchFamily="34" charset="0"/>
              </a:rPr>
              <a:t>Final </a:t>
            </a:r>
            <a:r>
              <a:rPr lang="en-GB" sz="1600" b="1" dirty="0" smtClean="0">
                <a:solidFill>
                  <a:srgbClr val="000000"/>
                </a:solidFill>
                <a:latin typeface="Arial" panose="020B0604020202020204" pitchFamily="34" charset="0"/>
                <a:cs typeface="Arial" panose="020B0604020202020204" pitchFamily="34" charset="0"/>
              </a:rPr>
              <a:t>BSI Miami Board </a:t>
            </a:r>
            <a:r>
              <a:rPr lang="en-GB" sz="1600" b="1" dirty="0">
                <a:solidFill>
                  <a:srgbClr val="000000"/>
                </a:solidFill>
                <a:latin typeface="Arial" panose="020B0604020202020204" pitchFamily="34" charset="0"/>
                <a:cs typeface="Arial" panose="020B0604020202020204" pitchFamily="34" charset="0"/>
              </a:rPr>
              <a:t>review and approval </a:t>
            </a:r>
          </a:p>
          <a:p>
            <a:pPr marL="228600" indent="-228600">
              <a:lnSpc>
                <a:spcPct val="100000"/>
              </a:lnSpc>
              <a:spcBef>
                <a:spcPts val="600"/>
              </a:spcBef>
              <a:buSzPct val="100000"/>
            </a:pPr>
            <a:r>
              <a:rPr lang="en-GB" sz="1600" dirty="0">
                <a:solidFill>
                  <a:srgbClr val="000000"/>
                </a:solidFill>
                <a:latin typeface="Arial" panose="020B0604020202020204" pitchFamily="34" charset="0"/>
                <a:cs typeface="Arial" panose="020B0604020202020204" pitchFamily="34" charset="0"/>
              </a:rPr>
              <a:t>Ongoing monthly reporting will start in </a:t>
            </a:r>
            <a:r>
              <a:rPr lang="en-GB" sz="1600" b="1" dirty="0">
                <a:solidFill>
                  <a:srgbClr val="000000"/>
                </a:solidFill>
                <a:latin typeface="Arial" panose="020B0604020202020204" pitchFamily="34" charset="0"/>
                <a:cs typeface="Arial" panose="020B0604020202020204" pitchFamily="34" charset="0"/>
              </a:rPr>
              <a:t>July 2016 </a:t>
            </a:r>
          </a:p>
          <a:p>
            <a:pPr marL="0" lvl="1" indent="0">
              <a:lnSpc>
                <a:spcPct val="100000"/>
              </a:lnSpc>
              <a:spcBef>
                <a:spcPts val="600"/>
              </a:spcBef>
              <a:spcAft>
                <a:spcPts val="0"/>
              </a:spcAft>
              <a:buSzPct val="100000"/>
              <a:buFont typeface="Arial"/>
              <a:buNone/>
            </a:pPr>
            <a:endParaRPr lang="en-GB" sz="1600" dirty="0">
              <a:solidFill>
                <a:srgbClr val="000000"/>
              </a:solidFill>
            </a:endParaRPr>
          </a:p>
          <a:p>
            <a:pPr marL="0" indent="0">
              <a:lnSpc>
                <a:spcPct val="100000"/>
              </a:lnSpc>
              <a:spcBef>
                <a:spcPts val="600"/>
              </a:spcBef>
              <a:buFont typeface="Arial"/>
              <a:buNone/>
            </a:pPr>
            <a:endParaRPr lang="en-US" sz="1600" dirty="0" smtClean="0">
              <a:solidFill>
                <a:srgbClr val="000000"/>
              </a:solidFill>
              <a:latin typeface="Arial" panose="020B0604020202020204" pitchFamily="34" charset="0"/>
              <a:cs typeface="Arial" panose="020B0604020202020204" pitchFamily="34" charset="0"/>
            </a:endParaRPr>
          </a:p>
        </p:txBody>
      </p: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BSI Risk Appetite </a:t>
            </a:r>
            <a:r>
              <a:rPr lang="en-US" kern="0" dirty="0" smtClean="0">
                <a:solidFill>
                  <a:srgbClr val="000000"/>
                </a:solidFill>
                <a:latin typeface="Arial"/>
                <a:ea typeface="ＭＳ Ｐゴシック"/>
              </a:rPr>
              <a:t>Statement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37066313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436856" y="1722101"/>
            <a:ext cx="1489708" cy="3586768"/>
            <a:chOff x="495288" y="1315854"/>
            <a:chExt cx="1489708" cy="3960699"/>
          </a:xfrm>
        </p:grpSpPr>
        <p:sp>
          <p:nvSpPr>
            <p:cNvPr id="3" name="Rounded Rectangle 2"/>
            <p:cNvSpPr/>
            <p:nvPr/>
          </p:nvSpPr>
          <p:spPr>
            <a:xfrm rot="3622688">
              <a:off x="543265" y="1466855"/>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4" name="Rounded Rectangle 3"/>
            <p:cNvSpPr/>
            <p:nvPr/>
          </p:nvSpPr>
          <p:spPr>
            <a:xfrm rot="7643359">
              <a:off x="510673" y="2694632"/>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5" name="Rounded Rectangle 4"/>
            <p:cNvSpPr/>
            <p:nvPr/>
          </p:nvSpPr>
          <p:spPr>
            <a:xfrm rot="7241531">
              <a:off x="549443" y="3764728"/>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6" name="Rounded Rectangle 5"/>
            <p:cNvSpPr/>
            <p:nvPr/>
          </p:nvSpPr>
          <p:spPr>
            <a:xfrm rot="2364540">
              <a:off x="495288" y="4717477"/>
              <a:ext cx="689315" cy="337447"/>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7" name="Rounded Rectangle 6"/>
            <p:cNvSpPr/>
            <p:nvPr/>
          </p:nvSpPr>
          <p:spPr>
            <a:xfrm rot="5926955">
              <a:off x="359585" y="4411413"/>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8" name="Rounded Rectangle 7"/>
            <p:cNvSpPr/>
            <p:nvPr/>
          </p:nvSpPr>
          <p:spPr>
            <a:xfrm rot="4320757">
              <a:off x="479417" y="3330961"/>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9" name="Rounded Rectangle 8"/>
            <p:cNvSpPr/>
            <p:nvPr/>
          </p:nvSpPr>
          <p:spPr>
            <a:xfrm rot="5400000">
              <a:off x="574011" y="2295460"/>
              <a:ext cx="74451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cxnSp>
          <p:nvCxnSpPr>
            <p:cNvPr id="10" name="Straight Connector 9"/>
            <p:cNvCxnSpPr/>
            <p:nvPr/>
          </p:nvCxnSpPr>
          <p:spPr>
            <a:xfrm flipH="1">
              <a:off x="1150334" y="3873724"/>
              <a:ext cx="834661" cy="0"/>
            </a:xfrm>
            <a:prstGeom prst="line">
              <a:avLst/>
            </a:prstGeom>
            <a:noFill/>
            <a:ln w="9525" cap="flat" cmpd="sng" algn="ctr">
              <a:solidFill>
                <a:srgbClr val="FF0000"/>
              </a:solidFill>
              <a:prstDash val="solid"/>
              <a:tailEnd type="oval" w="med" len="med"/>
            </a:ln>
            <a:effectLst/>
          </p:spPr>
        </p:cxnSp>
        <p:cxnSp>
          <p:nvCxnSpPr>
            <p:cNvPr id="11" name="Straight Connector 10"/>
            <p:cNvCxnSpPr/>
            <p:nvPr/>
          </p:nvCxnSpPr>
          <p:spPr>
            <a:xfrm flipH="1">
              <a:off x="1136330" y="4863019"/>
              <a:ext cx="848666" cy="0"/>
            </a:xfrm>
            <a:prstGeom prst="line">
              <a:avLst/>
            </a:prstGeom>
            <a:noFill/>
            <a:ln w="9525" cap="flat" cmpd="sng" algn="ctr">
              <a:solidFill>
                <a:srgbClr val="FF0000"/>
              </a:solidFill>
              <a:prstDash val="solid"/>
              <a:tailEnd type="oval" w="med" len="med"/>
            </a:ln>
            <a:effectLst/>
          </p:spPr>
        </p:cxnSp>
        <p:cxnSp>
          <p:nvCxnSpPr>
            <p:cNvPr id="12" name="Straight Connector 11"/>
            <p:cNvCxnSpPr/>
            <p:nvPr/>
          </p:nvCxnSpPr>
          <p:spPr>
            <a:xfrm>
              <a:off x="1984995" y="1498291"/>
              <a:ext cx="0" cy="590928"/>
            </a:xfrm>
            <a:prstGeom prst="line">
              <a:avLst/>
            </a:prstGeom>
            <a:noFill/>
            <a:ln w="9525" cap="flat" cmpd="sng" algn="ctr">
              <a:solidFill>
                <a:srgbClr val="FFFFFF"/>
              </a:solidFill>
              <a:prstDash val="solid"/>
              <a:tailEnd type="none"/>
            </a:ln>
            <a:effectLst/>
          </p:spPr>
        </p:cxnSp>
        <p:cxnSp>
          <p:nvCxnSpPr>
            <p:cNvPr id="13" name="Straight Connector 12"/>
            <p:cNvCxnSpPr/>
            <p:nvPr/>
          </p:nvCxnSpPr>
          <p:spPr>
            <a:xfrm>
              <a:off x="1984995" y="3538815"/>
              <a:ext cx="0" cy="765069"/>
            </a:xfrm>
            <a:prstGeom prst="line">
              <a:avLst/>
            </a:prstGeom>
            <a:noFill/>
            <a:ln w="9525" cap="flat" cmpd="sng" algn="ctr">
              <a:solidFill>
                <a:srgbClr val="FFFFFF"/>
              </a:solidFill>
              <a:prstDash val="solid"/>
              <a:tailEnd type="none"/>
            </a:ln>
            <a:effectLst/>
          </p:spPr>
        </p:cxnSp>
        <p:cxnSp>
          <p:nvCxnSpPr>
            <p:cNvPr id="14" name="Straight Connector 13"/>
            <p:cNvCxnSpPr/>
            <p:nvPr/>
          </p:nvCxnSpPr>
          <p:spPr>
            <a:xfrm>
              <a:off x="1984995" y="4511484"/>
              <a:ext cx="0" cy="765069"/>
            </a:xfrm>
            <a:prstGeom prst="line">
              <a:avLst/>
            </a:prstGeom>
            <a:noFill/>
            <a:ln w="9525" cap="flat" cmpd="sng" algn="ctr">
              <a:solidFill>
                <a:srgbClr val="FFFFFF"/>
              </a:solidFill>
              <a:prstDash val="solid"/>
              <a:tailEnd type="none"/>
            </a:ln>
            <a:effectLst/>
          </p:spPr>
        </p:cxnSp>
        <p:cxnSp>
          <p:nvCxnSpPr>
            <p:cNvPr id="15" name="Straight Connector 14"/>
            <p:cNvCxnSpPr/>
            <p:nvPr/>
          </p:nvCxnSpPr>
          <p:spPr>
            <a:xfrm flipH="1">
              <a:off x="1098318" y="2896507"/>
              <a:ext cx="848666" cy="0"/>
            </a:xfrm>
            <a:prstGeom prst="line">
              <a:avLst/>
            </a:prstGeom>
            <a:noFill/>
            <a:ln w="9525" cap="flat" cmpd="sng" algn="ctr">
              <a:solidFill>
                <a:srgbClr val="FF0000"/>
              </a:solidFill>
              <a:prstDash val="solid"/>
              <a:tailEnd type="oval" w="med" len="med"/>
            </a:ln>
            <a:effectLst/>
          </p:spPr>
        </p:cxnSp>
        <p:cxnSp>
          <p:nvCxnSpPr>
            <p:cNvPr id="16" name="Straight Connector 15"/>
            <p:cNvCxnSpPr/>
            <p:nvPr/>
          </p:nvCxnSpPr>
          <p:spPr>
            <a:xfrm>
              <a:off x="1984995" y="2543893"/>
              <a:ext cx="0" cy="590928"/>
            </a:xfrm>
            <a:prstGeom prst="line">
              <a:avLst/>
            </a:prstGeom>
            <a:noFill/>
            <a:ln w="9525" cap="flat" cmpd="sng" algn="ctr">
              <a:solidFill>
                <a:srgbClr val="FFFFFF"/>
              </a:solidFill>
              <a:prstDash val="solid"/>
              <a:tailEnd type="none"/>
            </a:ln>
            <a:effectLst/>
          </p:spPr>
        </p:cxnSp>
        <p:cxnSp>
          <p:nvCxnSpPr>
            <p:cNvPr id="17" name="Straight Connector 16"/>
            <p:cNvCxnSpPr/>
            <p:nvPr/>
          </p:nvCxnSpPr>
          <p:spPr>
            <a:xfrm flipH="1">
              <a:off x="1100321" y="1898530"/>
              <a:ext cx="846663" cy="0"/>
            </a:xfrm>
            <a:prstGeom prst="line">
              <a:avLst/>
            </a:prstGeom>
            <a:noFill/>
            <a:ln w="9525" cap="flat" cmpd="sng" algn="ctr">
              <a:solidFill>
                <a:srgbClr val="FF0000"/>
              </a:solidFill>
              <a:prstDash val="solid"/>
              <a:tailEnd type="oval" w="med" len="med"/>
            </a:ln>
            <a:effectLst/>
          </p:spPr>
        </p:cxnSp>
      </p:grpSp>
      <p:graphicFrame>
        <p:nvGraphicFramePr>
          <p:cNvPr id="18" name="Table 17"/>
          <p:cNvGraphicFramePr>
            <a:graphicFrameLocks noGrp="1"/>
          </p:cNvGraphicFramePr>
          <p:nvPr>
            <p:extLst>
              <p:ext uri="{D42A27DB-BD31-4B8C-83A1-F6EECF244321}">
                <p14:modId xmlns:p14="http://schemas.microsoft.com/office/powerpoint/2010/main" val="3819137009"/>
              </p:ext>
            </p:extLst>
          </p:nvPr>
        </p:nvGraphicFramePr>
        <p:xfrm>
          <a:off x="1926559" y="1450077"/>
          <a:ext cx="7320628" cy="3858792"/>
        </p:xfrm>
        <a:graphic>
          <a:graphicData uri="http://schemas.openxmlformats.org/drawingml/2006/table">
            <a:tbl>
              <a:tblPr firstRow="1" bandRow="1"/>
              <a:tblGrid>
                <a:gridCol w="547215"/>
                <a:gridCol w="2130715"/>
                <a:gridCol w="4642698"/>
              </a:tblGrid>
              <a:tr h="277425">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endParaRPr lang="en-US" sz="1050" dirty="0">
                        <a:latin typeface="Arial" panose="020B0604020202020204" pitchFamily="34" charset="0"/>
                        <a:cs typeface="Arial" panose="020B0604020202020204" pitchFamily="34" charset="0"/>
                      </a:endParaRPr>
                    </a:p>
                  </a:txBody>
                  <a:tcPr marL="96028" marR="96028">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SHUSA Objectives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Manifestation in BSI RAS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62374">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4000" b="1" dirty="0" smtClean="0">
                          <a:solidFill>
                            <a:srgbClr val="FF0000"/>
                          </a:solidFill>
                          <a:latin typeface="Arial" panose="020B0604020202020204" pitchFamily="34" charset="0"/>
                          <a:cs typeface="Arial" panose="020B0604020202020204" pitchFamily="34" charset="0"/>
                        </a:rPr>
                        <a:t>A</a:t>
                      </a:r>
                      <a:endParaRPr lang="en-US" sz="4000" b="1" dirty="0">
                        <a:solidFill>
                          <a:srgbClr val="FF0000"/>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algn="l">
                        <a:lnSpc>
                          <a:spcPct val="100000"/>
                        </a:lnSpc>
                      </a:pPr>
                      <a:r>
                        <a:rPr lang="en-US" sz="1200" b="1" dirty="0" smtClean="0">
                          <a:solidFill>
                            <a:schemeClr val="tx1"/>
                          </a:solidFill>
                          <a:latin typeface="Arial" panose="020B0604020202020204" pitchFamily="34" charset="0"/>
                          <a:cs typeface="Arial" panose="020B0604020202020204" pitchFamily="34" charset="0"/>
                        </a:rPr>
                        <a:t>Meet regulatory constraints</a:t>
                      </a:r>
                      <a:endParaRPr lang="en-US" sz="1200" b="1"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GB" sz="1200" b="1" i="0" dirty="0" smtClean="0">
                          <a:latin typeface="Arial" panose="020B0604020202020204" pitchFamily="34" charset="0"/>
                          <a:cs typeface="Arial" panose="020B0604020202020204" pitchFamily="34" charset="0"/>
                        </a:rPr>
                        <a:t>Capital</a:t>
                      </a:r>
                      <a:r>
                        <a:rPr lang="en-GB" sz="1200" dirty="0" smtClean="0">
                          <a:latin typeface="Arial" panose="020B0604020202020204" pitchFamily="34" charset="0"/>
                          <a:cs typeface="Arial" panose="020B0604020202020204" pitchFamily="34" charset="0"/>
                        </a:rPr>
                        <a:t>: </a:t>
                      </a:r>
                      <a:r>
                        <a:rPr lang="en-GB" sz="1200" dirty="0" smtClean="0">
                          <a:solidFill>
                            <a:schemeClr val="tx1"/>
                          </a:solidFill>
                          <a:latin typeface="Arial" panose="020B0604020202020204" pitchFamily="34" charset="0"/>
                          <a:cs typeface="Arial" panose="020B0604020202020204" pitchFamily="34" charset="0"/>
                        </a:rPr>
                        <a:t>Ensure</a:t>
                      </a:r>
                      <a:r>
                        <a:rPr lang="en-GB" sz="120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endParaRPr lang="en-US" sz="1200"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462374">
                <a:tc vMerge="1">
                  <a:txBody>
                    <a:bodyPr/>
                    <a:lstStyle/>
                    <a:p>
                      <a:endParaRPr lang="en-US"/>
                    </a:p>
                  </a:txBody>
                  <a:tcPr/>
                </a:tc>
                <a:tc vMerge="1">
                  <a:txBody>
                    <a:bodyPr/>
                    <a:lstStyle/>
                    <a:p>
                      <a:endParaRPr lang="en-US"/>
                    </a:p>
                  </a:txBody>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US" sz="1200" b="1" i="0" dirty="0" smtClean="0">
                          <a:latin typeface="Arial" panose="020B0604020202020204" pitchFamily="34" charset="0"/>
                          <a:ea typeface="ＭＳ Ｐゴシック" pitchFamily="-112" charset="-128"/>
                          <a:cs typeface="Arial" panose="020B0604020202020204" pitchFamily="34" charset="0"/>
                        </a:rPr>
                        <a:t>Liquidity</a:t>
                      </a:r>
                      <a:r>
                        <a:rPr lang="en-US" sz="1200" dirty="0" smtClean="0">
                          <a:latin typeface="Arial" panose="020B0604020202020204" pitchFamily="34" charset="0"/>
                          <a:ea typeface="ＭＳ Ｐゴシック" pitchFamily="-112" charset="-128"/>
                          <a:cs typeface="Arial" panose="020B0604020202020204" pitchFamily="34" charset="0"/>
                        </a:rPr>
                        <a:t>:</a:t>
                      </a:r>
                      <a:r>
                        <a:rPr lang="en-US" sz="1200" baseline="0" dirty="0" smtClean="0">
                          <a:latin typeface="Arial" panose="020B0604020202020204" pitchFamily="34" charset="0"/>
                          <a:ea typeface="ＭＳ Ｐゴシック" pitchFamily="-112" charset="-128"/>
                          <a:cs typeface="Arial" panose="020B0604020202020204" pitchFamily="34" charset="0"/>
                        </a:rPr>
                        <a:t> </a:t>
                      </a:r>
                      <a:r>
                        <a:rPr lang="en-US" sz="1200" kern="1200" dirty="0" smtClean="0">
                          <a:solidFill>
                            <a:schemeClr val="tx1"/>
                          </a:solidFill>
                          <a:effectLst/>
                          <a:latin typeface="Arial"/>
                          <a:ea typeface="+mn-ea"/>
                          <a:cs typeface="+mn-cs"/>
                        </a:rPr>
                        <a:t>Ensure cash flow profile keeps the entity within both internally and externally-defined limits</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860293">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4000" b="1" dirty="0" smtClean="0">
                          <a:solidFill>
                            <a:srgbClr val="FF0000"/>
                          </a:solidFill>
                          <a:latin typeface="Arial" panose="020B0604020202020204" pitchFamily="34" charset="0"/>
                          <a:cs typeface="Arial" panose="020B0604020202020204" pitchFamily="34" charset="0"/>
                        </a:rPr>
                        <a:t>B</a:t>
                      </a:r>
                      <a:endParaRPr lang="en-US" sz="4000" b="1" dirty="0">
                        <a:solidFill>
                          <a:srgbClr val="FF0000"/>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Sustain </a:t>
                      </a:r>
                      <a:r>
                        <a:rPr lang="en-US" sz="1200" b="1" kern="1200" baseline="0" dirty="0" smtClean="0">
                          <a:solidFill>
                            <a:schemeClr val="tx1"/>
                          </a:solidFill>
                          <a:latin typeface="Arial" panose="020B0604020202020204" pitchFamily="34" charset="0"/>
                          <a:ea typeface="+mn-ea"/>
                          <a:cs typeface="Arial" panose="020B0604020202020204" pitchFamily="34" charset="0"/>
                        </a:rPr>
                        <a:t>confidence of external stakeholders (e.g., rating agencies)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smtClean="0">
                          <a:latin typeface="Arial" panose="020B0604020202020204" pitchFamily="34" charset="0"/>
                          <a:cs typeface="Arial" panose="020B0604020202020204" pitchFamily="34" charset="0"/>
                        </a:rPr>
                        <a:t>Ensure</a:t>
                      </a:r>
                      <a:r>
                        <a:rPr lang="en-GB" sz="1200" baseline="0" dirty="0" smtClean="0">
                          <a:latin typeface="Arial" panose="020B0604020202020204" pitchFamily="34" charset="0"/>
                          <a:cs typeface="Arial" panose="020B0604020202020204" pitchFamily="34" charset="0"/>
                        </a:rPr>
                        <a:t> c</a:t>
                      </a:r>
                      <a:r>
                        <a:rPr lang="en-GB" sz="1200" dirty="0" smtClean="0">
                          <a:latin typeface="Arial" panose="020B0604020202020204" pitchFamily="34" charset="0"/>
                          <a:cs typeface="Arial" panose="020B0604020202020204" pitchFamily="34" charset="0"/>
                        </a:rPr>
                        <a:t>haracteristics of the balance</a:t>
                      </a:r>
                      <a:r>
                        <a:rPr lang="en-GB" sz="1200" baseline="0" dirty="0" smtClean="0">
                          <a:latin typeface="Arial" panose="020B0604020202020204" pitchFamily="34" charset="0"/>
                          <a:cs typeface="Arial" panose="020B0604020202020204" pitchFamily="34" charset="0"/>
                        </a:rPr>
                        <a:t> sheet, earnings and </a:t>
                      </a:r>
                      <a:r>
                        <a:rPr lang="en-GB" sz="1200" dirty="0" smtClean="0">
                          <a:latin typeface="Arial" panose="020B0604020202020204" pitchFamily="34" charset="0"/>
                          <a:cs typeface="Arial" panose="020B0604020202020204" pitchFamily="34" charset="0"/>
                        </a:rPr>
                        <a:t>business profile (e.g., asset quality, liquidity, concentrations) are consistent with stakeholder expectations for prudent</a:t>
                      </a:r>
                      <a:r>
                        <a:rPr lang="en-GB" sz="1200" baseline="0" dirty="0" smtClean="0">
                          <a:latin typeface="Arial" panose="020B0604020202020204" pitchFamily="34" charset="0"/>
                          <a:cs typeface="Arial" panose="020B0604020202020204" pitchFamily="34" charset="0"/>
                        </a:rPr>
                        <a:t> risk management</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928581">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4000" b="1" dirty="0" smtClean="0">
                          <a:solidFill>
                            <a:srgbClr val="FF0000"/>
                          </a:solidFill>
                          <a:latin typeface="Arial" panose="020B0604020202020204" pitchFamily="34" charset="0"/>
                          <a:cs typeface="Arial" panose="020B0604020202020204" pitchFamily="34" charset="0"/>
                        </a:rPr>
                        <a:t>C</a:t>
                      </a:r>
                      <a:endParaRPr lang="en-US" sz="4000" b="1" dirty="0">
                        <a:solidFill>
                          <a:srgbClr val="FF0000"/>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smtClean="0">
                          <a:solidFill>
                            <a:schemeClr val="tx1"/>
                          </a:solidFill>
                          <a:latin typeface="Arial" panose="020B0604020202020204" pitchFamily="34" charset="0"/>
                          <a:ea typeface="+mn-ea"/>
                          <a:cs typeface="Arial" panose="020B0604020202020204" pitchFamily="34" charset="0"/>
                        </a:rPr>
                        <a:t>Minimize</a:t>
                      </a:r>
                      <a:r>
                        <a:rPr lang="en-US" sz="1200" b="1" kern="1200" baseline="0" dirty="0" smtClean="0">
                          <a:solidFill>
                            <a:schemeClr val="tx1"/>
                          </a:solidFill>
                          <a:latin typeface="Arial" panose="020B0604020202020204" pitchFamily="34" charset="0"/>
                          <a:ea typeface="+mn-ea"/>
                          <a:cs typeface="Arial" panose="020B0604020202020204" pitchFamily="34" charset="0"/>
                        </a:rPr>
                        <a:t> </a:t>
                      </a:r>
                      <a:r>
                        <a:rPr lang="en-US" sz="1200" b="1" kern="1200" dirty="0" smtClean="0">
                          <a:solidFill>
                            <a:schemeClr val="tx1"/>
                          </a:solidFill>
                          <a:latin typeface="Arial" panose="020B0604020202020204" pitchFamily="34" charset="0"/>
                          <a:ea typeface="+mn-ea"/>
                          <a:cs typeface="Arial" panose="020B0604020202020204" pitchFamily="34" charset="0"/>
                        </a:rPr>
                        <a:t>risks that do not generate incremental earnings</a:t>
                      </a: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Establish</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GB" sz="1200" kern="1200" dirty="0" smtClean="0">
                          <a:solidFill>
                            <a:schemeClr val="tx1"/>
                          </a:solidFill>
                          <a:latin typeface="Arial" panose="020B0604020202020204" pitchFamily="34" charset="0"/>
                          <a:ea typeface="+mn-ea"/>
                          <a:cs typeface="Arial" panose="020B0604020202020204" pitchFamily="34" charset="0"/>
                        </a:rPr>
                        <a:t>Board-level expectations for processes and controls in place for non-financial risks</a:t>
                      </a:r>
                      <a:r>
                        <a:rPr lang="en-GB" sz="1200" kern="1200" baseline="0" dirty="0" smtClean="0">
                          <a:solidFill>
                            <a:schemeClr val="tx1"/>
                          </a:solidFill>
                          <a:latin typeface="Arial" panose="020B0604020202020204" pitchFamily="34" charset="0"/>
                          <a:ea typeface="+mn-ea"/>
                          <a:cs typeface="Arial" panose="020B0604020202020204" pitchFamily="34" charset="0"/>
                        </a:rPr>
                        <a:t> </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r h="867745">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4000" b="1" dirty="0" smtClean="0">
                          <a:solidFill>
                            <a:srgbClr val="FF0000"/>
                          </a:solidFill>
                          <a:latin typeface="Arial" panose="020B0604020202020204" pitchFamily="34" charset="0"/>
                          <a:cs typeface="Arial" panose="020B0604020202020204" pitchFamily="34" charset="0"/>
                        </a:rPr>
                        <a:t>D</a:t>
                      </a:r>
                      <a:endParaRPr lang="en-US" sz="4000" b="1" dirty="0">
                        <a:solidFill>
                          <a:srgbClr val="FF0000"/>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Comply with Group-level</a:t>
                      </a:r>
                      <a:r>
                        <a:rPr lang="en-US" sz="1200" b="1" baseline="0" dirty="0" smtClean="0">
                          <a:solidFill>
                            <a:schemeClr val="tx1"/>
                          </a:solidFill>
                          <a:latin typeface="Arial" panose="020B0604020202020204" pitchFamily="34" charset="0"/>
                          <a:cs typeface="Arial" panose="020B0604020202020204" pitchFamily="34" charset="0"/>
                        </a:rPr>
                        <a:t> Risk A</a:t>
                      </a:r>
                      <a:r>
                        <a:rPr lang="en-US" sz="1200" b="1" dirty="0" smtClean="0">
                          <a:solidFill>
                            <a:schemeClr val="tx1"/>
                          </a:solidFill>
                          <a:latin typeface="Arial" panose="020B0604020202020204" pitchFamily="34" charset="0"/>
                          <a:cs typeface="Arial" panose="020B0604020202020204" pitchFamily="34" charset="0"/>
                        </a:rPr>
                        <a:t>ppetite expectations</a:t>
                      </a:r>
                      <a:endParaRPr lang="en-GB" sz="1200" b="1" dirty="0" smtClean="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I</a:t>
                      </a:r>
                      <a:r>
                        <a:rPr lang="en-GB" sz="1200" kern="1200" baseline="0" dirty="0" smtClean="0">
                          <a:solidFill>
                            <a:schemeClr val="tx1"/>
                          </a:solidFill>
                          <a:latin typeface="Arial" panose="020B0604020202020204" pitchFamily="34" charset="0"/>
                          <a:ea typeface="+mn-ea"/>
                          <a:cs typeface="Arial" panose="020B0604020202020204" pitchFamily="34" charset="0"/>
                        </a:rPr>
                        <a:t>ncl</a:t>
                      </a:r>
                      <a:r>
                        <a:rPr lang="en-GB" sz="1200" kern="1200" dirty="0" smtClean="0">
                          <a:solidFill>
                            <a:schemeClr val="tx1"/>
                          </a:solidFill>
                          <a:latin typeface="Arial" panose="020B0604020202020204" pitchFamily="34" charset="0"/>
                          <a:ea typeface="+mn-ea"/>
                          <a:cs typeface="Arial" panose="020B0604020202020204" pitchFamily="34" charset="0"/>
                        </a:rPr>
                        <a:t>ude</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metrics and adhere to limits agreed</a:t>
                      </a:r>
                      <a:r>
                        <a:rPr lang="en-US" sz="1200" kern="1200" baseline="0" dirty="0" smtClean="0">
                          <a:solidFill>
                            <a:schemeClr val="tx1"/>
                          </a:solidFill>
                          <a:latin typeface="Arial" panose="020B0604020202020204" pitchFamily="34" charset="0"/>
                          <a:ea typeface="+mn-ea"/>
                          <a:cs typeface="Arial" panose="020B0604020202020204" pitchFamily="34" charset="0"/>
                        </a:rPr>
                        <a:t> with </a:t>
                      </a:r>
                      <a:r>
                        <a:rPr lang="en-US" sz="1200" kern="1200" dirty="0" smtClean="0">
                          <a:solidFill>
                            <a:schemeClr val="tx1"/>
                          </a:solidFill>
                          <a:latin typeface="Arial" panose="020B0604020202020204" pitchFamily="34" charset="0"/>
                          <a:ea typeface="+mn-ea"/>
                          <a:cs typeface="Arial" panose="020B0604020202020204" pitchFamily="34" charset="0"/>
                        </a:rPr>
                        <a:t>Group, as applicable to SHUSA’s business</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9" name="CONCLUTION_SHAPE"/>
          <p:cNvGraphicFramePr>
            <a:graphicFrameLocks noGrp="1"/>
          </p:cNvGraphicFramePr>
          <p:nvPr>
            <p:extLst>
              <p:ext uri="{D42A27DB-BD31-4B8C-83A1-F6EECF244321}">
                <p14:modId xmlns:p14="http://schemas.microsoft.com/office/powerpoint/2010/main" val="409752946"/>
              </p:ext>
            </p:extLst>
          </p:nvPr>
        </p:nvGraphicFramePr>
        <p:xfrm>
          <a:off x="366716" y="5692458"/>
          <a:ext cx="8875972" cy="640080"/>
        </p:xfrm>
        <a:graphic>
          <a:graphicData uri="http://schemas.openxmlformats.org/drawingml/2006/table">
            <a:tbl>
              <a:tblPr firstRow="1" bandRow="1"/>
              <a:tblGrid>
                <a:gridCol w="8875972"/>
              </a:tblGrid>
              <a:tr h="25400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kumimoji="0" lang="en-US" sz="1800" b="0" i="0" u="none" baseline="0" dirty="0" smtClean="0">
                          <a:solidFill>
                            <a:srgbClr val="FF0000"/>
                          </a:solidFill>
                          <a:latin typeface="Arial" panose="020B0604020202020204" pitchFamily="34" charset="0"/>
                          <a:cs typeface="Arial" panose="020B0604020202020204" pitchFamily="34" charset="0"/>
                          <a:sym typeface="Arial"/>
                        </a:rPr>
                        <a:t>The statements, metrics and limits in the RAS will enable the Board to ensure these overarching objectives are upheld</a:t>
                      </a:r>
                    </a:p>
                  </a:txBody>
                  <a:tcPr marL="96028" marR="96028" anchor="b">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The RAS is anchored in specific objectives for risk </a:t>
            </a:r>
            <a:r>
              <a:rPr lang="en-US" kern="0" dirty="0" smtClean="0">
                <a:solidFill>
                  <a:srgbClr val="000000"/>
                </a:solidFill>
                <a:latin typeface="Arial"/>
                <a:ea typeface="ＭＳ Ｐゴシック"/>
              </a:rPr>
              <a:t>taking</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83561206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1"/>
          <p:cNvSpPr txBox="1">
            <a:spLocks/>
          </p:cNvSpPr>
          <p:nvPr/>
        </p:nvSpPr>
        <p:spPr bwMode="gray">
          <a:xfrm>
            <a:off x="6668479" y="1471580"/>
            <a:ext cx="2566657"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Escalation processes</a:t>
            </a:r>
            <a:endParaRPr lang="en-GB" sz="1400" kern="0" dirty="0">
              <a:solidFill>
                <a:srgbClr val="FF0000"/>
              </a:solidFill>
              <a:latin typeface="Arial"/>
            </a:endParaRPr>
          </a:p>
        </p:txBody>
      </p:sp>
      <p:sp>
        <p:nvSpPr>
          <p:cNvPr id="20" name="Text Placeholder 3"/>
          <p:cNvSpPr txBox="1">
            <a:spLocks/>
          </p:cNvSpPr>
          <p:nvPr/>
        </p:nvSpPr>
        <p:spPr bwMode="gray">
          <a:xfrm>
            <a:off x="375364" y="1471580"/>
            <a:ext cx="432125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Metric status definitions</a:t>
            </a:r>
            <a:endParaRPr lang="en-GB" sz="1400" kern="0" dirty="0">
              <a:solidFill>
                <a:srgbClr val="FF0000"/>
              </a:solidFill>
              <a:latin typeface="Arial"/>
            </a:endParaRPr>
          </a:p>
        </p:txBody>
      </p:sp>
      <p:sp>
        <p:nvSpPr>
          <p:cNvPr id="21" name="Rectangle 20"/>
          <p:cNvSpPr/>
          <p:nvPr/>
        </p:nvSpPr>
        <p:spPr bwMode="auto">
          <a:xfrm>
            <a:off x="365847" y="1758561"/>
            <a:ext cx="1338209" cy="1332379"/>
          </a:xfrm>
          <a:prstGeom prst="rect">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nSpc>
                <a:spcPct val="100000"/>
              </a:lnSpc>
            </a:pPr>
            <a:r>
              <a:rPr lang="en-US" sz="1200" b="1" dirty="0" smtClean="0">
                <a:solidFill>
                  <a:srgbClr val="FFFFFF"/>
                </a:solidFill>
                <a:ea typeface="ＭＳ Ｐゴシック" pitchFamily="-112" charset="-128"/>
                <a:cs typeface="ＭＳ Ｐゴシック" pitchFamily="-112" charset="-128"/>
              </a:rPr>
              <a:t>Green status</a:t>
            </a:r>
            <a:endParaRPr lang="en-US" sz="1200" b="1" dirty="0">
              <a:solidFill>
                <a:srgbClr val="FFFFFF"/>
              </a:solidFill>
              <a:ea typeface="ＭＳ Ｐゴシック" pitchFamily="-112" charset="-128"/>
              <a:cs typeface="ＭＳ Ｐゴシック" pitchFamily="-112" charset="-128"/>
            </a:endParaRPr>
          </a:p>
        </p:txBody>
      </p:sp>
      <p:sp>
        <p:nvSpPr>
          <p:cNvPr id="22" name="Rectangle 21"/>
          <p:cNvSpPr/>
          <p:nvPr/>
        </p:nvSpPr>
        <p:spPr bwMode="auto">
          <a:xfrm>
            <a:off x="365839" y="3127223"/>
            <a:ext cx="1334788" cy="1335731"/>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nSpc>
                <a:spcPct val="100000"/>
              </a:lnSpc>
            </a:pPr>
            <a:r>
              <a:rPr lang="en-US" sz="1200" b="1" dirty="0" smtClean="0">
                <a:solidFill>
                  <a:srgbClr val="FFFFFF"/>
                </a:solidFill>
                <a:ea typeface="ＭＳ Ｐゴシック" pitchFamily="-112" charset="-128"/>
                <a:cs typeface="ＭＳ Ｐゴシック" pitchFamily="-112" charset="-128"/>
              </a:rPr>
              <a:t>Amber status </a:t>
            </a:r>
          </a:p>
          <a:p>
            <a:pPr>
              <a:lnSpc>
                <a:spcPct val="100000"/>
              </a:lnSpc>
            </a:pPr>
            <a:r>
              <a:rPr lang="en-US" sz="1200" b="1" dirty="0" smtClean="0">
                <a:solidFill>
                  <a:srgbClr val="FFFFFF"/>
                </a:solidFill>
                <a:ea typeface="ＭＳ Ｐゴシック" pitchFamily="-112" charset="-128"/>
                <a:cs typeface="ＭＳ Ｐゴシック" pitchFamily="-112" charset="-128"/>
              </a:rPr>
              <a:t>(“trigger”)</a:t>
            </a:r>
            <a:endParaRPr lang="en-US" sz="1200" b="1" dirty="0">
              <a:solidFill>
                <a:srgbClr val="FFFFFF"/>
              </a:solidFill>
              <a:ea typeface="ＭＳ Ｐゴシック" pitchFamily="-112" charset="-128"/>
              <a:cs typeface="ＭＳ Ｐゴシック" pitchFamily="-112" charset="-128"/>
            </a:endParaRPr>
          </a:p>
        </p:txBody>
      </p:sp>
      <p:sp>
        <p:nvSpPr>
          <p:cNvPr id="23" name="Rectangle 22"/>
          <p:cNvSpPr/>
          <p:nvPr/>
        </p:nvSpPr>
        <p:spPr bwMode="auto">
          <a:xfrm>
            <a:off x="365839" y="4507051"/>
            <a:ext cx="1334788" cy="1335731"/>
          </a:xfrm>
          <a:prstGeom prst="rec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Red status</a:t>
            </a:r>
          </a:p>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(“limit breach”)</a:t>
            </a:r>
          </a:p>
        </p:txBody>
      </p:sp>
      <p:sp>
        <p:nvSpPr>
          <p:cNvPr id="24" name="TextBox 23"/>
          <p:cNvSpPr txBox="1"/>
          <p:nvPr/>
        </p:nvSpPr>
        <p:spPr>
          <a:xfrm>
            <a:off x="1804046" y="2181283"/>
            <a:ext cx="4691672"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not breached the amber trigger or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range acceptable to organization</a:t>
            </a:r>
          </a:p>
        </p:txBody>
      </p:sp>
      <p:cxnSp>
        <p:nvCxnSpPr>
          <p:cNvPr id="25" name="Straight Connector 24"/>
          <p:cNvCxnSpPr>
            <a:stCxn id="26" idx="1"/>
          </p:cNvCxnSpPr>
          <p:nvPr/>
        </p:nvCxnSpPr>
        <p:spPr bwMode="auto">
          <a:xfrm flipH="1">
            <a:off x="1704048" y="4484992"/>
            <a:ext cx="3352400" cy="7002"/>
          </a:xfrm>
          <a:prstGeom prst="line">
            <a:avLst/>
          </a:prstGeom>
          <a:solidFill>
            <a:srgbClr val="FF0000"/>
          </a:solidFill>
          <a:ln w="12700" cap="flat" cmpd="sng" algn="ctr">
            <a:solidFill>
              <a:srgbClr val="FF0000"/>
            </a:solidFill>
            <a:prstDash val="dash"/>
            <a:round/>
            <a:headEnd type="none" w="med" len="med"/>
            <a:tailEnd type="none" w="med" len="med"/>
          </a:ln>
          <a:effectLst/>
        </p:spPr>
      </p:cxnSp>
      <p:sp>
        <p:nvSpPr>
          <p:cNvPr id="26" name="TextBox 25"/>
          <p:cNvSpPr txBox="1"/>
          <p:nvPr/>
        </p:nvSpPr>
        <p:spPr>
          <a:xfrm>
            <a:off x="5056456" y="4346509"/>
            <a:ext cx="1088419" cy="276999"/>
          </a:xfrm>
          <a:prstGeom prst="rect">
            <a:avLst/>
          </a:prstGeom>
          <a:noFill/>
          <a:ln>
            <a:noFill/>
          </a:ln>
        </p:spPr>
        <p:txBody>
          <a:bodyPr wrap="square" rtlCol="0">
            <a:spAutoFit/>
          </a:bodyPr>
          <a:lstStyle/>
          <a:p>
            <a:pPr algn="l" fontAlgn="auto">
              <a:lnSpc>
                <a:spcPct val="100000"/>
              </a:lnSpc>
              <a:spcBef>
                <a:spcPts val="0"/>
              </a:spcBef>
              <a:spcAft>
                <a:spcPts val="0"/>
              </a:spcAft>
              <a:defRPr/>
            </a:pPr>
            <a:r>
              <a:rPr lang="en-US" sz="1200" b="1" kern="0" dirty="0" smtClean="0">
                <a:solidFill>
                  <a:srgbClr val="FF0000"/>
                </a:solidFill>
              </a:rPr>
              <a:t>Red limit</a:t>
            </a:r>
          </a:p>
        </p:txBody>
      </p:sp>
      <p:sp>
        <p:nvSpPr>
          <p:cNvPr id="27" name="TextBox 26"/>
          <p:cNvSpPr txBox="1"/>
          <p:nvPr/>
        </p:nvSpPr>
        <p:spPr>
          <a:xfrm>
            <a:off x="1804054" y="3545528"/>
            <a:ext cx="4691671"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the amber trigger but not the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in danger of exceeding acceptable range</a:t>
            </a:r>
          </a:p>
        </p:txBody>
      </p:sp>
      <p:sp>
        <p:nvSpPr>
          <p:cNvPr id="28" name="TextBox 27"/>
          <p:cNvSpPr txBox="1"/>
          <p:nvPr/>
        </p:nvSpPr>
        <p:spPr>
          <a:xfrm>
            <a:off x="1804046" y="4898927"/>
            <a:ext cx="4691672" cy="446276"/>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both the amber trigger and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a range unacceptable to the organization</a:t>
            </a:r>
          </a:p>
        </p:txBody>
      </p:sp>
      <p:cxnSp>
        <p:nvCxnSpPr>
          <p:cNvPr id="29" name="Straight Connector 28"/>
          <p:cNvCxnSpPr>
            <a:stCxn id="30" idx="1"/>
          </p:cNvCxnSpPr>
          <p:nvPr/>
        </p:nvCxnSpPr>
        <p:spPr bwMode="auto">
          <a:xfrm flipH="1">
            <a:off x="1700627" y="3109078"/>
            <a:ext cx="3355822" cy="4888"/>
          </a:xfrm>
          <a:prstGeom prst="line">
            <a:avLst/>
          </a:prstGeom>
          <a:solidFill>
            <a:srgbClr val="FF0000"/>
          </a:solidFill>
          <a:ln w="12700" cap="flat" cmpd="sng" algn="ctr">
            <a:solidFill>
              <a:srgbClr val="FFC000"/>
            </a:solidFill>
            <a:prstDash val="dash"/>
            <a:round/>
            <a:headEnd type="none" w="med" len="med"/>
            <a:tailEnd type="none" w="med" len="med"/>
          </a:ln>
          <a:effectLst/>
        </p:spPr>
      </p:cxnSp>
      <p:sp>
        <p:nvSpPr>
          <p:cNvPr id="30" name="TextBox 29"/>
          <p:cNvSpPr txBox="1"/>
          <p:nvPr/>
        </p:nvSpPr>
        <p:spPr>
          <a:xfrm>
            <a:off x="5056449" y="2970595"/>
            <a:ext cx="1339240" cy="276999"/>
          </a:xfrm>
          <a:prstGeom prst="rect">
            <a:avLst/>
          </a:prstGeom>
          <a:noFill/>
        </p:spPr>
        <p:txBody>
          <a:bodyPr wrap="square" rtlCol="0">
            <a:spAutoFit/>
          </a:bodyPr>
          <a:lstStyle/>
          <a:p>
            <a:pPr algn="l" fontAlgn="auto">
              <a:lnSpc>
                <a:spcPct val="100000"/>
              </a:lnSpc>
              <a:spcBef>
                <a:spcPts val="0"/>
              </a:spcBef>
              <a:spcAft>
                <a:spcPts val="0"/>
              </a:spcAft>
              <a:defRPr/>
            </a:pPr>
            <a:r>
              <a:rPr lang="en-US" sz="1200" b="1" kern="0" dirty="0" smtClean="0">
                <a:solidFill>
                  <a:srgbClr val="FFC000"/>
                </a:solidFill>
              </a:rPr>
              <a:t>Amber trigger</a:t>
            </a:r>
          </a:p>
        </p:txBody>
      </p:sp>
      <p:sp>
        <p:nvSpPr>
          <p:cNvPr id="31" name="TextBox 30"/>
          <p:cNvSpPr txBox="1"/>
          <p:nvPr/>
        </p:nvSpPr>
        <p:spPr>
          <a:xfrm>
            <a:off x="6668479" y="1768083"/>
            <a:ext cx="2566657" cy="2185214"/>
          </a:xfrm>
          <a:prstGeom prst="rect">
            <a:avLst/>
          </a:prstGeom>
        </p:spPr>
        <p:txBody>
          <a:bodyPr wrap="square" lIns="0" tIns="0" rIns="0" bIns="0" anchor="t">
            <a:spAutoFit/>
          </a:bodyPr>
          <a:lstStyle>
            <a:lvl1pPr marL="171450" indent="-171450" algn="l" eaLnBrk="1" hangingPunct="1">
              <a:lnSpc>
                <a:spcPct val="100000"/>
              </a:lnSpc>
              <a:spcBef>
                <a:spcPct val="20000"/>
              </a:spcBef>
              <a:spcAft>
                <a:spcPts val="600"/>
              </a:spcAft>
              <a:buFont typeface="Arial" panose="020B0604020202020204" pitchFamily="34" charset="0"/>
              <a:buChar char="•"/>
              <a:defRPr sz="1200">
                <a:solidFill>
                  <a:schemeClr val="tx2"/>
                </a:solidFill>
                <a:latin typeface="+mn-lt"/>
              </a:defRPr>
            </a:lvl1pPr>
            <a:lvl2pPr marL="346075" indent="-173038" algn="l" eaLnBrk="1" hangingPunct="1">
              <a:lnSpc>
                <a:spcPct val="100000"/>
              </a:lnSpc>
              <a:spcBef>
                <a:spcPts val="400"/>
              </a:spcBef>
              <a:buClr>
                <a:schemeClr val="tx1"/>
              </a:buClr>
              <a:buFont typeface="Wingdings" pitchFamily="2" charset="2"/>
              <a:buChar char="§"/>
              <a:defRPr sz="1200">
                <a:solidFill>
                  <a:schemeClr val="tx2"/>
                </a:solidFill>
              </a:defRPr>
            </a:lvl2pPr>
            <a:lvl3pPr marL="511175" indent="-165100" algn="l" eaLnBrk="1" hangingPunct="1">
              <a:lnSpc>
                <a:spcPct val="100000"/>
              </a:lnSpc>
              <a:spcBef>
                <a:spcPts val="350"/>
              </a:spcBef>
              <a:buClr>
                <a:schemeClr val="tx1"/>
              </a:buClr>
              <a:buChar char="•"/>
              <a:defRPr sz="1200">
                <a:solidFill>
                  <a:schemeClr val="tx2"/>
                </a:solidFill>
              </a:defRPr>
            </a:lvl3pPr>
            <a:lvl4pPr marL="684213" indent="-173038" algn="l" eaLnBrk="1" hangingPunct="1">
              <a:lnSpc>
                <a:spcPct val="100000"/>
              </a:lnSpc>
              <a:spcBef>
                <a:spcPts val="300"/>
              </a:spcBef>
              <a:buClr>
                <a:schemeClr val="tx1"/>
              </a:buClr>
              <a:buChar char="–"/>
              <a:defRPr sz="1200">
                <a:solidFill>
                  <a:schemeClr val="tx2"/>
                </a:solidFill>
              </a:defRPr>
            </a:lvl4pPr>
            <a:lvl5pPr marL="857250" indent="-173038" algn="l" eaLnBrk="1" hangingPunct="1">
              <a:lnSpc>
                <a:spcPct val="100000"/>
              </a:lnSpc>
              <a:spcBef>
                <a:spcPts val="250"/>
              </a:spcBef>
              <a:buClr>
                <a:schemeClr val="tx1"/>
              </a:buClr>
              <a:buFont typeface="Courier New" panose="02070309020205020404" pitchFamily="49" charset="0"/>
              <a:buChar char="o"/>
              <a:defRPr sz="1200">
                <a:solidFill>
                  <a:schemeClr val="tx2"/>
                </a:solidFill>
              </a:defRPr>
            </a:lvl5pPr>
            <a:lvl6pPr marL="2227263" indent="-228600" fontAlgn="base">
              <a:spcBef>
                <a:spcPct val="20000"/>
              </a:spcBef>
              <a:spcAft>
                <a:spcPct val="0"/>
              </a:spcAft>
              <a:defRPr sz="1800"/>
            </a:lvl6pPr>
            <a:lvl7pPr marL="2684463" indent="-228600" fontAlgn="base">
              <a:spcBef>
                <a:spcPct val="20000"/>
              </a:spcBef>
              <a:spcAft>
                <a:spcPct val="0"/>
              </a:spcAft>
              <a:defRPr sz="1800"/>
            </a:lvl7pPr>
            <a:lvl8pPr marL="3141663" indent="-228600" fontAlgn="base">
              <a:spcBef>
                <a:spcPct val="20000"/>
              </a:spcBef>
              <a:spcAft>
                <a:spcPct val="0"/>
              </a:spcAft>
              <a:defRPr sz="1800"/>
            </a:lvl8pPr>
            <a:lvl9pPr marL="3598863" indent="-228600" fontAlgn="base">
              <a:spcBef>
                <a:spcPct val="20000"/>
              </a:spcBef>
              <a:spcAft>
                <a:spcPct val="0"/>
              </a:spcAft>
              <a:defRPr sz="1800"/>
            </a:lvl9pPr>
          </a:lstStyle>
          <a:p>
            <a:pPr>
              <a:spcBef>
                <a:spcPts val="600"/>
              </a:spcBef>
              <a:spcAft>
                <a:spcPts val="0"/>
              </a:spcAft>
            </a:pPr>
            <a:r>
              <a:rPr lang="en-US" dirty="0" smtClean="0">
                <a:solidFill>
                  <a:srgbClr val="000000"/>
                </a:solidFill>
                <a:latin typeface="Arial"/>
              </a:rPr>
              <a:t>Escalation procedures apply to all amber triggers and red breaches</a:t>
            </a:r>
          </a:p>
          <a:p>
            <a:pPr>
              <a:spcBef>
                <a:spcPts val="600"/>
              </a:spcBef>
              <a:spcAft>
                <a:spcPts val="0"/>
              </a:spcAft>
            </a:pPr>
            <a:r>
              <a:rPr lang="en-US" b="1" dirty="0" smtClean="0">
                <a:solidFill>
                  <a:srgbClr val="000000"/>
                </a:solidFill>
                <a:latin typeface="Arial"/>
              </a:rPr>
              <a:t>SHUSA-level</a:t>
            </a:r>
            <a:r>
              <a:rPr lang="en-US" dirty="0" smtClean="0">
                <a:solidFill>
                  <a:srgbClr val="000000"/>
                </a:solidFill>
                <a:latin typeface="Arial"/>
              </a:rPr>
              <a:t>: Escalated to SHUSA CRO, with most review and approval by ERMC (amber) </a:t>
            </a:r>
            <a:br>
              <a:rPr lang="en-US" dirty="0" smtClean="0">
                <a:solidFill>
                  <a:srgbClr val="000000"/>
                </a:solidFill>
                <a:latin typeface="Arial"/>
              </a:rPr>
            </a:br>
            <a:r>
              <a:rPr lang="en-US" dirty="0" smtClean="0">
                <a:solidFill>
                  <a:srgbClr val="000000"/>
                </a:solidFill>
                <a:latin typeface="Arial"/>
              </a:rPr>
              <a:t>or RC (red)</a:t>
            </a:r>
            <a:r>
              <a:rPr lang="en-US" baseline="30000" dirty="0" smtClean="0">
                <a:solidFill>
                  <a:srgbClr val="000000"/>
                </a:solidFill>
                <a:latin typeface="Arial"/>
              </a:rPr>
              <a:t>1</a:t>
            </a:r>
          </a:p>
          <a:p>
            <a:pPr>
              <a:spcBef>
                <a:spcPts val="600"/>
              </a:spcBef>
              <a:spcAft>
                <a:spcPts val="0"/>
              </a:spcAft>
            </a:pPr>
            <a:r>
              <a:rPr lang="en-US" b="1" dirty="0" smtClean="0">
                <a:solidFill>
                  <a:srgbClr val="000000"/>
                </a:solidFill>
                <a:latin typeface="Arial"/>
              </a:rPr>
              <a:t>Subsidiary-only</a:t>
            </a:r>
            <a:r>
              <a:rPr lang="en-US" dirty="0" smtClean="0">
                <a:solidFill>
                  <a:srgbClr val="000000"/>
                </a:solidFill>
                <a:latin typeface="Arial"/>
              </a:rPr>
              <a:t>: Review and approval responsibility in subsidiary; SHUSA ERMC provides review and input to </a:t>
            </a:r>
            <a:br>
              <a:rPr lang="en-US" dirty="0" smtClean="0">
                <a:solidFill>
                  <a:srgbClr val="000000"/>
                </a:solidFill>
                <a:latin typeface="Arial"/>
              </a:rPr>
            </a:br>
            <a:r>
              <a:rPr lang="en-US" dirty="0" smtClean="0">
                <a:solidFill>
                  <a:srgbClr val="000000"/>
                </a:solidFill>
                <a:latin typeface="Arial"/>
              </a:rPr>
              <a:t>action plans</a:t>
            </a:r>
            <a:endParaRPr lang="en-US" dirty="0">
              <a:solidFill>
                <a:srgbClr val="000000"/>
              </a:solidFill>
              <a:latin typeface="Arial"/>
            </a:endParaRPr>
          </a:p>
        </p:txBody>
      </p:sp>
      <p:cxnSp>
        <p:nvCxnSpPr>
          <p:cNvPr id="32" name="Straight Connector 31"/>
          <p:cNvCxnSpPr/>
          <p:nvPr/>
        </p:nvCxnSpPr>
        <p:spPr>
          <a:xfrm>
            <a:off x="6494314" y="1470030"/>
            <a:ext cx="0" cy="4627563"/>
          </a:xfrm>
          <a:prstGeom prst="line">
            <a:avLst/>
          </a:prstGeom>
          <a:noFill/>
          <a:ln w="9525" cap="flat" cmpd="sng" algn="ctr">
            <a:solidFill>
              <a:srgbClr val="808080"/>
            </a:solidFill>
            <a:prstDash val="solid"/>
            <a:tailEnd type="none"/>
          </a:ln>
          <a:effectLst/>
        </p:spPr>
      </p:cxn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 status definitions and escalation </a:t>
            </a:r>
            <a:r>
              <a:rPr lang="en-US" kern="0" dirty="0" smtClean="0">
                <a:solidFill>
                  <a:srgbClr val="000000"/>
                </a:solidFill>
                <a:latin typeface="Arial"/>
                <a:ea typeface="ＭＳ Ｐゴシック"/>
              </a:rPr>
              <a:t>process</a:t>
            </a:r>
            <a:endParaRPr lang="en-US" kern="0" dirty="0">
              <a:solidFill>
                <a:srgbClr val="000000"/>
              </a:solidFill>
              <a:latin typeface="Arial"/>
              <a:ea typeface="ＭＳ Ｐゴシック"/>
            </a:endParaRPr>
          </a:p>
        </p:txBody>
      </p:sp>
      <p:sp>
        <p:nvSpPr>
          <p:cNvPr id="18" name="Footnote"/>
          <p:cNvSpPr/>
          <p:nvPr/>
        </p:nvSpPr>
        <p:spPr>
          <a:xfrm>
            <a:off x="2228525" y="6332555"/>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1. Escalation level of breach dependent on breach severity and discretion of CRO</a:t>
            </a:r>
          </a:p>
        </p:txBody>
      </p:sp>
    </p:spTree>
    <p:extLst>
      <p:ext uri="{BB962C8B-B14F-4D97-AF65-F5344CB8AC3E}">
        <p14:creationId xmlns:p14="http://schemas.microsoft.com/office/powerpoint/2010/main" val="40979816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74174" y="1116273"/>
            <a:ext cx="2727831"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Risk taxonomy</a:t>
            </a:r>
            <a:endParaRPr lang="en-US" sz="1400" dirty="0">
              <a:latin typeface="Arial" charset="0"/>
              <a:ea typeface="ＭＳ Ｐゴシック"/>
            </a:endParaRPr>
          </a:p>
        </p:txBody>
      </p:sp>
      <p:sp>
        <p:nvSpPr>
          <p:cNvPr id="25" name="Text Placeholder 2"/>
          <p:cNvSpPr txBox="1">
            <a:spLocks/>
          </p:cNvSpPr>
          <p:nvPr/>
        </p:nvSpPr>
        <p:spPr bwMode="auto">
          <a:xfrm>
            <a:off x="3380244" y="1116273"/>
            <a:ext cx="5628729" cy="20548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Metrics in the BSI Miami RAS</a:t>
            </a:r>
            <a:endParaRPr lang="en-US" sz="1400" dirty="0">
              <a:latin typeface="Arial" charset="0"/>
              <a:ea typeface="ＭＳ Ｐゴシック"/>
            </a:endParaRPr>
          </a:p>
        </p:txBody>
      </p:sp>
      <p:grpSp>
        <p:nvGrpSpPr>
          <p:cNvPr id="7" name="Group 6"/>
          <p:cNvGrpSpPr/>
          <p:nvPr/>
        </p:nvGrpSpPr>
        <p:grpSpPr>
          <a:xfrm>
            <a:off x="370590" y="1401637"/>
            <a:ext cx="2551230" cy="4217611"/>
            <a:chOff x="408681" y="1453979"/>
            <a:chExt cx="2744842" cy="4537684"/>
          </a:xfrm>
        </p:grpSpPr>
        <p:sp>
          <p:nvSpPr>
            <p:cNvPr id="4" name="Rectangle 3"/>
            <p:cNvSpPr>
              <a:spLocks noChangeArrowheads="1"/>
            </p:cNvSpPr>
            <p:nvPr/>
          </p:nvSpPr>
          <p:spPr bwMode="gray">
            <a:xfrm>
              <a:off x="549789" y="1498911"/>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Capital adequacy</a:t>
              </a:r>
            </a:p>
          </p:txBody>
        </p:sp>
        <p:sp>
          <p:nvSpPr>
            <p:cNvPr id="5" name="Rectangle 13"/>
            <p:cNvSpPr>
              <a:spLocks noChangeArrowheads="1"/>
            </p:cNvSpPr>
            <p:nvPr/>
          </p:nvSpPr>
          <p:spPr bwMode="gray">
            <a:xfrm>
              <a:off x="1587756" y="2416021"/>
              <a:ext cx="1558214" cy="365760"/>
            </a:xfrm>
            <a:prstGeom prst="rect">
              <a:avLst/>
            </a:prstGeom>
            <a:solidFill>
              <a:srgbClr val="FFDDDD"/>
            </a:solidFill>
            <a:ln w="9525" algn="ctr">
              <a:solidFill>
                <a:srgbClr val="FF0000"/>
              </a:solidFill>
              <a:miter lim="800000"/>
              <a:headEnd/>
              <a:tailEnd/>
            </a:ln>
            <a:effectLst/>
            <a:extLst/>
          </p:spPr>
          <p:txBody>
            <a:bodyPr lIns="182880" tIns="36576" rIns="91440" bIns="36576" anchor="ctr"/>
            <a:lstStyle/>
            <a:p>
              <a:pPr>
                <a:tabLst>
                  <a:tab pos="517525" algn="r"/>
                </a:tabLst>
              </a:pPr>
              <a:r>
                <a:rPr lang="en-US" altLang="zh-CN" dirty="0" smtClean="0">
                  <a:solidFill>
                    <a:srgbClr val="000000"/>
                  </a:solidFill>
                </a:rPr>
                <a:t>Liquidity / funding risk</a:t>
              </a:r>
              <a:endParaRPr lang="en-US" altLang="zh-CN" dirty="0">
                <a:solidFill>
                  <a:srgbClr val="000000"/>
                </a:solidFill>
              </a:endParaRPr>
            </a:p>
          </p:txBody>
        </p:sp>
        <p:sp>
          <p:nvSpPr>
            <p:cNvPr id="6" name="Rectangle 13"/>
            <p:cNvSpPr>
              <a:spLocks noChangeArrowheads="1"/>
            </p:cNvSpPr>
            <p:nvPr/>
          </p:nvSpPr>
          <p:spPr bwMode="gray">
            <a:xfrm>
              <a:off x="1587756" y="2874576"/>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Interest rate risk</a:t>
              </a:r>
              <a:endParaRPr lang="en-US" altLang="zh-CN" dirty="0">
                <a:solidFill>
                  <a:srgbClr val="000000"/>
                </a:solidFill>
              </a:endParaRPr>
            </a:p>
          </p:txBody>
        </p:sp>
        <p:sp>
          <p:nvSpPr>
            <p:cNvPr id="8" name="Rectangle 19"/>
            <p:cNvSpPr>
              <a:spLocks noChangeArrowheads="1"/>
            </p:cNvSpPr>
            <p:nvPr/>
          </p:nvSpPr>
          <p:spPr bwMode="gray">
            <a:xfrm>
              <a:off x="549788" y="425024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Operational risk</a:t>
              </a:r>
            </a:p>
          </p:txBody>
        </p:sp>
        <p:sp>
          <p:nvSpPr>
            <p:cNvPr id="9" name="Rectangle 20"/>
            <p:cNvSpPr>
              <a:spLocks noChangeArrowheads="1"/>
            </p:cNvSpPr>
            <p:nvPr/>
          </p:nvSpPr>
          <p:spPr bwMode="gray">
            <a:xfrm>
              <a:off x="557886" y="516735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Compliance and reputational risk</a:t>
              </a:r>
            </a:p>
          </p:txBody>
        </p:sp>
        <p:sp>
          <p:nvSpPr>
            <p:cNvPr id="10" name="Rectangle 20"/>
            <p:cNvSpPr>
              <a:spLocks noChangeArrowheads="1"/>
            </p:cNvSpPr>
            <p:nvPr/>
          </p:nvSpPr>
          <p:spPr bwMode="gray">
            <a:xfrm>
              <a:off x="549788" y="4708796"/>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Model risk</a:t>
              </a:r>
              <a:endParaRPr lang="en-US" altLang="zh-CN" dirty="0">
                <a:solidFill>
                  <a:srgbClr val="000000"/>
                </a:solidFill>
              </a:endParaRPr>
            </a:p>
          </p:txBody>
        </p:sp>
        <p:sp>
          <p:nvSpPr>
            <p:cNvPr id="12" name="Oval 11"/>
            <p:cNvSpPr/>
            <p:nvPr/>
          </p:nvSpPr>
          <p:spPr bwMode="auto">
            <a:xfrm>
              <a:off x="433973" y="146520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13" name="Oval 12"/>
            <p:cNvSpPr/>
            <p:nvPr/>
          </p:nvSpPr>
          <p:spPr bwMode="auto">
            <a:xfrm>
              <a:off x="1442448" y="281471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15" name="Oval 14"/>
            <p:cNvSpPr/>
            <p:nvPr/>
          </p:nvSpPr>
          <p:spPr bwMode="auto">
            <a:xfrm>
              <a:off x="412581" y="420172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16" name="Oval 15"/>
            <p:cNvSpPr/>
            <p:nvPr/>
          </p:nvSpPr>
          <p:spPr bwMode="auto">
            <a:xfrm>
              <a:off x="412581" y="464832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17" name="Oval 16"/>
            <p:cNvSpPr/>
            <p:nvPr/>
          </p:nvSpPr>
          <p:spPr bwMode="auto">
            <a:xfrm>
              <a:off x="412581" y="509955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18" name="Rectangle 13"/>
            <p:cNvSpPr>
              <a:spLocks noChangeArrowheads="1"/>
            </p:cNvSpPr>
            <p:nvPr/>
          </p:nvSpPr>
          <p:spPr bwMode="gray">
            <a:xfrm>
              <a:off x="1587756" y="1498911"/>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Credit risk</a:t>
              </a:r>
            </a:p>
          </p:txBody>
        </p:sp>
        <p:sp>
          <p:nvSpPr>
            <p:cNvPr id="19" name="Oval 18"/>
            <p:cNvSpPr/>
            <p:nvPr/>
          </p:nvSpPr>
          <p:spPr bwMode="auto">
            <a:xfrm>
              <a:off x="1442448" y="145397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23" name="Oval 22"/>
            <p:cNvSpPr/>
            <p:nvPr/>
          </p:nvSpPr>
          <p:spPr bwMode="auto">
            <a:xfrm>
              <a:off x="1442448" y="235174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26" name="Rectangle 13"/>
            <p:cNvSpPr>
              <a:spLocks noChangeArrowheads="1"/>
            </p:cNvSpPr>
            <p:nvPr/>
          </p:nvSpPr>
          <p:spPr bwMode="gray">
            <a:xfrm>
              <a:off x="1587756" y="3791686"/>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Strategic risk</a:t>
              </a:r>
            </a:p>
          </p:txBody>
        </p:sp>
        <p:sp>
          <p:nvSpPr>
            <p:cNvPr id="27" name="Oval 26"/>
            <p:cNvSpPr/>
            <p:nvPr/>
          </p:nvSpPr>
          <p:spPr bwMode="auto">
            <a:xfrm>
              <a:off x="1442448" y="373270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41" name="Rectangle 20"/>
            <p:cNvSpPr>
              <a:spLocks noChangeArrowheads="1"/>
            </p:cNvSpPr>
            <p:nvPr/>
          </p:nvSpPr>
          <p:spPr bwMode="gray">
            <a:xfrm>
              <a:off x="553985" y="5625903"/>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Fiduciary risk</a:t>
              </a:r>
            </a:p>
          </p:txBody>
        </p:sp>
        <p:sp>
          <p:nvSpPr>
            <p:cNvPr id="42" name="Oval 41"/>
            <p:cNvSpPr/>
            <p:nvPr/>
          </p:nvSpPr>
          <p:spPr bwMode="auto">
            <a:xfrm>
              <a:off x="408681" y="555830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40" name="Rectangle 13"/>
            <p:cNvSpPr>
              <a:spLocks noChangeArrowheads="1"/>
            </p:cNvSpPr>
            <p:nvPr/>
          </p:nvSpPr>
          <p:spPr bwMode="gray">
            <a:xfrm>
              <a:off x="1587756" y="1957466"/>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Residual value risk</a:t>
              </a:r>
            </a:p>
          </p:txBody>
        </p:sp>
        <p:sp>
          <p:nvSpPr>
            <p:cNvPr id="44" name="Oval 43"/>
            <p:cNvSpPr/>
            <p:nvPr/>
          </p:nvSpPr>
          <p:spPr bwMode="auto">
            <a:xfrm>
              <a:off x="1442448" y="189672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47" name="Rectangle 13"/>
            <p:cNvSpPr>
              <a:spLocks noChangeArrowheads="1"/>
            </p:cNvSpPr>
            <p:nvPr/>
          </p:nvSpPr>
          <p:spPr bwMode="gray">
            <a:xfrm>
              <a:off x="1587756" y="333313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91440" tIns="36576" rIns="91440" bIns="36576" anchor="ctr"/>
            <a:lstStyle/>
            <a:p>
              <a:pPr>
                <a:tabLst>
                  <a:tab pos="517525" algn="r"/>
                </a:tabLst>
              </a:pPr>
              <a:r>
                <a:rPr lang="en-US" altLang="zh-CN" dirty="0" smtClean="0">
                  <a:solidFill>
                    <a:srgbClr val="000000"/>
                  </a:solidFill>
                </a:rPr>
                <a:t>Mark-to-market portfolio risk</a:t>
              </a:r>
              <a:endParaRPr lang="en-US" altLang="zh-CN" dirty="0">
                <a:solidFill>
                  <a:srgbClr val="000000"/>
                </a:solidFill>
              </a:endParaRPr>
            </a:p>
          </p:txBody>
        </p:sp>
        <p:sp>
          <p:nvSpPr>
            <p:cNvPr id="48" name="Oval 47"/>
            <p:cNvSpPr/>
            <p:nvPr/>
          </p:nvSpPr>
          <p:spPr bwMode="auto">
            <a:xfrm>
              <a:off x="1442448" y="3277684"/>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grpSp>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Risk taxonomy and applied </a:t>
            </a:r>
            <a:r>
              <a:rPr lang="en-US" kern="0" dirty="0" smtClean="0">
                <a:solidFill>
                  <a:srgbClr val="000000"/>
                </a:solidFill>
                <a:latin typeface="Arial"/>
                <a:ea typeface="ＭＳ Ｐゴシック"/>
              </a:rPr>
              <a:t>metrics</a:t>
            </a:r>
            <a:endParaRPr lang="en-US" kern="0" dirty="0">
              <a:solidFill>
                <a:srgbClr val="000000"/>
              </a:solidFill>
              <a:latin typeface="Arial"/>
              <a:ea typeface="ＭＳ Ｐゴシック"/>
            </a:endParaRPr>
          </a:p>
        </p:txBody>
      </p:sp>
      <p:cxnSp>
        <p:nvCxnSpPr>
          <p:cNvPr id="50" name="Straight Connector 49"/>
          <p:cNvCxnSpPr/>
          <p:nvPr/>
        </p:nvCxnSpPr>
        <p:spPr>
          <a:xfrm>
            <a:off x="3167066" y="1115882"/>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51" name="TextBox 50"/>
          <p:cNvSpPr txBox="1"/>
          <p:nvPr/>
        </p:nvSpPr>
        <p:spPr>
          <a:xfrm>
            <a:off x="6190084" y="1115625"/>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graphicFrame>
        <p:nvGraphicFramePr>
          <p:cNvPr id="45" name="Table 44"/>
          <p:cNvGraphicFramePr>
            <a:graphicFrameLocks noGrp="1"/>
          </p:cNvGraphicFramePr>
          <p:nvPr>
            <p:extLst>
              <p:ext uri="{D42A27DB-BD31-4B8C-83A1-F6EECF244321}">
                <p14:modId xmlns:p14="http://schemas.microsoft.com/office/powerpoint/2010/main" val="1385736123"/>
              </p:ext>
            </p:extLst>
          </p:nvPr>
        </p:nvGraphicFramePr>
        <p:xfrm>
          <a:off x="3712805" y="1419267"/>
          <a:ext cx="5534384" cy="5093087"/>
        </p:xfrm>
        <a:graphic>
          <a:graphicData uri="http://schemas.openxmlformats.org/drawingml/2006/table">
            <a:tbl>
              <a:tblPr firstRow="1" bandRow="1"/>
              <a:tblGrid>
                <a:gridCol w="2015420"/>
                <a:gridCol w="595663"/>
                <a:gridCol w="1361606"/>
                <a:gridCol w="143304"/>
                <a:gridCol w="1418391"/>
              </a:tblGrid>
              <a:tr h="40105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Capital </a:t>
                      </a:r>
                      <a:r>
                        <a:rPr lang="en-US" sz="1000" b="0" baseline="0" dirty="0" smtClean="0">
                          <a:solidFill>
                            <a:schemeClr val="tx1"/>
                          </a:solidFill>
                          <a:latin typeface="Arial" panose="020B0604020202020204" pitchFamily="34" charset="0"/>
                          <a:cs typeface="Arial" panose="020B0604020202020204" pitchFamily="34" charset="0"/>
                        </a:rPr>
                        <a:t>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Leverage </a:t>
                      </a:r>
                      <a:r>
                        <a:rPr lang="en-US" sz="1000" b="0" baseline="0" dirty="0" smtClean="0">
                          <a:solidFill>
                            <a:schemeClr val="tx1"/>
                          </a:solidFill>
                          <a:latin typeface="Arial" panose="020B0604020202020204" pitchFamily="34" charset="0"/>
                          <a:cs typeface="Arial" panose="020B0604020202020204" pitchFamily="34" charset="0"/>
                        </a:rPr>
                        <a:t>Ratio</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solidFill>
                            <a:schemeClr val="tx1"/>
                          </a:solidFill>
                          <a:latin typeface="Arial" panose="020B0604020202020204" pitchFamily="34" charset="0"/>
                          <a:cs typeface="Arial" panose="020B0604020202020204" pitchFamily="34" charset="0"/>
                        </a:rPr>
                        <a:t>Common Equity Tier</a:t>
                      </a:r>
                      <a:r>
                        <a:rPr lang="en-US" sz="1000" b="0" baseline="0" dirty="0" smtClean="0">
                          <a:solidFill>
                            <a:schemeClr val="tx1"/>
                          </a:solidFill>
                          <a:latin typeface="Arial" panose="020B0604020202020204" pitchFamily="34" charset="0"/>
                          <a:cs typeface="Arial" panose="020B0604020202020204" pitchFamily="34" charset="0"/>
                        </a:rPr>
                        <a:t> 1 Ratio</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Total Risk-based Capital</a:t>
                      </a:r>
                      <a:r>
                        <a:rPr lang="en-US" sz="1000" b="0" baseline="0" dirty="0" smtClean="0">
                          <a:latin typeface="Arial" panose="020B0604020202020204" pitchFamily="34" charset="0"/>
                          <a:cs typeface="Arial" panose="020B0604020202020204" pitchFamily="34" charset="0"/>
                        </a:rPr>
                        <a:t> </a:t>
                      </a:r>
                      <a:r>
                        <a:rPr lang="en-US" sz="1000" b="0" baseline="0" dirty="0" smtClean="0">
                          <a:solidFill>
                            <a:schemeClr val="tx1"/>
                          </a:solidFill>
                          <a:latin typeface="Arial" panose="020B0604020202020204" pitchFamily="34" charset="0"/>
                          <a:cs typeface="Arial" panose="020B0604020202020204" pitchFamily="34" charset="0"/>
                        </a:rPr>
                        <a:t>Ratio</a:t>
                      </a:r>
                      <a:endParaRPr lang="en-US" sz="1000" b="0" dirty="0" smtClean="0">
                        <a:latin typeface="Arial" panose="020B0604020202020204" pitchFamily="34" charset="0"/>
                        <a:cs typeface="Arial" panose="020B0604020202020204" pitchFamily="34" charset="0"/>
                      </a:endParaRPr>
                    </a:p>
                  </a:txBody>
                  <a:tcPr marL="48014"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8014"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PPNR impairment</a:t>
                      </a:r>
                      <a:endParaRPr lang="en-US" sz="1000" b="0" dirty="0" smtClean="0">
                        <a:latin typeface="Arial" panose="020B0604020202020204" pitchFamily="34" charset="0"/>
                        <a:cs typeface="Arial" panose="020B0604020202020204" pitchFamily="34" charset="0"/>
                      </a:endParaRPr>
                    </a:p>
                  </a:txBody>
                  <a:tcPr marL="48014" marR="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baseline="0" dirty="0" smtClean="0">
                        <a:latin typeface="Arial" panose="020B0604020202020204" pitchFamily="34" charset="0"/>
                        <a:cs typeface="Arial" panose="020B0604020202020204" pitchFamily="34" charset="0"/>
                      </a:endParaRP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7400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baseline="0" dirty="0" smtClean="0">
                          <a:solidFill>
                            <a:schemeClr val="tx1"/>
                          </a:solidFill>
                          <a:latin typeface="Arial" panose="020B0604020202020204" pitchFamily="34" charset="0"/>
                          <a:ea typeface="+mn-ea"/>
                          <a:cs typeface="Arial" panose="020B0604020202020204" pitchFamily="34" charset="0"/>
                        </a:rPr>
                        <a:t>*Concentration exposures</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u="none" strike="noStrike" kern="1200" dirty="0" smtClean="0">
                          <a:solidFill>
                            <a:schemeClr val="tx1"/>
                          </a:solidFill>
                          <a:effectLst/>
                          <a:latin typeface="Arial" panose="020B0604020202020204" pitchFamily="34" charset="0"/>
                          <a:ea typeface="+mn-ea"/>
                          <a:cs typeface="Arial" panose="020B0604020202020204" pitchFamily="34" charset="0"/>
                        </a:rPr>
                        <a:t>Secured Lending Value Exception</a:t>
                      </a: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u="none" strike="noStrike" kern="1200" dirty="0" smtClean="0">
                        <a:solidFill>
                          <a:schemeClr val="tx1"/>
                        </a:solidFill>
                        <a:effectLst/>
                        <a:latin typeface="Arial" panose="020B0604020202020204" pitchFamily="34" charset="0"/>
                        <a:ea typeface="+mn-ea"/>
                        <a:cs typeface="Arial" panose="020B0604020202020204" pitchFamily="34" charset="0"/>
                      </a:endParaRPr>
                    </a:p>
                  </a:txBody>
                  <a:tcPr marL="48014" marR="96028"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11768">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residual value risk metrics included – BSI does not have operating lease expenses</a:t>
                      </a:r>
                      <a:endPar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105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lgn="l" defTabSz="457200" rtl="0" eaLnBrk="1" latinLnBrk="0" hangingPunct="1">
                        <a:buFont typeface="Arial" panose="020B0604020202020204" pitchFamily="34" charset="0"/>
                        <a:buChar char="•"/>
                      </a:pPr>
                      <a:r>
                        <a:rPr lang="en-US" sz="1000" b="0" i="0" kern="1200" dirty="0" smtClean="0">
                          <a:solidFill>
                            <a:schemeClr val="tx1"/>
                          </a:solidFill>
                          <a:latin typeface="Arial" panose="020B0604020202020204" pitchFamily="34" charset="0"/>
                          <a:ea typeface="+mn-ea"/>
                          <a:cs typeface="Arial" panose="020B0604020202020204" pitchFamily="34" charset="0"/>
                        </a:rPr>
                        <a:t>*Stressed Survival</a:t>
                      </a:r>
                      <a:r>
                        <a:rPr lang="en-US" sz="1000" b="0" i="0" kern="1200" baseline="0" dirty="0" smtClean="0">
                          <a:solidFill>
                            <a:schemeClr val="tx1"/>
                          </a:solidFill>
                          <a:latin typeface="Arial" panose="020B0604020202020204" pitchFamily="34" charset="0"/>
                          <a:ea typeface="+mn-ea"/>
                          <a:cs typeface="Arial" panose="020B0604020202020204" pitchFamily="34" charset="0"/>
                        </a:rPr>
                        <a:t> Period</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*Structural Funding Ratio</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u="none" strike="noStrike" dirty="0" smtClean="0">
                          <a:solidFill>
                            <a:srgbClr val="000000"/>
                          </a:solidFill>
                          <a:effectLst/>
                          <a:latin typeface="Arial" panose="020B0604020202020204" pitchFamily="34" charset="0"/>
                          <a:cs typeface="Arial" panose="020B0604020202020204" pitchFamily="34" charset="0"/>
                        </a:rPr>
                        <a:t>*Liquidity Coverage Ratio  (LCR) – US Modified</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01054">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*Net</a:t>
                      </a:r>
                      <a:r>
                        <a:rPr lang="en-US" sz="1000" b="0" i="0" kern="1200" baseline="0" dirty="0" smtClean="0">
                          <a:solidFill>
                            <a:schemeClr val="tx1"/>
                          </a:solidFill>
                          <a:latin typeface="Arial" panose="020B0604020202020204" pitchFamily="34" charset="0"/>
                          <a:ea typeface="+mn-ea"/>
                          <a:cs typeface="Arial" panose="020B0604020202020204" pitchFamily="34" charset="0"/>
                        </a:rPr>
                        <a:t> Interest Income</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*Market</a:t>
                      </a:r>
                      <a:r>
                        <a:rPr lang="en-US" sz="1000" b="0" i="0" kern="1200" baseline="0" dirty="0" smtClean="0">
                          <a:solidFill>
                            <a:schemeClr val="tx1"/>
                          </a:solidFill>
                          <a:latin typeface="Arial" panose="020B0604020202020204" pitchFamily="34" charset="0"/>
                          <a:ea typeface="+mn-ea"/>
                          <a:cs typeface="Arial" panose="020B0604020202020204" pitchFamily="34" charset="0"/>
                        </a:rPr>
                        <a:t> Value of Equity</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11768">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MTM portfolio risk metrics included – </a:t>
                      </a:r>
                      <a:r>
                        <a:rPr lang="en-US" sz="1000" b="0" i="1" u="none" strike="noStrike" dirty="0" smtClean="0">
                          <a:solidFill>
                            <a:schemeClr val="bg1">
                              <a:lumMod val="50000"/>
                            </a:schemeClr>
                          </a:solidFill>
                          <a:effectLst/>
                          <a:latin typeface="Arial" panose="020B0604020202020204" pitchFamily="34" charset="0"/>
                          <a:cs typeface="Arial" panose="020B0604020202020204" pitchFamily="34" charset="0"/>
                        </a:rPr>
                        <a:t>BSI does not engage in principal trading of securities</a:t>
                      </a:r>
                      <a:endParaRPr lang="en-US" sz="1000" b="0" i="1" u="none" strike="noStrike" dirty="0">
                        <a:solidFill>
                          <a:schemeClr val="bg1">
                            <a:lumMod val="50000"/>
                          </a:schemeClr>
                        </a:solidFill>
                        <a:effectLst/>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11768">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1054">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dirty="0" smtClean="0">
                          <a:latin typeface="Arial" panose="020B0604020202020204" pitchFamily="34" charset="0"/>
                          <a:cs typeface="Arial" panose="020B0604020202020204" pitchFamily="34" charset="0"/>
                        </a:rPr>
                        <a:t>*Gross Op.</a:t>
                      </a:r>
                      <a:r>
                        <a:rPr lang="en-US" sz="1000" baseline="0" dirty="0" smtClean="0">
                          <a:latin typeface="Arial" panose="020B0604020202020204" pitchFamily="34" charset="0"/>
                          <a:cs typeface="Arial" panose="020B0604020202020204" pitchFamily="34" charset="0"/>
                        </a:rPr>
                        <a:t> Risk </a:t>
                      </a:r>
                      <a:r>
                        <a:rPr lang="en-US" sz="1000" dirty="0" smtClean="0">
                          <a:latin typeface="Arial" panose="020B0604020202020204" pitchFamily="34" charset="0"/>
                          <a:cs typeface="Arial" panose="020B0604020202020204" pitchFamily="34" charset="0"/>
                        </a:rPr>
                        <a:t>Losses</a:t>
                      </a:r>
                      <a:r>
                        <a:rPr lang="en-US" sz="1000" baseline="0" dirty="0" smtClean="0">
                          <a:latin typeface="Arial" panose="020B0604020202020204" pitchFamily="34" charset="0"/>
                          <a:cs typeface="Arial" panose="020B0604020202020204" pitchFamily="34" charset="0"/>
                        </a:rPr>
                        <a:t> / Gross Margin</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aseline="0" dirty="0" smtClean="0">
                          <a:latin typeface="Arial" panose="020B0604020202020204" pitchFamily="34" charset="0"/>
                          <a:cs typeface="Arial" panose="020B0604020202020204" pitchFamily="34" charset="0"/>
                        </a:rPr>
                        <a:t>Material Operational Risk Events (w/ financial threshold &gt; $50K)</a:t>
                      </a:r>
                      <a:endParaRPr lang="en-US" sz="1000" dirty="0" smtClean="0">
                        <a:latin typeface="Arial" panose="020B0604020202020204" pitchFamily="34" charset="0"/>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11768">
                <a:tc grid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Legacy Tier 1 Models not submitted for validation</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GB"/>
                    </a:p>
                  </a:txBody>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863808">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u="none" kern="1200" baseline="0" dirty="0" smtClean="0">
                          <a:solidFill>
                            <a:schemeClr val="tx1"/>
                          </a:solidFill>
                          <a:latin typeface="Arial" panose="020B0604020202020204" pitchFamily="34" charset="0"/>
                          <a:ea typeface="ＭＳ Ｐゴシック"/>
                          <a:cs typeface="Arial" panose="020B0604020202020204" pitchFamily="34" charset="0"/>
                        </a:rPr>
                        <a:t>Open MRIAs and equivalent matters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Total Customer Complaints Received</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Past Due Reg. Monitoring CAPs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Repeat violation of Code of Conduct and Ethics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gridSpan="3">
                  <a:txBody>
                    <a:bodyPr/>
                    <a:lstStyle/>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AML Alerts Pending &gt; 60 days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KYC Updates overdue &gt; 90 days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High Risk Customers % of Total Customers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Politically Exposed Persons </a:t>
                      </a:r>
                      <a:r>
                        <a:rPr lang="en-US" sz="1000" b="0" i="0" kern="1200" baseline="0" dirty="0" smtClean="0">
                          <a:solidFill>
                            <a:schemeClr val="tx1"/>
                          </a:solidFill>
                          <a:latin typeface="Arial" panose="020B0604020202020204" pitchFamily="34" charset="0"/>
                          <a:ea typeface="+mn-ea"/>
                          <a:cs typeface="Arial" panose="020B0604020202020204" pitchFamily="34" charset="0"/>
                        </a:rPr>
                        <a:t>% of Total Customers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effectLst/>
                          <a:latin typeface="Arial"/>
                          <a:ea typeface="ＭＳ Ｐゴシック"/>
                          <a:cs typeface="ＭＳ Ｐゴシック"/>
                        </a:rPr>
                        <a:t>OFAC violations</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OFAC blocked or rejected transactions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709557">
                <a:tc gridSpan="2">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Clients with Missing Profiles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Exceeded Client Investment Profiles</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u="none" strike="noStrike" dirty="0" smtClean="0">
                          <a:solidFill>
                            <a:srgbClr val="000000"/>
                          </a:solidFill>
                          <a:effectLst/>
                          <a:latin typeface="Arial" panose="020B0604020202020204" pitchFamily="34" charset="0"/>
                          <a:cs typeface="Arial" panose="020B0604020202020204" pitchFamily="34" charset="0"/>
                        </a:rPr>
                        <a:t>Regulation R Bank-wide “chiefly-compensated” test</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gridSpan="3">
                  <a:txBody>
                    <a:bodyPr/>
                    <a:lstStyle/>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Pending Purchase Order Documentation</a:t>
                      </a:r>
                    </a:p>
                    <a:p>
                      <a:pPr marL="1714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Discretionary Mandates: Aging of Expenses</a:t>
                      </a:r>
                    </a:p>
                  </a:txBody>
                  <a:tcPr marL="48014" marR="9602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2" name="Oval 51"/>
          <p:cNvSpPr/>
          <p:nvPr/>
        </p:nvSpPr>
        <p:spPr bwMode="auto">
          <a:xfrm>
            <a:off x="3374674" y="146288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53" name="Oval 52"/>
          <p:cNvSpPr/>
          <p:nvPr/>
        </p:nvSpPr>
        <p:spPr bwMode="auto">
          <a:xfrm>
            <a:off x="3374674" y="187092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54" name="Oval 53"/>
          <p:cNvSpPr/>
          <p:nvPr/>
        </p:nvSpPr>
        <p:spPr bwMode="auto">
          <a:xfrm>
            <a:off x="3374674" y="258792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55" name="Oval 54"/>
          <p:cNvSpPr/>
          <p:nvPr/>
        </p:nvSpPr>
        <p:spPr bwMode="auto">
          <a:xfrm>
            <a:off x="3374674" y="2971576"/>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56" name="Oval 55"/>
          <p:cNvSpPr/>
          <p:nvPr/>
        </p:nvSpPr>
        <p:spPr bwMode="auto">
          <a:xfrm>
            <a:off x="3374674" y="3647815"/>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57" name="Oval 56"/>
          <p:cNvSpPr/>
          <p:nvPr/>
        </p:nvSpPr>
        <p:spPr bwMode="auto">
          <a:xfrm>
            <a:off x="3374674" y="402530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58" name="Oval 57"/>
          <p:cNvSpPr/>
          <p:nvPr/>
        </p:nvSpPr>
        <p:spPr bwMode="auto">
          <a:xfrm>
            <a:off x="3374674" y="4373001"/>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59" name="Oval 58"/>
          <p:cNvSpPr/>
          <p:nvPr/>
        </p:nvSpPr>
        <p:spPr bwMode="auto">
          <a:xfrm>
            <a:off x="3380244" y="494763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60" name="Oval 59"/>
          <p:cNvSpPr/>
          <p:nvPr/>
        </p:nvSpPr>
        <p:spPr bwMode="auto">
          <a:xfrm>
            <a:off x="3374674" y="573448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sp>
        <p:nvSpPr>
          <p:cNvPr id="61" name="Oval 60"/>
          <p:cNvSpPr/>
          <p:nvPr/>
        </p:nvSpPr>
        <p:spPr bwMode="auto">
          <a:xfrm>
            <a:off x="3374674" y="2220661"/>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62" name="Oval 61"/>
          <p:cNvSpPr/>
          <p:nvPr/>
        </p:nvSpPr>
        <p:spPr bwMode="auto">
          <a:xfrm>
            <a:off x="3374674" y="3323983"/>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Tree>
    <p:extLst>
      <p:ext uri="{BB962C8B-B14F-4D97-AF65-F5344CB8AC3E}">
        <p14:creationId xmlns:p14="http://schemas.microsoft.com/office/powerpoint/2010/main" val="723480319"/>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92" y="1466450"/>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Limit calibration process</a:t>
            </a:r>
            <a:endParaRPr lang="en-US" sz="1400" dirty="0">
              <a:latin typeface="Arial" charset="0"/>
              <a:ea typeface="ＭＳ Ｐゴシック"/>
            </a:endParaRPr>
          </a:p>
        </p:txBody>
      </p:sp>
      <p:sp>
        <p:nvSpPr>
          <p:cNvPr id="25" name="Text Placeholder 2"/>
          <p:cNvSpPr txBox="1">
            <a:spLocks/>
          </p:cNvSpPr>
          <p:nvPr/>
        </p:nvSpPr>
        <p:spPr bwMode="auto">
          <a:xfrm>
            <a:off x="3332112" y="1466450"/>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Anchor calibration approaches</a:t>
            </a:r>
            <a:endParaRPr lang="en-US" sz="1400" dirty="0">
              <a:latin typeface="Arial" charset="0"/>
              <a:ea typeface="ＭＳ Ｐゴシック"/>
            </a:endParaRPr>
          </a:p>
        </p:txBody>
      </p:sp>
      <p:sp>
        <p:nvSpPr>
          <p:cNvPr id="2" name="Content Placeholder 1"/>
          <p:cNvSpPr>
            <a:spLocks noGrp="1"/>
          </p:cNvSpPr>
          <p:nvPr>
            <p:ph sz="quarter" idx="11"/>
          </p:nvPr>
        </p:nvSpPr>
        <p:spPr/>
        <p:txBody>
          <a:bodyPr/>
          <a:lstStyle/>
          <a:p>
            <a:r>
              <a:rPr lang="en-US" dirty="0"/>
              <a:t>RAS </a:t>
            </a:r>
            <a:r>
              <a:rPr lang="en-US" dirty="0" smtClean="0"/>
              <a:t>metric anchor calibration </a:t>
            </a:r>
            <a:r>
              <a:rPr lang="en-US" dirty="0"/>
              <a:t>approach</a:t>
            </a:r>
            <a:endParaRPr lang="en-US" b="0" dirty="0">
              <a:solidFill>
                <a:schemeClr val="accent1"/>
              </a:solidFill>
            </a:endParaRPr>
          </a:p>
        </p:txBody>
      </p:sp>
      <p:graphicFrame>
        <p:nvGraphicFramePr>
          <p:cNvPr id="45" name="Table 44"/>
          <p:cNvGraphicFramePr>
            <a:graphicFrameLocks noGrp="1"/>
          </p:cNvGraphicFramePr>
          <p:nvPr>
            <p:extLst>
              <p:ext uri="{D42A27DB-BD31-4B8C-83A1-F6EECF244321}">
                <p14:modId xmlns:p14="http://schemas.microsoft.com/office/powerpoint/2010/main" val="458986213"/>
              </p:ext>
            </p:extLst>
          </p:nvPr>
        </p:nvGraphicFramePr>
        <p:xfrm>
          <a:off x="3332112" y="1842428"/>
          <a:ext cx="5915083" cy="3989131"/>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 </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risk taxonomy</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buFont typeface="Arial" panose="020B0604020202020204" pitchFamily="34" charset="0"/>
                        <a:buChar char="•"/>
                      </a:pPr>
                      <a:r>
                        <a:rPr lang="en-US" sz="1200" dirty="0" smtClean="0">
                          <a:latin typeface="Arial" panose="020B0604020202020204" pitchFamily="34" charset="0"/>
                          <a:cs typeface="Arial" panose="020B0604020202020204" pitchFamily="34" charset="0"/>
                        </a:rPr>
                        <a:t>Capital adequacy (ratios)</a:t>
                      </a:r>
                      <a:endParaRPr lang="en-US" sz="1200" baseline="0" dirty="0" smtClean="0">
                        <a:latin typeface="Arial" panose="020B0604020202020204" pitchFamily="34" charset="0"/>
                        <a:cs typeface="Arial" panose="020B0604020202020204" pitchFamily="34" charset="0"/>
                      </a:endParaRP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u="none" strike="noStrike" dirty="0" smtClean="0">
                          <a:effectLst/>
                          <a:latin typeface="Arial" panose="020B0604020202020204" pitchFamily="34" charset="0"/>
                          <a:cs typeface="Arial" panose="020B0604020202020204" pitchFamily="34" charset="0"/>
                        </a:rPr>
                        <a:t>Model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Open MRIAs and other equivalent matters </a:t>
                      </a: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Capital adequacy</a:t>
                      </a:r>
                      <a:r>
                        <a:rPr lang="en-US" sz="1200" b="0" kern="1200" baseline="0" dirty="0" smtClean="0">
                          <a:solidFill>
                            <a:schemeClr val="tx1"/>
                          </a:solidFill>
                          <a:latin typeface="Arial" panose="020B0604020202020204" pitchFamily="34" charset="0"/>
                          <a:ea typeface="+mn-ea"/>
                          <a:cs typeface="Arial" panose="020B0604020202020204" pitchFamily="34" charset="0"/>
                        </a:rPr>
                        <a:t> (other)</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lgn="l" defTabSz="457200" rtl="0" eaLnBrk="1" latinLnBrk="0" hangingPunct="1">
                        <a:buFont typeface="Arial" panose="020B0604020202020204" pitchFamily="34" charset="0"/>
                        <a:buChar char="•"/>
                      </a:pPr>
                      <a:r>
                        <a:rPr lang="en-US" sz="1200" b="0" kern="1200" dirty="0" smtClean="0">
                          <a:solidFill>
                            <a:schemeClr val="tx1"/>
                          </a:solidFill>
                          <a:latin typeface="Arial" panose="020B0604020202020204" pitchFamily="34" charset="0"/>
                          <a:ea typeface="+mn-ea"/>
                          <a:cs typeface="Arial" panose="020B0604020202020204" pitchFamily="34" charset="0"/>
                        </a:rPr>
                        <a:t>Credit risk (concentration)</a:t>
                      </a:r>
                      <a:endParaRPr lang="en-US" sz="1200" kern="1200" baseline="0" dirty="0" smtClean="0">
                        <a:solidFill>
                          <a:schemeClr val="tx1"/>
                        </a:solidFill>
                        <a:latin typeface="Arial" panose="020B0604020202020204" pitchFamily="34" charset="0"/>
                        <a:ea typeface="+mn-ea"/>
                        <a:cs typeface="Arial" panose="020B0604020202020204" pitchFamily="34" charset="0"/>
                      </a:endParaRPr>
                    </a:p>
                    <a:p>
                      <a:pPr marL="119063" lvl="0" indent="-119063">
                        <a:buFont typeface="Arial" panose="020B0604020202020204" pitchFamily="34" charset="0"/>
                        <a:buChar char="•"/>
                      </a:pPr>
                      <a:r>
                        <a:rPr lang="en-US" sz="1200" baseline="0" dirty="0" smtClean="0">
                          <a:latin typeface="Arial" panose="020B0604020202020204" pitchFamily="34" charset="0"/>
                          <a:cs typeface="Arial" panose="020B0604020202020204" pitchFamily="34" charset="0"/>
                        </a:rPr>
                        <a:t>Liquidity risk</a:t>
                      </a:r>
                    </a:p>
                    <a:p>
                      <a:pPr marL="119063" lvl="0" indent="-119063">
                        <a:buFont typeface="Arial" panose="020B0604020202020204" pitchFamily="34" charset="0"/>
                        <a:buChar char="•"/>
                      </a:pPr>
                      <a:r>
                        <a:rPr lang="en-US" sz="1200" baseline="0" dirty="0" smtClean="0">
                          <a:latin typeface="Arial" panose="020B0604020202020204" pitchFamily="34" charset="0"/>
                          <a:cs typeface="Arial" panose="020B0604020202020204" pitchFamily="34" charset="0"/>
                        </a:rPr>
                        <a:t>Mark-to-market portfolio risk</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Operational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a:t>
                      </a:r>
                    </a:p>
                    <a:p>
                      <a:pPr marL="119063" lvl="0" indent="-119063" algn="l" defTabSz="457200" rtl="0" eaLnBrk="1" latinLnBrk="0" hangingPunct="1">
                        <a:buFont typeface="Arial" panose="020B0604020202020204" pitchFamily="34" charset="0"/>
                        <a:buChar char="•"/>
                      </a:pPr>
                      <a:r>
                        <a:rPr lang="en-US" sz="1200" kern="1200" baseline="0" dirty="0" smtClean="0">
                          <a:solidFill>
                            <a:schemeClr val="tx1"/>
                          </a:solidFill>
                          <a:latin typeface="Arial" panose="020B0604020202020204" pitchFamily="34" charset="0"/>
                          <a:ea typeface="+mn-ea"/>
                          <a:cs typeface="Arial" panose="020B0604020202020204" pitchFamily="34" charset="0"/>
                        </a:rPr>
                        <a:t>Fiduciary risk</a:t>
                      </a:r>
                      <a:endParaRPr lang="en-US" sz="1200" baseline="0" dirty="0" smtClean="0">
                        <a:latin typeface="Arial" panose="020B0604020202020204" pitchFamily="34" charset="0"/>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SHUSA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8" name="AutoShape 2"/>
          <p:cNvSpPr>
            <a:spLocks noChangeArrowheads="1"/>
          </p:cNvSpPr>
          <p:nvPr/>
        </p:nvSpPr>
        <p:spPr bwMode="gray">
          <a:xfrm rot="5400000">
            <a:off x="971642" y="4410889"/>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FF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cs typeface="Arial" panose="020B0604020202020204" pitchFamily="34" charset="0"/>
            </a:endParaRPr>
          </a:p>
        </p:txBody>
      </p:sp>
      <p:sp>
        <p:nvSpPr>
          <p:cNvPr id="70" name="AutoShape 4"/>
          <p:cNvSpPr>
            <a:spLocks noChangeArrowheads="1"/>
          </p:cNvSpPr>
          <p:nvPr/>
        </p:nvSpPr>
        <p:spPr bwMode="gray">
          <a:xfrm rot="5400000">
            <a:off x="971642" y="248038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SHUSA and entity level</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endParaRPr lang="en-GB">
              <a:solidFill>
                <a:srgbClr val="000000"/>
              </a:solidFill>
            </a:endParaRPr>
          </a:p>
        </p:txBody>
      </p:sp>
    </p:spTree>
    <p:extLst>
      <p:ext uri="{BB962C8B-B14F-4D97-AF65-F5344CB8AC3E}">
        <p14:creationId xmlns:p14="http://schemas.microsoft.com/office/powerpoint/2010/main" val="949185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Proposed 2016 RAS</a:t>
            </a:r>
          </a:p>
        </p:txBody>
      </p:sp>
    </p:spTree>
    <p:extLst>
      <p:ext uri="{BB962C8B-B14F-4D97-AF65-F5344CB8AC3E}">
        <p14:creationId xmlns:p14="http://schemas.microsoft.com/office/powerpoint/2010/main" val="175543721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866207957"/>
              </p:ext>
            </p:extLst>
          </p:nvPr>
        </p:nvGraphicFramePr>
        <p:xfrm>
          <a:off x="363541" y="1464368"/>
          <a:ext cx="8879148" cy="2464176"/>
        </p:xfrm>
        <a:graphic>
          <a:graphicData uri="http://schemas.openxmlformats.org/drawingml/2006/table">
            <a:tbl>
              <a:tblPr firstRow="1" bandRow="1"/>
              <a:tblGrid>
                <a:gridCol w="834439"/>
                <a:gridCol w="1975560"/>
                <a:gridCol w="924058"/>
                <a:gridCol w="735013"/>
                <a:gridCol w="735013"/>
                <a:gridCol w="735013"/>
                <a:gridCol w="735013"/>
                <a:gridCol w="735013"/>
                <a:gridCol w="735013"/>
                <a:gridCol w="735013"/>
              </a:tblGrid>
              <a:tr h="0">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0" algn="ctr" defTabSz="457200" rtl="0" eaLnBrk="1" latinLnBrk="0" hangingPunct="1"/>
                      <a:r>
                        <a:rPr lang="en-US" sz="1100" b="1" kern="1200" dirty="0" smtClean="0">
                          <a:solidFill>
                            <a:srgbClr val="FF0000"/>
                          </a:solidFill>
                          <a:latin typeface="Arial" panose="020B0604020202020204" pitchFamily="34" charset="0"/>
                          <a:ea typeface="+mn-ea"/>
                          <a:cs typeface="Arial" panose="020B0604020202020204" pitchFamily="34" charset="0"/>
                        </a:rPr>
                        <a:t>Baseline scenario</a:t>
                      </a:r>
                      <a:endParaRPr lang="en-US" sz="1100" b="1" kern="1200" dirty="0">
                        <a:solidFill>
                          <a:srgbClr val="FF0000"/>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GB"/>
                    </a:p>
                  </a:txBody>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rgbClr val="FF0000"/>
                          </a:solidFill>
                          <a:latin typeface="Arial" panose="020B0604020202020204" pitchFamily="34" charset="0"/>
                          <a:ea typeface="+mn-ea"/>
                          <a:cs typeface="Arial" panose="020B0604020202020204" pitchFamily="34" charset="0"/>
                        </a:rPr>
                        <a:t>BHC Stress scenario</a:t>
                      </a: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9685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Ratio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baseline="0" dirty="0" smtClean="0">
                          <a:solidFill>
                            <a:schemeClr val="tx1"/>
                          </a:solidFill>
                          <a:latin typeface="Arial" panose="020B0604020202020204" pitchFamily="34" charset="0"/>
                          <a:ea typeface="+mn-ea"/>
                          <a:cs typeface="Arial" panose="020B0604020202020204" pitchFamily="34" charset="0"/>
                        </a:rPr>
                        <a:t>Base </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BHC</a:t>
                      </a:r>
                      <a:r>
                        <a:rPr lang="en-US" sz="1100" b="1" kern="1200" baseline="0" dirty="0" smtClean="0">
                          <a:solidFill>
                            <a:schemeClr val="tx1"/>
                          </a:solidFill>
                          <a:latin typeface="Arial" panose="020B0604020202020204" pitchFamily="34" charset="0"/>
                          <a:ea typeface="+mn-ea"/>
                          <a:cs typeface="Arial" panose="020B0604020202020204" pitchFamily="34" charset="0"/>
                        </a:rPr>
                        <a:t> Stress</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444594">
                <a:tc row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 (ratios)</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*Common Equity</a:t>
                      </a:r>
                      <a:r>
                        <a:rPr lang="en-US" sz="1100" b="0" baseline="0" dirty="0" smtClean="0">
                          <a:solidFill>
                            <a:schemeClr val="tx1"/>
                          </a:solidFill>
                          <a:latin typeface="Arial" panose="020B0604020202020204" pitchFamily="34" charset="0"/>
                          <a:cs typeface="Arial" panose="020B0604020202020204" pitchFamily="34" charset="0"/>
                        </a:rPr>
                        <a:t> Tier 1</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91.65%</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78.86%</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&lt;=18.60%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&lt;=16.60%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80.17%</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&lt;=13.60%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&lt;=11.60%</a:t>
                      </a:r>
                      <a:endParaRPr lang="en-US" sz="1100" b="0" i="0" u="none" strike="noStrike" dirty="0">
                        <a:solidFill>
                          <a:srgbClr val="000000"/>
                        </a:solidFill>
                        <a:effectLst/>
                        <a:latin typeface="Arial"/>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4459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*Total Risk-based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95.83%</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82.43%</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&lt;=20.10%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&lt;=18.10%</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83.74%</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&lt;=19.35%</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&lt;=17.35%</a:t>
                      </a:r>
                      <a:endParaRPr lang="en-US" sz="1100" b="0" i="0" u="none" strike="noStrike" dirty="0">
                        <a:solidFill>
                          <a:srgbClr val="000000"/>
                        </a:solidFill>
                        <a:effectLst/>
                        <a:latin typeface="Arial"/>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4459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a:t>
                      </a:r>
                      <a:r>
                        <a:rPr lang="en-US" sz="1100" b="0" baseline="0" dirty="0" smtClean="0">
                          <a:latin typeface="Arial" panose="020B0604020202020204" pitchFamily="34" charset="0"/>
                          <a:cs typeface="Arial" panose="020B0604020202020204" pitchFamily="34" charset="0"/>
                        </a:rPr>
                        <a:t> 1 Leverage</a:t>
                      </a:r>
                      <a:endParaRPr lang="en-US" sz="1100" b="0" dirty="0" smtClean="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13.21%</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13.48%</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10.75%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8.75%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13.67%</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9.75%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7.75%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44459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Arial" panose="020B0604020202020204" pitchFamily="34" charset="0"/>
                        <a:cs typeface="Arial" panose="020B0604020202020204" pitchFamily="34" charset="0"/>
                      </a:endParaRPr>
                    </a:p>
                  </a:txBody>
                  <a:tcPr marL="45720" marR="45720">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 1 Risk-based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93.07%</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78.86%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24.35%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22.35%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80.17%</a:t>
                      </a:r>
                      <a:endParaRPr lang="en-US" sz="11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15.10%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b="0" i="0" u="none" strike="noStrike" dirty="0" smtClean="0">
                          <a:solidFill>
                            <a:srgbClr val="000000"/>
                          </a:solidFill>
                          <a:effectLst/>
                          <a:latin typeface="Arial"/>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13.10%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2016 BSI RAS </a:t>
            </a:r>
            <a:r>
              <a:rPr lang="en-US" dirty="0"/>
              <a:t>– </a:t>
            </a:r>
            <a:r>
              <a:rPr lang="en-US" kern="0" dirty="0">
                <a:solidFill>
                  <a:srgbClr val="000000"/>
                </a:solidFill>
                <a:latin typeface="Arial"/>
                <a:ea typeface="ＭＳ Ｐゴシック"/>
              </a:rPr>
              <a:t>Proposed limits (1/3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55"/>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
        <p:nvSpPr>
          <p:cNvPr id="6" name="TextBox 5"/>
          <p:cNvSpPr txBox="1"/>
          <p:nvPr/>
        </p:nvSpPr>
        <p:spPr>
          <a:xfrm>
            <a:off x="6197964" y="123775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363415840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2016 BSI RAS </a:t>
            </a:r>
            <a:r>
              <a:rPr lang="en-US" dirty="0"/>
              <a:t>– </a:t>
            </a:r>
            <a:r>
              <a:rPr lang="en-US" kern="0" dirty="0">
                <a:solidFill>
                  <a:srgbClr val="000000"/>
                </a:solidFill>
                <a:latin typeface="Arial"/>
                <a:ea typeface="ＭＳ Ｐゴシック"/>
              </a:rPr>
              <a:t>Proposed limits (2/3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12" name="Footnote"/>
          <p:cNvSpPr/>
          <p:nvPr/>
        </p:nvSpPr>
        <p:spPr>
          <a:xfrm>
            <a:off x="2228525" y="6332555"/>
            <a:ext cx="5000959" cy="334835"/>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114300" indent="-114300" algn="l">
              <a:buFont typeface="+mj-lt"/>
              <a:buAutoNum type="arabicPeriod"/>
            </a:pPr>
            <a:r>
              <a:rPr lang="en-US" sz="800" dirty="0">
                <a:solidFill>
                  <a:srgbClr val="000000"/>
                </a:solidFill>
                <a:latin typeface="Arial"/>
                <a:ea typeface="ＭＳ Ｐゴシック"/>
                <a:sym typeface="Arial"/>
              </a:rPr>
              <a:t>NII: Net Interest Income</a:t>
            </a:r>
          </a:p>
          <a:p>
            <a:pPr marL="114300" indent="-114300" algn="l">
              <a:buFont typeface="+mj-lt"/>
              <a:buAutoNum type="arabicPeriod"/>
            </a:pPr>
            <a:r>
              <a:rPr lang="en-US" sz="800" dirty="0">
                <a:solidFill>
                  <a:srgbClr val="000000"/>
                </a:solidFill>
                <a:latin typeface="Arial"/>
                <a:ea typeface="ＭＳ Ｐゴシック"/>
                <a:sym typeface="Arial"/>
              </a:rPr>
              <a:t>MVE: Market Value of </a:t>
            </a:r>
            <a:r>
              <a:rPr lang="en-US" sz="800" dirty="0" smtClean="0">
                <a:solidFill>
                  <a:srgbClr val="000000"/>
                </a:solidFill>
                <a:latin typeface="Arial"/>
                <a:ea typeface="ＭＳ Ｐゴシック"/>
                <a:sym typeface="Arial"/>
              </a:rPr>
              <a:t>Equity</a:t>
            </a:r>
            <a:endParaRPr lang="en-US" sz="800" dirty="0">
              <a:solidFill>
                <a:srgbClr val="000000"/>
              </a:solidFill>
              <a:latin typeface="Arial"/>
              <a:ea typeface="ＭＳ Ｐゴシック"/>
              <a:sym typeface="Arial"/>
            </a:endParaRPr>
          </a:p>
        </p:txBody>
      </p:sp>
      <p:graphicFrame>
        <p:nvGraphicFramePr>
          <p:cNvPr id="7" name="Table 6"/>
          <p:cNvGraphicFramePr>
            <a:graphicFrameLocks noGrp="1"/>
          </p:cNvGraphicFramePr>
          <p:nvPr>
            <p:extLst>
              <p:ext uri="{D42A27DB-BD31-4B8C-83A1-F6EECF244321}">
                <p14:modId xmlns:p14="http://schemas.microsoft.com/office/powerpoint/2010/main" val="3564205477"/>
              </p:ext>
            </p:extLst>
          </p:nvPr>
        </p:nvGraphicFramePr>
        <p:xfrm>
          <a:off x="363539" y="1470024"/>
          <a:ext cx="8879146" cy="4619338"/>
        </p:xfrm>
        <a:graphic>
          <a:graphicData uri="http://schemas.openxmlformats.org/drawingml/2006/table">
            <a:tbl>
              <a:tblPr firstRow="1" bandRow="1"/>
              <a:tblGrid>
                <a:gridCol w="1184845"/>
                <a:gridCol w="2276780"/>
                <a:gridCol w="1099207"/>
                <a:gridCol w="941865"/>
                <a:gridCol w="1125483"/>
                <a:gridCol w="1125483"/>
                <a:gridCol w="1125483"/>
              </a:tblGrid>
              <a:tr h="220304">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pPr>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9373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Capital</a:t>
                      </a:r>
                      <a:r>
                        <a:rPr lang="en-US" sz="1000" b="1" baseline="0" dirty="0" smtClean="0">
                          <a:solidFill>
                            <a:schemeClr val="tx1"/>
                          </a:solidFill>
                          <a:latin typeface="Arial" panose="020B0604020202020204" pitchFamily="34" charset="0"/>
                          <a:cs typeface="Arial" panose="020B0604020202020204" pitchFamily="34" charset="0"/>
                        </a:rPr>
                        <a:t> adequacy (other)</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a:effectLst/>
                          <a:latin typeface="Arial" panose="020B0604020202020204" pitchFamily="34" charset="0"/>
                          <a:cs typeface="Arial" panose="020B0604020202020204" pitchFamily="34" charset="0"/>
                        </a:rPr>
                        <a:t>Impairment to </a:t>
                      </a:r>
                      <a:r>
                        <a:rPr lang="en-US" sz="1000" u="none" strike="noStrike" dirty="0" smtClean="0">
                          <a:effectLst/>
                          <a:latin typeface="Arial" panose="020B0604020202020204" pitchFamily="34" charset="0"/>
                          <a:cs typeface="Arial" panose="020B0604020202020204" pitchFamily="34" charset="0"/>
                        </a:rPr>
                        <a:t>Pre-Provision </a:t>
                      </a:r>
                      <a:r>
                        <a:rPr lang="en-US" sz="1000" u="none" strike="noStrike" dirty="0">
                          <a:effectLst/>
                          <a:latin typeface="Arial" panose="020B0604020202020204" pitchFamily="34" charset="0"/>
                          <a:cs typeface="Arial" panose="020B0604020202020204" pitchFamily="34" charset="0"/>
                        </a:rPr>
                        <a:t>N</a:t>
                      </a:r>
                      <a:r>
                        <a:rPr lang="en-US" sz="1000" u="none" strike="noStrike" dirty="0" smtClean="0">
                          <a:effectLst/>
                          <a:latin typeface="Arial" panose="020B0604020202020204" pitchFamily="34" charset="0"/>
                          <a:cs typeface="Arial" panose="020B0604020202020204" pitchFamily="34" charset="0"/>
                        </a:rPr>
                        <a:t>et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evenue </a:t>
                      </a:r>
                      <a:r>
                        <a:rPr lang="en-US" sz="1000" u="none" strike="noStrike" dirty="0">
                          <a:effectLst/>
                          <a:latin typeface="Arial" panose="020B0604020202020204" pitchFamily="34" charset="0"/>
                          <a:cs typeface="Arial" panose="020B0604020202020204" pitchFamily="34" charset="0"/>
                        </a:rPr>
                        <a:t>(PPNR) </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p>
                    <a:p>
                      <a:pPr algn="ctr">
                        <a:lnSpc>
                          <a:spcPct val="100000"/>
                        </a:lnSpc>
                      </a:pPr>
                      <a:r>
                        <a:rPr lang="en-US" sz="1000" b="0" dirty="0" smtClean="0">
                          <a:latin typeface="Arial" panose="020B0604020202020204" pitchFamily="34" charset="0"/>
                          <a:cs typeface="Arial" panose="020B0604020202020204" pitchFamily="34" charset="0"/>
                        </a:rPr>
                        <a:t>(9Q CCAR 2016)</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$42M</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&gt;=$52M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&gt;=$58M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93739">
                <a:tc row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*Secured Lending Value Exceptions (%)</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Quarterly</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dirty="0" smtClean="0">
                          <a:solidFill>
                            <a:schemeClr val="tx1"/>
                          </a:solidFill>
                          <a:latin typeface="Arial" panose="020B0604020202020204" pitchFamily="34" charset="0"/>
                          <a:cs typeface="Arial" panose="020B0604020202020204" pitchFamily="34" charset="0"/>
                        </a:rPr>
                        <a:t>BSI Miami</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1.5%</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2%</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45929">
                <a:tc vMerge="1">
                  <a:txBody>
                    <a:bodyPr/>
                    <a:lstStyle/>
                    <a:p>
                      <a:endParaRPr lang="en-GB"/>
                    </a:p>
                  </a:txBody>
                  <a:tcPr/>
                </a:tc>
                <a:tc>
                  <a:txBody>
                    <a:bodyPr/>
                    <a:lstStyle/>
                    <a:p>
                      <a:pPr marL="0" marR="0" lvl="1" indent="0" algn="l" defTabSz="4572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Individual Obligor Exposure</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Quarterly</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dirty="0" smtClean="0">
                          <a:solidFill>
                            <a:schemeClr val="tx1"/>
                          </a:solidFill>
                          <a:latin typeface="Arial" panose="020B0604020202020204" pitchFamily="34" charset="0"/>
                          <a:cs typeface="Arial" panose="020B0604020202020204" pitchFamily="34" charset="0"/>
                        </a:rPr>
                        <a:t>BSI Miami</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9.90%</a:t>
                      </a:r>
                      <a:endParaRPr lang="en-US" sz="1000" b="1" dirty="0">
                        <a:solidFill>
                          <a:srgbClr val="FFC000"/>
                        </a:solidFill>
                        <a:latin typeface="Arial" panose="020B0604020202020204" pitchFamily="34" charset="0"/>
                        <a:cs typeface="Arial" panose="020B0604020202020204" pitchFamily="34" charset="0"/>
                      </a:endParaRP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12%</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15%</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28">
                <a:tc vMerge="1">
                  <a:txBody>
                    <a:bodyPr/>
                    <a:lstStyle/>
                    <a:p>
                      <a:endParaRPr lang="en-GB"/>
                    </a:p>
                  </a:txBody>
                  <a:tcPr/>
                </a:tc>
                <a:tc>
                  <a:txBody>
                    <a:bodyPr/>
                    <a:lstStyle/>
                    <a:p>
                      <a:pPr marL="0" marR="0" lvl="1" indent="0" algn="l" defTabSz="4572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Top 10 Obligors Exposure</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Quarterly</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0" dirty="0" smtClean="0">
                          <a:solidFill>
                            <a:schemeClr val="tx1"/>
                          </a:solidFill>
                          <a:latin typeface="Arial" panose="020B0604020202020204" pitchFamily="34" charset="0"/>
                          <a:cs typeface="Arial" panose="020B0604020202020204" pitchFamily="34" charset="0"/>
                        </a:rPr>
                        <a:t>BSI Miami</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49%</a:t>
                      </a:r>
                      <a:endParaRPr lang="en-US" sz="1000" b="1" dirty="0" smtClean="0">
                        <a:solidFill>
                          <a:srgbClr val="FFC000"/>
                        </a:solidFill>
                        <a:latin typeface="Arial" panose="020B0604020202020204" pitchFamily="34" charset="0"/>
                        <a:cs typeface="Arial" panose="020B0604020202020204" pitchFamily="34" charset="0"/>
                      </a:endParaRP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75%</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a:rPr>
                        <a:t>&gt;=</a:t>
                      </a:r>
                      <a:r>
                        <a:rPr lang="en-US" sz="1000" b="0" i="0" kern="1200" dirty="0" smtClean="0">
                          <a:solidFill>
                            <a:schemeClr val="tx1"/>
                          </a:solidFill>
                          <a:latin typeface="Arial" panose="020B0604020202020204" pitchFamily="34" charset="0"/>
                          <a:ea typeface="+mn-ea"/>
                          <a:cs typeface="Arial" panose="020B0604020202020204" pitchFamily="34" charset="0"/>
                        </a:rPr>
                        <a:t>90%</a:t>
                      </a: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7013">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*Stressed </a:t>
                      </a:r>
                      <a:r>
                        <a:rPr lang="en-US" sz="1000" u="none" strike="noStrike" dirty="0">
                          <a:effectLst/>
                          <a:latin typeface="Arial" panose="020B0604020202020204" pitchFamily="34" charset="0"/>
                          <a:cs typeface="Arial" panose="020B0604020202020204" pitchFamily="34" charset="0"/>
                        </a:rPr>
                        <a:t>Survival </a:t>
                      </a:r>
                      <a:r>
                        <a:rPr lang="en-US" sz="1000" u="none" strike="noStrike" dirty="0" smtClean="0">
                          <a:effectLst/>
                          <a:latin typeface="Arial" panose="020B0604020202020204" pitchFamily="34" charset="0"/>
                          <a:cs typeface="Arial" panose="020B0604020202020204" pitchFamily="34" charset="0"/>
                        </a:rPr>
                        <a:t>Period </a:t>
                      </a:r>
                      <a:r>
                        <a:rPr lang="en-US" sz="1000" u="none" strike="noStrike" dirty="0">
                          <a:effectLst/>
                          <a:latin typeface="Arial" panose="020B0604020202020204" pitchFamily="34" charset="0"/>
                          <a:cs typeface="Arial" panose="020B0604020202020204" pitchFamily="34" charset="0"/>
                        </a:rPr>
                        <a:t>(days)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&gt;90</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75 days</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45 days</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9883">
                <a:tc vMerge="1">
                  <a:txBody>
                    <a:bodyPr/>
                    <a:lstStyle/>
                    <a:p>
                      <a:endParaRPr lang="en-GB"/>
                    </a:p>
                  </a:txBody>
                  <a:tcPr/>
                </a:tc>
                <a:tc>
                  <a:txBody>
                    <a:bodyPr/>
                    <a:lstStyle/>
                    <a:p>
                      <a:pPr algn="l" fontAlgn="b">
                        <a:lnSpc>
                          <a:spcPct val="100000"/>
                        </a:lnSpc>
                      </a:pPr>
                      <a:r>
                        <a:rPr lang="en-US" sz="1000" b="0" i="0" u="none" strike="noStrike" dirty="0" smtClean="0">
                          <a:solidFill>
                            <a:schemeClr val="tx1"/>
                          </a:solidFill>
                          <a:effectLst/>
                          <a:latin typeface="Arial" panose="020B0604020202020204" pitchFamily="34" charset="0"/>
                          <a:cs typeface="Arial" panose="020B0604020202020204" pitchFamily="34" charset="0"/>
                        </a:rPr>
                        <a:t>*Liquidity Coverage Ratio (US)</a:t>
                      </a:r>
                      <a:endParaRPr lang="en-US" sz="1000" b="0" i="0" u="none" strike="noStrike" dirty="0">
                        <a:solidFill>
                          <a:schemeClr val="tx1"/>
                        </a:solidFill>
                        <a:effectLst/>
                        <a:latin typeface="Arial" panose="020B0604020202020204" pitchFamily="34" charset="0"/>
                        <a:cs typeface="Arial" panose="020B0604020202020204" pitchFamily="34" charset="0"/>
                      </a:endParaRPr>
                    </a:p>
                  </a:txBody>
                  <a:tcPr marL="3833" marR="3833" marT="365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TBD</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110%</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100%</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7868">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*Structural Funding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atio </a:t>
                      </a:r>
                      <a:r>
                        <a:rPr lang="en-US" sz="1000" u="none" strike="noStrike" dirty="0">
                          <a:effectLst/>
                          <a:latin typeface="Arial" panose="020B0604020202020204" pitchFamily="34" charset="0"/>
                          <a:cs typeface="Arial" panose="020B0604020202020204" pitchFamily="34" charset="0"/>
                        </a:rPr>
                        <a: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168.35%</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0" i="0" u="none" strike="noStrike" dirty="0" smtClean="0">
                          <a:solidFill>
                            <a:srgbClr val="000000"/>
                          </a:solidFill>
                          <a:effectLst/>
                          <a:latin typeface="Arial"/>
                        </a:rPr>
                        <a:t>&lt;=</a:t>
                      </a:r>
                      <a:r>
                        <a:rPr lang="en-US" sz="1000" dirty="0" smtClean="0">
                          <a:latin typeface="Arial" panose="020B0604020202020204" pitchFamily="34" charset="0"/>
                          <a:cs typeface="Arial" panose="020B0604020202020204" pitchFamily="34" charset="0"/>
                        </a:rPr>
                        <a:t>121%</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0" i="0" u="none" strike="noStrike" dirty="0" smtClean="0">
                          <a:solidFill>
                            <a:srgbClr val="000000"/>
                          </a:solidFill>
                          <a:effectLst/>
                          <a:latin typeface="Arial"/>
                        </a:rPr>
                        <a:t>&lt;=</a:t>
                      </a:r>
                      <a:r>
                        <a:rPr lang="en-US" sz="1000" dirty="0" smtClean="0">
                          <a:latin typeface="Arial" panose="020B0604020202020204" pitchFamily="34" charset="0"/>
                          <a:cs typeface="Arial" panose="020B0604020202020204" pitchFamily="34" charset="0"/>
                        </a:rPr>
                        <a:t>100%</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28296">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*NII</a:t>
                      </a:r>
                      <a:r>
                        <a:rPr lang="en-US" sz="1000" b="0" i="0" kern="1200" baseline="30000" dirty="0" smtClean="0">
                          <a:solidFill>
                            <a:schemeClr val="tx1"/>
                          </a:solidFill>
                          <a:latin typeface="Arial" panose="020B0604020202020204" pitchFamily="34" charset="0"/>
                          <a:ea typeface="+mn-ea"/>
                          <a:cs typeface="Arial" panose="020B0604020202020204" pitchFamily="34" charset="0"/>
                        </a:rPr>
                        <a:t>2</a:t>
                      </a:r>
                      <a:r>
                        <a:rPr lang="en-US" sz="1000" b="0" i="0" kern="1200" baseline="0" dirty="0" smtClean="0">
                          <a:solidFill>
                            <a:schemeClr val="tx1"/>
                          </a:solidFill>
                          <a:latin typeface="Arial" panose="020B0604020202020204" pitchFamily="34" charset="0"/>
                          <a:ea typeface="+mn-ea"/>
                          <a:cs typeface="Arial" panose="020B0604020202020204" pitchFamily="34" charset="0"/>
                        </a:rPr>
                        <a:t> Sensitivity</a:t>
                      </a:r>
                      <a:r>
                        <a:rPr lang="en-US" sz="1000" b="0" i="0" kern="1200" dirty="0" smtClean="0">
                          <a:solidFill>
                            <a:schemeClr val="tx1"/>
                          </a:solidFill>
                          <a:latin typeface="Arial" panose="020B0604020202020204" pitchFamily="34" charset="0"/>
                          <a:ea typeface="+mn-ea"/>
                          <a:cs typeface="Arial" panose="020B0604020202020204" pitchFamily="34" charset="0"/>
                        </a:rPr>
                        <a:t>(+/- 100bps)</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-9.46%</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aseline="0" dirty="0" smtClean="0">
                          <a:latin typeface="Arial" panose="020B0604020202020204" pitchFamily="34" charset="0"/>
                          <a:cs typeface="Arial" panose="020B0604020202020204" pitchFamily="34" charset="0"/>
                        </a:rPr>
                        <a:t>&lt;=-21%</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aseline="0" dirty="0" smtClean="0">
                          <a:latin typeface="Arial" panose="020B0604020202020204" pitchFamily="34" charset="0"/>
                          <a:cs typeface="Arial" panose="020B0604020202020204" pitchFamily="34" charset="0"/>
                        </a:rPr>
                        <a:t>&lt;=</a:t>
                      </a:r>
                      <a:r>
                        <a:rPr lang="en-US" sz="1000" dirty="0" smtClean="0">
                          <a:latin typeface="Arial" panose="020B0604020202020204" pitchFamily="34" charset="0"/>
                          <a:cs typeface="Arial" panose="020B0604020202020204" pitchFamily="34" charset="0"/>
                        </a:rPr>
                        <a:t>-27%</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2628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*MVE</a:t>
                      </a:r>
                      <a:r>
                        <a:rPr lang="en-US" sz="1000" b="0" i="0" kern="1200" baseline="30000" dirty="0" smtClean="0">
                          <a:solidFill>
                            <a:schemeClr val="tx1"/>
                          </a:solidFill>
                          <a:latin typeface="Arial" panose="020B0604020202020204" pitchFamily="34" charset="0"/>
                          <a:ea typeface="+mn-ea"/>
                          <a:cs typeface="Arial" panose="020B0604020202020204" pitchFamily="34" charset="0"/>
                        </a:rPr>
                        <a:t>3</a:t>
                      </a:r>
                      <a:r>
                        <a:rPr lang="en-US" sz="1000" b="0" i="0" kern="1200" dirty="0" smtClean="0">
                          <a:solidFill>
                            <a:schemeClr val="tx1"/>
                          </a:solidFill>
                          <a:latin typeface="Arial" panose="020B0604020202020204" pitchFamily="34" charset="0"/>
                          <a:ea typeface="+mn-ea"/>
                          <a:cs typeface="Arial" panose="020B0604020202020204" pitchFamily="34" charset="0"/>
                        </a:rPr>
                        <a:t> Sensitivity(+/- 100bps)</a:t>
                      </a: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-1.65%</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aseline="0" dirty="0" smtClean="0">
                          <a:latin typeface="Arial" panose="020B0604020202020204" pitchFamily="34" charset="0"/>
                          <a:cs typeface="Arial" panose="020B0604020202020204" pitchFamily="34" charset="0"/>
                        </a:rPr>
                        <a:t>&lt;=</a:t>
                      </a:r>
                      <a:r>
                        <a:rPr lang="en-US" sz="1000" dirty="0" smtClean="0">
                          <a:latin typeface="Arial" panose="020B0604020202020204" pitchFamily="34" charset="0"/>
                          <a:cs typeface="Arial" panose="020B0604020202020204" pitchFamily="34" charset="0"/>
                        </a:rPr>
                        <a:t>-3%</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aseline="0" dirty="0" smtClean="0">
                          <a:latin typeface="Arial" panose="020B0604020202020204" pitchFamily="34" charset="0"/>
                          <a:cs typeface="Arial" panose="020B0604020202020204" pitchFamily="34" charset="0"/>
                        </a:rPr>
                        <a:t>&lt;=-4%</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6935">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*Gross Operational</a:t>
                      </a:r>
                      <a:r>
                        <a:rPr lang="en-US" sz="1000" u="none" strike="noStrike" baseline="0" dirty="0" smtClean="0">
                          <a:effectLst/>
                          <a:latin typeface="Arial" panose="020B0604020202020204" pitchFamily="34" charset="0"/>
                          <a:cs typeface="Arial" panose="020B0604020202020204" pitchFamily="34" charset="0"/>
                        </a:rPr>
                        <a:t> Risk L</a:t>
                      </a:r>
                      <a:r>
                        <a:rPr lang="en-US" sz="1000" u="none" strike="noStrike" dirty="0" smtClean="0">
                          <a:effectLst/>
                          <a:latin typeface="Arial" panose="020B0604020202020204" pitchFamily="34" charset="0"/>
                          <a:cs typeface="Arial" panose="020B0604020202020204" pitchFamily="34" charset="0"/>
                        </a:rPr>
                        <a:t>osses </a:t>
                      </a:r>
                      <a:r>
                        <a:rPr lang="en-US" sz="1000" u="none" strike="noStrike" dirty="0">
                          <a:effectLst/>
                          <a:latin typeface="Arial" panose="020B0604020202020204" pitchFamily="34" charset="0"/>
                          <a:cs typeface="Arial" panose="020B0604020202020204" pitchFamily="34" charset="0"/>
                        </a:rPr>
                        <a:t>/ </a:t>
                      </a:r>
                      <a:r>
                        <a:rPr lang="en-US" sz="1000" u="none" strike="noStrike" dirty="0" smtClean="0">
                          <a:effectLst/>
                          <a:latin typeface="Arial" panose="020B0604020202020204" pitchFamily="34" charset="0"/>
                          <a:cs typeface="Arial" panose="020B0604020202020204" pitchFamily="34" charset="0"/>
                        </a:rPr>
                        <a:t>Gross Margin</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p>
                    <a:p>
                      <a:pPr algn="ctr">
                        <a:lnSpc>
                          <a:spcPct val="100000"/>
                        </a:lnSpc>
                      </a:pPr>
                      <a:r>
                        <a:rPr lang="en-US" sz="1000" b="0" dirty="0" smtClean="0">
                          <a:latin typeface="Arial" panose="020B0604020202020204" pitchFamily="34" charset="0"/>
                          <a:cs typeface="Arial" panose="020B0604020202020204" pitchFamily="34" charset="0"/>
                        </a:rPr>
                        <a:t>(trailing</a:t>
                      </a:r>
                      <a:r>
                        <a:rPr lang="en-US" sz="1000" b="0" baseline="0" dirty="0" smtClean="0">
                          <a:latin typeface="Arial" panose="020B0604020202020204" pitchFamily="34" charset="0"/>
                          <a:cs typeface="Arial" panose="020B0604020202020204" pitchFamily="34" charset="0"/>
                        </a:rPr>
                        <a:t> 12m)</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0.09%</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&gt;=1.25%</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6935">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Material</a:t>
                      </a:r>
                      <a:r>
                        <a:rPr lang="en-US" sz="1000" u="none" strike="noStrike" baseline="0" dirty="0" smtClean="0">
                          <a:effectLst/>
                          <a:latin typeface="Arial" panose="020B0604020202020204" pitchFamily="34" charset="0"/>
                          <a:cs typeface="Arial" panose="020B0604020202020204" pitchFamily="34" charset="0"/>
                        </a:rPr>
                        <a:t> Operational Risk E</a:t>
                      </a:r>
                      <a:r>
                        <a:rPr lang="en-US" sz="1000" u="none" strike="noStrike" dirty="0" smtClean="0">
                          <a:effectLst/>
                          <a:latin typeface="Arial" panose="020B0604020202020204" pitchFamily="34" charset="0"/>
                          <a:cs typeface="Arial" panose="020B0604020202020204" pitchFamily="34" charset="0"/>
                        </a:rPr>
                        <a:t>vents (financial threshold &gt;50K)</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a:t>
                      </a:r>
                    </a:p>
                  </a:txBody>
                  <a:tcPr marL="48014" marR="48014"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a:t>
                      </a:r>
                      <a:endParaRPr lang="en-US" sz="1000" dirty="0">
                        <a:latin typeface="Arial" panose="020B0604020202020204" pitchFamily="34" charset="0"/>
                        <a:cs typeface="Arial" panose="020B0604020202020204" pitchFamily="34" charset="0"/>
                      </a:endParaRPr>
                    </a:p>
                  </a:txBody>
                  <a:tcPr marL="48014" marR="48014"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a:t>
                      </a:r>
                      <a:endParaRPr lang="en-US" sz="1000" dirty="0">
                        <a:latin typeface="Arial" panose="020B0604020202020204" pitchFamily="34" charset="0"/>
                        <a:cs typeface="Arial" panose="020B0604020202020204" pitchFamily="34" charset="0"/>
                      </a:endParaRPr>
                    </a:p>
                  </a:txBody>
                  <a:tcPr marL="48014" marR="48014"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36935">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Model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not submitted for validation</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a:lnSpc>
                          <a:spcPct val="100000"/>
                        </a:lnSpc>
                        <a:spcBef>
                          <a:spcPts val="0"/>
                        </a:spcBef>
                        <a:spcAft>
                          <a:spcPts val="0"/>
                        </a:spcAft>
                        <a:buFont typeface="Arial" panose="020B0604020202020204" pitchFamily="34" charset="0"/>
                        <a:buNone/>
                      </a:pPr>
                      <a:r>
                        <a:rPr lang="en-US" sz="1000" b="0" dirty="0" smtClean="0">
                          <a:solidFill>
                            <a:schemeClr val="tx1"/>
                          </a:solidFill>
                          <a:effectLst/>
                          <a:latin typeface="Arial" panose="020B0604020202020204" pitchFamily="34" charset="0"/>
                          <a:ea typeface="Calibri"/>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2016</a:t>
                      </a:r>
                      <a:r>
                        <a:rPr lang="en-US" sz="1000" baseline="0" dirty="0" smtClean="0">
                          <a:latin typeface="Arial" panose="020B0604020202020204" pitchFamily="34" charset="0"/>
                          <a:cs typeface="Arial" panose="020B0604020202020204" pitchFamily="34" charset="0"/>
                        </a:rPr>
                        <a:t> - </a:t>
                      </a:r>
                      <a:r>
                        <a:rPr lang="en-US" sz="1000" dirty="0" smtClean="0">
                          <a:latin typeface="Arial" panose="020B0604020202020204" pitchFamily="34" charset="0"/>
                          <a:cs typeface="Arial" panose="020B0604020202020204" pitchFamily="34" charset="0"/>
                        </a:rPr>
                        <a:t>2</a:t>
                      </a:r>
                      <a:endParaRPr lang="en-US" sz="1000" dirty="0">
                        <a:latin typeface="Arial" panose="020B0604020202020204" pitchFamily="34" charset="0"/>
                        <a:cs typeface="Arial" panose="020B0604020202020204" pitchFamily="34" charset="0"/>
                      </a:endParaRPr>
                    </a:p>
                    <a:p>
                      <a:pPr algn="ctr">
                        <a:lnSpc>
                          <a:spcPct val="100000"/>
                        </a:lnSpc>
                      </a:pPr>
                      <a:r>
                        <a:rPr lang="en-US" sz="1000" baseline="0" dirty="0" smtClean="0">
                          <a:latin typeface="Arial" panose="020B0604020202020204" pitchFamily="34" charset="0"/>
                          <a:cs typeface="Arial" panose="020B0604020202020204" pitchFamily="34" charset="0"/>
                        </a:rPr>
                        <a:t>2017 – </a:t>
                      </a:r>
                      <a:r>
                        <a:rPr lang="en-US" sz="1000" dirty="0" smtClean="0">
                          <a:latin typeface="Arial" panose="020B0604020202020204" pitchFamily="34" charset="0"/>
                          <a:cs typeface="Arial" panose="020B0604020202020204" pitchFamily="34" charset="0"/>
                        </a:rPr>
                        <a:t>0</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2016</a:t>
                      </a:r>
                      <a:r>
                        <a:rPr lang="en-US" sz="1000" baseline="0" dirty="0" smtClean="0">
                          <a:latin typeface="Arial" panose="020B0604020202020204" pitchFamily="34" charset="0"/>
                          <a:cs typeface="Arial" panose="020B0604020202020204" pitchFamily="34" charset="0"/>
                        </a:rPr>
                        <a:t> - 3</a:t>
                      </a:r>
                      <a:endParaRPr lang="en-US" sz="1000" dirty="0" smtClean="0">
                        <a:latin typeface="Arial" panose="020B0604020202020204" pitchFamily="34" charset="0"/>
                        <a:cs typeface="Arial" panose="020B0604020202020204" pitchFamily="34" charset="0"/>
                      </a:endParaRPr>
                    </a:p>
                    <a:p>
                      <a:pPr algn="ctr">
                        <a:lnSpc>
                          <a:spcPct val="100000"/>
                        </a:lnSpc>
                      </a:pPr>
                      <a:r>
                        <a:rPr lang="en-US" sz="1000" baseline="0" dirty="0" smtClean="0">
                          <a:latin typeface="Arial" panose="020B0604020202020204" pitchFamily="34" charset="0"/>
                          <a:cs typeface="Arial" panose="020B0604020202020204" pitchFamily="34" charset="0"/>
                        </a:rPr>
                        <a:t>2017 – </a:t>
                      </a:r>
                      <a:r>
                        <a:rPr lang="en-US" sz="1000" dirty="0" smtClean="0">
                          <a:latin typeface="Arial" panose="020B0604020202020204" pitchFamily="34" charset="0"/>
                          <a:cs typeface="Arial" panose="020B0604020202020204" pitchFamily="34" charset="0"/>
                        </a:rPr>
                        <a:t>0</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6" name="TextBox 5"/>
          <p:cNvSpPr txBox="1"/>
          <p:nvPr/>
        </p:nvSpPr>
        <p:spPr>
          <a:xfrm>
            <a:off x="6197964" y="123775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30788345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84" y="1466434"/>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Limit calibration process</a:t>
            </a:r>
            <a:endParaRPr lang="en-US" sz="1400" dirty="0">
              <a:latin typeface="Arial" charset="0"/>
              <a:ea typeface="ＭＳ Ｐゴシック"/>
            </a:endParaRPr>
          </a:p>
        </p:txBody>
      </p:sp>
      <p:sp>
        <p:nvSpPr>
          <p:cNvPr id="25" name="Text Placeholder 2"/>
          <p:cNvSpPr txBox="1">
            <a:spLocks/>
          </p:cNvSpPr>
          <p:nvPr/>
        </p:nvSpPr>
        <p:spPr bwMode="auto">
          <a:xfrm>
            <a:off x="3332105" y="1466434"/>
            <a:ext cx="5484564"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Anchor calibration approaches</a:t>
            </a:r>
            <a:endParaRPr lang="en-US" sz="1400" dirty="0">
              <a:latin typeface="Arial" charset="0"/>
              <a:ea typeface="ＭＳ Ｐゴシック"/>
            </a:endParaRPr>
          </a:p>
        </p:txBody>
      </p:sp>
      <p:sp>
        <p:nvSpPr>
          <p:cNvPr id="2" name="Content Placeholder 1"/>
          <p:cNvSpPr>
            <a:spLocks noGrp="1"/>
          </p:cNvSpPr>
          <p:nvPr>
            <p:ph sz="quarter" idx="11"/>
          </p:nvPr>
        </p:nvSpPr>
        <p:spPr/>
        <p:txBody>
          <a:bodyPr/>
          <a:lstStyle/>
          <a:p>
            <a:r>
              <a:rPr lang="en-US" dirty="0" smtClean="0"/>
              <a:t>Risk taxonomy calibration approaches linked to risk objectives</a:t>
            </a:r>
            <a:endParaRPr lang="en-US" b="0" dirty="0">
              <a:solidFill>
                <a:schemeClr val="accent1"/>
              </a:solidFill>
            </a:endParaRPr>
          </a:p>
        </p:txBody>
      </p:sp>
      <p:sp>
        <p:nvSpPr>
          <p:cNvPr id="44" name="Footnote"/>
          <p:cNvSpPr/>
          <p:nvPr/>
        </p:nvSpPr>
        <p:spPr>
          <a:xfrm>
            <a:off x="2228518" y="6332539"/>
            <a:ext cx="5000958" cy="123111"/>
          </a:xfrm>
          <a:prstGeom prst="rect">
            <a:avLst/>
          </a:prstGeom>
          <a:extLst/>
        </p:spPr>
        <p:txBody>
          <a:bodyPr vert="horz" wrap="square" lIns="0" tIns="0" rIns="0" bIns="0" numCol="1" anchor="t" anchorCtr="0" compatLnSpc="1">
            <a:prstTxWarp prst="textNoShape">
              <a:avLst/>
            </a:prstTxWarp>
            <a:spAutoFit/>
          </a:bodyPr>
          <a:lstStyle/>
          <a:p>
            <a:pPr marL="228600" indent="-228600" algn="l">
              <a:lnSpc>
                <a:spcPct val="1000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sym typeface="+mn-lt"/>
              </a:rPr>
              <a:t>Subprime </a:t>
            </a:r>
            <a:r>
              <a:rPr lang="en-US" sz="800" dirty="0">
                <a:solidFill>
                  <a:srgbClr val="000000"/>
                </a:solidFill>
                <a:latin typeface="Arial" panose="020B0604020202020204" pitchFamily="34" charset="0"/>
                <a:cs typeface="Arial" panose="020B0604020202020204" pitchFamily="34" charset="0"/>
                <a:sym typeface="+mn-lt"/>
              </a:rPr>
              <a:t>assets % limits based on management judgment and rating agency </a:t>
            </a:r>
            <a:r>
              <a:rPr lang="en-US" sz="800" dirty="0" smtClean="0">
                <a:solidFill>
                  <a:srgbClr val="000000"/>
                </a:solidFill>
                <a:latin typeface="Arial" panose="020B0604020202020204" pitchFamily="34" charset="0"/>
                <a:cs typeface="Arial" panose="020B0604020202020204" pitchFamily="34" charset="0"/>
                <a:sym typeface="+mn-lt"/>
              </a:rPr>
              <a:t>expectations</a:t>
            </a:r>
            <a:endParaRPr lang="en-US" sz="800" dirty="0">
              <a:solidFill>
                <a:srgbClr val="000000"/>
              </a:solidFill>
              <a:latin typeface="Arial" panose="020B0604020202020204" pitchFamily="34" charset="0"/>
              <a:cs typeface="Arial" panose="020B0604020202020204" pitchFamily="34" charset="0"/>
              <a:sym typeface="+mn-lt"/>
            </a:endParaRPr>
          </a:p>
        </p:txBody>
      </p:sp>
      <p:graphicFrame>
        <p:nvGraphicFramePr>
          <p:cNvPr id="45" name="Table 44"/>
          <p:cNvGraphicFramePr>
            <a:graphicFrameLocks noGrp="1"/>
          </p:cNvGraphicFramePr>
          <p:nvPr>
            <p:extLst>
              <p:ext uri="{D42A27DB-BD31-4B8C-83A1-F6EECF244321}">
                <p14:modId xmlns:p14="http://schemas.microsoft.com/office/powerpoint/2010/main" val="734207222"/>
              </p:ext>
            </p:extLst>
          </p:nvPr>
        </p:nvGraphicFramePr>
        <p:xfrm>
          <a:off x="3332104" y="1842426"/>
          <a:ext cx="5915083" cy="4126000"/>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risk taxonomy</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buFont typeface="Arial" panose="020B0604020202020204" pitchFamily="34" charset="0"/>
                        <a:buChar char="•"/>
                      </a:pPr>
                      <a:r>
                        <a:rPr lang="en-US" sz="1200" dirty="0" smtClean="0">
                          <a:latin typeface="Arial" panose="020B0604020202020204" pitchFamily="34" charset="0"/>
                          <a:cs typeface="Arial" panose="020B0604020202020204" pitchFamily="34" charset="0"/>
                        </a:rPr>
                        <a:t>Capital adequacy (ratios)</a:t>
                      </a:r>
                      <a:endParaRPr lang="en-US" sz="1200" baseline="0" dirty="0" smtClean="0">
                        <a:latin typeface="Arial" panose="020B0604020202020204" pitchFamily="34" charset="0"/>
                        <a:cs typeface="Arial" panose="020B0604020202020204" pitchFamily="34" charset="0"/>
                      </a:endParaRP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 (MRIAs)</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Model risk</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Capital adequacy (other)</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Credit risk (losses)</a:t>
                      </a:r>
                      <a:endParaRPr lang="en-US" sz="1200" b="0" kern="1200" baseline="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Credit risk (concentration)</a:t>
                      </a:r>
                      <a:r>
                        <a:rPr lang="en-US" sz="1200" b="0" kern="1200" baseline="30000" dirty="0" smtClean="0">
                          <a:solidFill>
                            <a:schemeClr val="tx1"/>
                          </a:solidFill>
                          <a:latin typeface="Arial" panose="020B0604020202020204" pitchFamily="34" charset="0"/>
                          <a:ea typeface="+mn-ea"/>
                          <a:cs typeface="Arial" panose="020B0604020202020204" pitchFamily="34" charset="0"/>
                        </a:rPr>
                        <a:t> 1</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smtClean="0">
                          <a:solidFill>
                            <a:schemeClr val="tx1"/>
                          </a:solidFill>
                          <a:latin typeface="Arial" panose="020B0604020202020204" pitchFamily="34" charset="0"/>
                          <a:cs typeface="Arial" panose="020B0604020202020204" pitchFamily="34" charset="0"/>
                        </a:rPr>
                        <a:t>Liquidity risk</a:t>
                      </a:r>
                    </a:p>
                    <a:p>
                      <a:pPr marL="119063" lvl="0" indent="-119063" algn="l" defTabSz="457200" rtl="0" eaLnBrk="1" latinLnBrk="0" hangingPunct="1">
                        <a:buFont typeface="Arial" panose="020B0604020202020204" pitchFamily="34" charset="0"/>
                        <a:buChar char="•"/>
                      </a:pPr>
                      <a:r>
                        <a:rPr lang="en-US" sz="1200" kern="1200" baseline="0" dirty="0" smtClean="0">
                          <a:solidFill>
                            <a:schemeClr val="tx1"/>
                          </a:solidFill>
                          <a:latin typeface="Arial" panose="020B0604020202020204" pitchFamily="34" charset="0"/>
                          <a:ea typeface="+mn-ea"/>
                          <a:cs typeface="Arial" panose="020B0604020202020204" pitchFamily="34" charset="0"/>
                        </a:rPr>
                        <a:t>Interest rate risk</a:t>
                      </a:r>
                    </a:p>
                    <a:p>
                      <a:pPr marL="119063" lvl="0" indent="-119063" algn="l" defTabSz="457200" rtl="0" eaLnBrk="1" latinLnBrk="0" hangingPunct="1">
                        <a:buFont typeface="Arial" panose="020B0604020202020204" pitchFamily="34" charset="0"/>
                        <a:buChar char="•"/>
                      </a:pPr>
                      <a:r>
                        <a:rPr lang="en-US" sz="1200" kern="1200" baseline="0" dirty="0" smtClean="0">
                          <a:solidFill>
                            <a:schemeClr val="tx1"/>
                          </a:solidFill>
                          <a:latin typeface="Arial" panose="020B0604020202020204" pitchFamily="34" charset="0"/>
                          <a:ea typeface="+mn-ea"/>
                          <a:cs typeface="Arial" panose="020B0604020202020204" pitchFamily="34" charset="0"/>
                        </a:rPr>
                        <a:t>Mark-to-market risk</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Operational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 (Other)</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2"/>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8" name="AutoShape 2"/>
          <p:cNvSpPr>
            <a:spLocks noChangeArrowheads="1"/>
          </p:cNvSpPr>
          <p:nvPr/>
        </p:nvSpPr>
        <p:spPr bwMode="gray">
          <a:xfrm rot="5400000">
            <a:off x="971642" y="4410881"/>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FF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cs typeface="Arial" panose="020B0604020202020204" pitchFamily="34" charset="0"/>
            </a:endParaRPr>
          </a:p>
        </p:txBody>
      </p:sp>
      <p:sp>
        <p:nvSpPr>
          <p:cNvPr id="70" name="AutoShape 4"/>
          <p:cNvSpPr>
            <a:spLocks noChangeArrowheads="1"/>
          </p:cNvSpPr>
          <p:nvPr/>
        </p:nvSpPr>
        <p:spPr bwMode="gray">
          <a:xfrm rot="5400000">
            <a:off x="971642" y="2480375"/>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SBNA </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endParaRPr lang="en-GB" dirty="0">
              <a:solidFill>
                <a:srgbClr val="000000"/>
              </a:solidFill>
            </a:endParaRPr>
          </a:p>
        </p:txBody>
      </p:sp>
    </p:spTree>
    <p:extLst>
      <p:ext uri="{BB962C8B-B14F-4D97-AF65-F5344CB8AC3E}">
        <p14:creationId xmlns:p14="http://schemas.microsoft.com/office/powerpoint/2010/main" val="392198823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2016 BSI RAS </a:t>
            </a:r>
            <a:r>
              <a:rPr lang="en-US" dirty="0"/>
              <a:t>– </a:t>
            </a:r>
            <a:r>
              <a:rPr lang="en-US" kern="0" dirty="0">
                <a:solidFill>
                  <a:srgbClr val="000000"/>
                </a:solidFill>
                <a:latin typeface="Arial"/>
                <a:ea typeface="ＭＳ Ｐゴシック"/>
              </a:rPr>
              <a:t>Proposed limits (3/3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graphicFrame>
        <p:nvGraphicFramePr>
          <p:cNvPr id="13" name="Table 12"/>
          <p:cNvGraphicFramePr>
            <a:graphicFrameLocks noGrp="1"/>
          </p:cNvGraphicFramePr>
          <p:nvPr>
            <p:extLst>
              <p:ext uri="{D42A27DB-BD31-4B8C-83A1-F6EECF244321}">
                <p14:modId xmlns:p14="http://schemas.microsoft.com/office/powerpoint/2010/main" val="2738482423"/>
              </p:ext>
            </p:extLst>
          </p:nvPr>
        </p:nvGraphicFramePr>
        <p:xfrm>
          <a:off x="360168" y="1467385"/>
          <a:ext cx="8879147" cy="4799595"/>
        </p:xfrm>
        <a:graphic>
          <a:graphicData uri="http://schemas.openxmlformats.org/drawingml/2006/table">
            <a:tbl>
              <a:tblPr firstRow="1" bandRow="1"/>
              <a:tblGrid>
                <a:gridCol w="1163839"/>
                <a:gridCol w="2706624"/>
                <a:gridCol w="755905"/>
                <a:gridCol w="876330"/>
                <a:gridCol w="1125483"/>
                <a:gridCol w="1125483"/>
                <a:gridCol w="1125483"/>
              </a:tblGrid>
              <a:tr h="16681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nSpc>
                          <a:spcPct val="100000"/>
                        </a:lnSpc>
                      </a:pPr>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lnSpc>
                          <a:spcPct val="100000"/>
                        </a:lnSpc>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71071">
                <a:tc rowSpan="10">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Compliance &amp;</a:t>
                      </a:r>
                      <a:r>
                        <a:rPr lang="en-US" sz="1000" b="1" baseline="0" dirty="0" smtClean="0">
                          <a:solidFill>
                            <a:schemeClr val="tx1"/>
                          </a:solidFill>
                          <a:latin typeface="Arial" panose="020B0604020202020204" pitchFamily="34" charset="0"/>
                          <a:cs typeface="Arial" panose="020B0604020202020204" pitchFamily="34" charset="0"/>
                        </a:rPr>
                        <a:t> Reputational</a:t>
                      </a:r>
                      <a:r>
                        <a:rPr lang="en-US" sz="1000" b="1" dirty="0" smtClean="0">
                          <a:solidFill>
                            <a:schemeClr val="tx1"/>
                          </a:solidFill>
                          <a:latin typeface="Arial" panose="020B0604020202020204" pitchFamily="34" charset="0"/>
                          <a:cs typeface="Arial" panose="020B0604020202020204" pitchFamily="34" charset="0"/>
                        </a:rPr>
                        <a:t>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Open MRIAs and other alike matters requiring immediate attention</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Total Customer Complaints Received</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&gt;=25</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&gt;=35</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Past Due Compliance Monitoring CAPS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Violations of Code of Conduct and Ethics </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 violation warnings</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 repeat</a:t>
                      </a:r>
                      <a:r>
                        <a:rPr lang="en-US" sz="1000" baseline="0" dirty="0" smtClean="0">
                          <a:latin typeface="Arial" panose="020B0604020202020204" pitchFamily="34" charset="0"/>
                          <a:cs typeface="Arial" panose="020B0604020202020204" pitchFamily="34" charset="0"/>
                        </a:rPr>
                        <a:t> violations</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High Risk Customers as % of Total Customers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10.08%</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&gt;=13%</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&gt;=15%</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Politically Exposed Clients % Total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Monthly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BSI Miami</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5.09%</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&gt;=5.25%</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&gt;=5.5%</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KYC Updates overdue &gt; 90 days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Monthly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BSI Miami</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pPr>
                      <a:r>
                        <a:rPr lang="en-US" sz="1000" b="1" kern="1200" dirty="0" smtClean="0">
                          <a:solidFill>
                            <a:schemeClr val="tx1"/>
                          </a:solidFill>
                          <a:latin typeface="Arial" panose="020B0604020202020204" pitchFamily="34" charset="0"/>
                          <a:ea typeface="+mn-ea"/>
                          <a:cs typeface="Arial" panose="020B0604020202020204" pitchFamily="34" charset="0"/>
                        </a:rPr>
                        <a:t>1.9996%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&gt;=2%</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&gt;=3%</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AML Transaction Monitoring alerts awaiting clarification &gt; 60 days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Monthly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BSI Miami</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13</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&gt;=20</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&gt;=30</a:t>
                      </a:r>
                      <a:endParaRPr lang="en-US" sz="1000" b="1"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US"/>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OFAC Violations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Quarterly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1" dirty="0" smtClean="0">
                          <a:latin typeface="Arial" panose="020B0604020202020204" pitchFamily="34" charset="0"/>
                          <a:cs typeface="Arial" panose="020B0604020202020204" pitchFamily="34" charset="0"/>
                        </a:rPr>
                        <a:t>BSI Miami</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N/A</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1" dirty="0" smtClean="0">
                          <a:latin typeface="Arial" panose="020B0604020202020204" pitchFamily="34" charset="0"/>
                          <a:cs typeface="Arial" panose="020B0604020202020204" pitchFamily="34" charset="0"/>
                        </a:rPr>
                        <a:t>&gt;0</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1" i="0" kern="1200" baseline="0" dirty="0" smtClean="0">
                          <a:solidFill>
                            <a:schemeClr val="tx1"/>
                          </a:solidFill>
                          <a:latin typeface="Arial" panose="020B0604020202020204" pitchFamily="34" charset="0"/>
                          <a:ea typeface="+mn-ea"/>
                          <a:cs typeface="Arial" panose="020B0604020202020204" pitchFamily="34" charset="0"/>
                        </a:rPr>
                        <a:t>OFAC Blocked or rejected transactions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Quarterly</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1" dirty="0" smtClean="0">
                          <a:latin typeface="Arial" panose="020B0604020202020204" pitchFamily="34" charset="0"/>
                          <a:cs typeface="Arial" panose="020B0604020202020204" pitchFamily="34" charset="0"/>
                        </a:rPr>
                        <a:t>BSI Miami</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1</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1" dirty="0" smtClean="0">
                          <a:latin typeface="Arial" panose="020B0604020202020204" pitchFamily="34" charset="0"/>
                          <a:cs typeface="Arial" panose="020B0604020202020204" pitchFamily="34" charset="0"/>
                        </a:rPr>
                        <a:t>&gt;=1</a:t>
                      </a:r>
                      <a:endParaRPr lang="en-US" sz="1000" b="1"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b="1" dirty="0" smtClean="0">
                          <a:latin typeface="Arial" panose="020B0604020202020204" pitchFamily="34" charset="0"/>
                          <a:cs typeface="Arial" panose="020B0604020202020204" pitchFamily="34" charset="0"/>
                        </a:rPr>
                        <a:t>&gt;=2</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rowSpan="5">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Fiduciary risk</a:t>
                      </a:r>
                    </a:p>
                  </a:txBody>
                  <a:tcPr marL="0" marR="48014">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Clients with Missing Profiles (%)</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2.6</a:t>
                      </a:r>
                      <a:r>
                        <a:rPr lang="en-US" sz="1000" baseline="0" dirty="0" smtClean="0">
                          <a:latin typeface="Arial" panose="020B0604020202020204" pitchFamily="34" charset="0"/>
                          <a:cs typeface="Arial" panose="020B0604020202020204" pitchFamily="34" charset="0"/>
                        </a:rPr>
                        <a:t>%</a:t>
                      </a:r>
                      <a:endParaRPr lang="en-US" sz="1000" dirty="0" smtClean="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&gt;=6%</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endParaRPr lang="en-GB"/>
                    </a:p>
                  </a:txBody>
                  <a:tcP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Exceeded Client Investment Profiles (%)</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13.2%</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&gt;=16%</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Pending Purchase Order Documentation (%)</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4.11%</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&gt;=13%</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71071">
                <a:tc vMerge="1">
                  <a:txBody>
                    <a:bodyPr/>
                    <a:lstStyle/>
                    <a:p>
                      <a:endParaRPr lang="en-GB"/>
                    </a:p>
                  </a:txBody>
                  <a:tcP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Discretionary Mandates: Aging of Excesses (days)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&gt;=60 days</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&gt;=90 days</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66813">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u="none" strike="noStrike" dirty="0" smtClean="0">
                          <a:solidFill>
                            <a:srgbClr val="000000"/>
                          </a:solidFill>
                          <a:effectLst/>
                          <a:latin typeface="Arial" panose="020B0604020202020204" pitchFamily="34" charset="0"/>
                          <a:cs typeface="Arial" panose="020B0604020202020204" pitchFamily="34" charset="0"/>
                        </a:rPr>
                        <a:t>Regulation R Bank-wide “chiefly-compensated” test</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r>
                        <a:rPr lang="en-US" sz="1000" b="0" baseline="30000" dirty="0" smtClean="0">
                          <a:latin typeface="Arial" panose="020B0604020202020204" pitchFamily="34" charset="0"/>
                          <a:cs typeface="Arial" panose="020B0604020202020204" pitchFamily="34" charset="0"/>
                        </a:rPr>
                        <a:t>3</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BSI Miami</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76%</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&lt;=72%</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5" name="Footnote"/>
          <p:cNvSpPr/>
          <p:nvPr/>
        </p:nvSpPr>
        <p:spPr>
          <a:xfrm>
            <a:off x="2228525" y="6332539"/>
            <a:ext cx="5000959" cy="440698"/>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114300" indent="-114300" algn="l">
              <a:buFont typeface="+mj-lt"/>
              <a:buAutoNum type="arabicPeriod"/>
            </a:pPr>
            <a:r>
              <a:rPr lang="en-US" sz="800" dirty="0">
                <a:solidFill>
                  <a:srgbClr val="000000"/>
                </a:solidFill>
                <a:latin typeface="Arial"/>
                <a:ea typeface="ＭＳ Ｐゴシック"/>
                <a:sym typeface="Arial"/>
              </a:rPr>
              <a:t>REQ: Level of Equivalent Risk</a:t>
            </a:r>
          </a:p>
          <a:p>
            <a:pPr marL="114300" indent="-114300" algn="l">
              <a:buFont typeface="+mj-lt"/>
              <a:buAutoNum type="arabicPeriod"/>
            </a:pPr>
            <a:r>
              <a:rPr lang="en-US" sz="800" dirty="0">
                <a:solidFill>
                  <a:srgbClr val="000000"/>
                </a:solidFill>
                <a:latin typeface="Arial"/>
                <a:ea typeface="ＭＳ Ｐゴシック"/>
                <a:sym typeface="Arial"/>
              </a:rPr>
              <a:t>EM: Emerging </a:t>
            </a:r>
            <a:r>
              <a:rPr lang="en-US" sz="800" dirty="0" smtClean="0">
                <a:solidFill>
                  <a:srgbClr val="000000"/>
                </a:solidFill>
                <a:latin typeface="Arial"/>
                <a:ea typeface="ＭＳ Ｐゴシック"/>
                <a:sym typeface="Arial"/>
              </a:rPr>
              <a:t>Markets</a:t>
            </a:r>
          </a:p>
          <a:p>
            <a:pPr marL="114300" indent="-114300" algn="l">
              <a:buFont typeface="+mj-lt"/>
              <a:buAutoNum type="arabicPeriod"/>
            </a:pPr>
            <a:r>
              <a:rPr lang="en-US" sz="800" dirty="0" smtClean="0">
                <a:solidFill>
                  <a:srgbClr val="000000"/>
                </a:solidFill>
                <a:latin typeface="Arial"/>
                <a:ea typeface="ＭＳ Ｐゴシック"/>
                <a:sym typeface="Arial"/>
              </a:rPr>
              <a:t>Annual metrics reported as of Dec ’15 </a:t>
            </a:r>
            <a:endParaRPr lang="en-US" sz="800" dirty="0">
              <a:solidFill>
                <a:srgbClr val="000000"/>
              </a:solidFill>
              <a:latin typeface="Arial"/>
              <a:ea typeface="ＭＳ Ｐゴシック"/>
              <a:sym typeface="Arial"/>
            </a:endParaRPr>
          </a:p>
        </p:txBody>
      </p:sp>
      <p:sp>
        <p:nvSpPr>
          <p:cNvPr id="6" name="TextBox 5"/>
          <p:cNvSpPr txBox="1"/>
          <p:nvPr/>
        </p:nvSpPr>
        <p:spPr>
          <a:xfrm>
            <a:off x="6197964" y="1237759"/>
            <a:ext cx="3049232" cy="224677"/>
          </a:xfrm>
          <a:prstGeom prst="rect">
            <a:avLst/>
          </a:prstGeom>
          <a:noFill/>
        </p:spPr>
        <p:txBody>
          <a:bodyPr wrap="none" rtlCol="0">
            <a:spAutoFit/>
          </a:bodyPr>
          <a:lstStyle/>
          <a:p>
            <a:r>
              <a:rPr lang="en-US" dirty="0" smtClean="0">
                <a:solidFill>
                  <a:srgbClr val="000000"/>
                </a:solidFill>
                <a:ea typeface="ＭＳ Ｐゴシック"/>
              </a:rPr>
              <a:t>* SHUSA metric reported in Santander Group RAS</a:t>
            </a:r>
            <a:endParaRPr lang="en-US" dirty="0">
              <a:solidFill>
                <a:srgbClr val="000000"/>
              </a:solidFill>
              <a:ea typeface="ＭＳ Ｐゴシック"/>
            </a:endParaRPr>
          </a:p>
        </p:txBody>
      </p:sp>
    </p:spTree>
    <p:extLst>
      <p:ext uri="{BB962C8B-B14F-4D97-AF65-F5344CB8AC3E}">
        <p14:creationId xmlns:p14="http://schemas.microsoft.com/office/powerpoint/2010/main" val="411768896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355947" y="2897204"/>
            <a:ext cx="8541647" cy="584775"/>
          </a:xfrm>
        </p:spPr>
        <p:txBody>
          <a:bodyPr>
            <a:spAutoFit/>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 Supporting RAS detail</a:t>
            </a:r>
          </a:p>
        </p:txBody>
      </p:sp>
    </p:spTree>
    <p:extLst>
      <p:ext uri="{BB962C8B-B14F-4D97-AF65-F5344CB8AC3E}">
        <p14:creationId xmlns:p14="http://schemas.microsoft.com/office/powerpoint/2010/main" val="3326688278"/>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38414522"/>
              </p:ext>
            </p:extLst>
          </p:nvPr>
        </p:nvGraphicFramePr>
        <p:xfrm>
          <a:off x="367485" y="1464368"/>
          <a:ext cx="8879704" cy="2865120"/>
        </p:xfrm>
        <a:graphic>
          <a:graphicData uri="http://schemas.openxmlformats.org/drawingml/2006/table">
            <a:tbl>
              <a:tblPr firstRow="1" bandRow="1"/>
              <a:tblGrid>
                <a:gridCol w="1337467"/>
                <a:gridCol w="2809379"/>
                <a:gridCol w="1109720"/>
                <a:gridCol w="1027950"/>
                <a:gridCol w="1297594"/>
                <a:gridCol w="1297594"/>
              </a:tblGrid>
              <a:tr h="254732">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Metric</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Portfolio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a:t>
                      </a:r>
                      <a:r>
                        <a:rPr lang="en-US" sz="1100" b="1" kern="1200" baseline="0" dirty="0" smtClean="0">
                          <a:solidFill>
                            <a:schemeClr val="tx1"/>
                          </a:solidFill>
                          <a:latin typeface="Arial" panose="020B0604020202020204" pitchFamily="34" charset="0"/>
                          <a:ea typeface="+mn-ea"/>
                          <a:cs typeface="Arial" panose="020B0604020202020204" pitchFamily="34" charset="0"/>
                        </a:rPr>
                        <a:t>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Additional metric threshold</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396240">
                <a:tc rowSpan="6">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dirty="0" smtClean="0">
                          <a:solidFill>
                            <a:schemeClr val="tx1"/>
                          </a:solidFill>
                          <a:effectLst/>
                          <a:latin typeface="Arial" panose="020B0604020202020204" pitchFamily="34" charset="0"/>
                          <a:cs typeface="Arial" panose="020B0604020202020204" pitchFamily="34" charset="0"/>
                        </a:rPr>
                        <a:t>Relevant OR Events R1 (number)</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Quarterly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ts val="1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0</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IT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Relevant Incidents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ts val="1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0</a:t>
                      </a:r>
                      <a:r>
                        <a:rPr lang="en-US" sz="1100" b="0" strike="sngStrike" baseline="0" dirty="0" smtClean="0">
                          <a:solidFill>
                            <a:schemeClr val="tx1"/>
                          </a:solidFill>
                          <a:latin typeface="Arial" panose="020B0604020202020204" pitchFamily="34" charset="0"/>
                          <a:cs typeface="Arial" panose="020B0604020202020204" pitchFamily="34" charset="0"/>
                        </a:rPr>
                        <a:t> </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IT Systems Availability</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ts val="1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99.8%</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Systems with Obsolete Operating Systems</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ts val="1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BSI Miami</a:t>
                      </a: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7%</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endParaRPr lang="en-GB"/>
                    </a:p>
                  </a:txBody>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Ethical </a:t>
                      </a:r>
                      <a:r>
                        <a:rPr lang="en-US" sz="1100" b="0" i="0" u="none" strike="noStrike" kern="1200" dirty="0">
                          <a:solidFill>
                            <a:schemeClr val="tx1"/>
                          </a:solidFill>
                          <a:effectLst/>
                          <a:latin typeface="Arial" panose="020B0604020202020204" pitchFamily="34" charset="0"/>
                          <a:ea typeface="+mn-ea"/>
                          <a:cs typeface="Arial" panose="020B0604020202020204" pitchFamily="34" charset="0"/>
                        </a:rPr>
                        <a:t>Hacking </a:t>
                      </a: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Vulnerabilities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latin typeface="Arial" panose="020B0604020202020204" pitchFamily="34" charset="0"/>
                          <a:cs typeface="Arial" panose="020B0604020202020204" pitchFamily="34" charset="0"/>
                        </a:rPr>
                        <a:t>BSI Miami</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strike="noStrike" baseline="0" dirty="0" smtClean="0">
                          <a:solidFill>
                            <a:schemeClr val="tx1"/>
                          </a:solidFill>
                          <a:latin typeface="Arial" panose="020B0604020202020204" pitchFamily="34" charset="0"/>
                          <a:cs typeface="Arial" panose="020B0604020202020204" pitchFamily="34" charset="0"/>
                        </a:rPr>
                        <a:t>0</a:t>
                      </a:r>
                      <a:endParaRPr lang="en-US" sz="1100" b="0" strike="sngStrike" baseline="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smtClean="0">
                          <a:solidFill>
                            <a:schemeClr val="tx1"/>
                          </a:solidFill>
                          <a:latin typeface="Arial" panose="020B0604020202020204" pitchFamily="34" charset="0"/>
                          <a:cs typeface="Arial" panose="020B0604020202020204" pitchFamily="34" charset="0"/>
                        </a:rPr>
                        <a:t>TBD </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39624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100" b="0" i="0" u="none" strike="noStrike" kern="1200" dirty="0" smtClean="0">
                          <a:solidFill>
                            <a:schemeClr val="tx1"/>
                          </a:solidFill>
                          <a:effectLst/>
                          <a:latin typeface="Arial" panose="020B0604020202020204" pitchFamily="34" charset="0"/>
                          <a:ea typeface="+mn-ea"/>
                          <a:cs typeface="Arial" panose="020B0604020202020204" pitchFamily="34" charset="0"/>
                        </a:rPr>
                        <a:t>Servers with Security Compliant Operating Systems</a:t>
                      </a:r>
                      <a:endParaRPr lang="en-US" sz="1100" b="0" i="0" u="none" strike="noStrike" kern="1200" dirty="0">
                        <a:solidFill>
                          <a:schemeClr val="tx1"/>
                        </a:solidFill>
                        <a:effectLst/>
                        <a:latin typeface="Arial" panose="020B0604020202020204" pitchFamily="34" charset="0"/>
                        <a:ea typeface="+mn-ea"/>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smtClean="0">
                          <a:latin typeface="Arial" panose="020B0604020202020204" pitchFamily="34" charset="0"/>
                          <a:cs typeface="Arial" panose="020B0604020202020204" pitchFamily="34" charset="0"/>
                        </a:rPr>
                        <a:t>Quarterly</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latin typeface="Arial" panose="020B0604020202020204" pitchFamily="34" charset="0"/>
                          <a:cs typeface="Arial" panose="020B0604020202020204" pitchFamily="34" charset="0"/>
                        </a:rPr>
                        <a:t>BSI Miami</a:t>
                      </a:r>
                      <a:endParaRPr lang="en-US" sz="1100" b="0" dirty="0">
                        <a:latin typeface="Arial" panose="020B0604020202020204" pitchFamily="34" charset="0"/>
                        <a:cs typeface="Arial" panose="020B0604020202020204" pitchFamily="34" charset="0"/>
                      </a:endParaRPr>
                    </a:p>
                  </a:txBody>
                  <a:tcPr marL="48014" marR="48014">
                    <a:lnL>
                      <a:noFill/>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TBD </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ts val="1000"/>
                        </a:lnSpc>
                      </a:pPr>
                      <a:r>
                        <a:rPr lang="en-US" sz="1100" b="0" dirty="0" smtClean="0">
                          <a:solidFill>
                            <a:schemeClr val="tx1"/>
                          </a:solidFill>
                          <a:latin typeface="Arial" panose="020B0604020202020204" pitchFamily="34" charset="0"/>
                          <a:cs typeface="Arial" panose="020B0604020202020204" pitchFamily="34" charset="0"/>
                        </a:rPr>
                        <a:t>TBD </a:t>
                      </a:r>
                    </a:p>
                  </a:txBody>
                  <a:tcPr marL="48014" marR="48014">
                    <a:lnL w="1270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Additional </a:t>
            </a:r>
            <a:r>
              <a:rPr lang="en-US" kern="0" dirty="0" smtClean="0">
                <a:solidFill>
                  <a:srgbClr val="000000"/>
                </a:solidFill>
                <a:latin typeface="Arial"/>
                <a:ea typeface="ＭＳ Ｐゴシック"/>
              </a:rPr>
              <a:t>metrics </a:t>
            </a:r>
            <a:r>
              <a:rPr lang="en-US" kern="0" dirty="0">
                <a:solidFill>
                  <a:srgbClr val="000000"/>
                </a:solidFill>
                <a:latin typeface="Arial"/>
                <a:ea typeface="ＭＳ Ｐゴシック"/>
              </a:rPr>
              <a:t>required </a:t>
            </a:r>
            <a:r>
              <a:rPr lang="en-US" kern="0" dirty="0" smtClean="0">
                <a:solidFill>
                  <a:srgbClr val="000000"/>
                </a:solidFill>
                <a:latin typeface="Arial"/>
                <a:ea typeface="ＭＳ Ｐゴシック"/>
              </a:rPr>
              <a:t>by Group (tracking only)</a:t>
            </a:r>
            <a:endParaRPr lang="en-US" kern="0" dirty="0">
              <a:solidFill>
                <a:srgbClr val="000000"/>
              </a:solidFill>
              <a:latin typeface="Arial"/>
              <a:ea typeface="ＭＳ Ｐゴシック"/>
            </a:endParaRPr>
          </a:p>
        </p:txBody>
      </p:sp>
      <p:sp>
        <p:nvSpPr>
          <p:cNvPr id="5" name="Footnote"/>
          <p:cNvSpPr/>
          <p:nvPr/>
        </p:nvSpPr>
        <p:spPr>
          <a:xfrm>
            <a:off x="2228525" y="6332555"/>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p:txBody>
      </p:sp>
    </p:spTree>
    <p:extLst>
      <p:ext uri="{BB962C8B-B14F-4D97-AF65-F5344CB8AC3E}">
        <p14:creationId xmlns:p14="http://schemas.microsoft.com/office/powerpoint/2010/main" val="1528039121"/>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p:txBody>
          <a:bodyPr/>
          <a:lstStyle/>
          <a:p>
            <a:r>
              <a:rPr lang="en-US" dirty="0" smtClean="0"/>
              <a:t>Operational Risk review and plan for complementary metrics</a:t>
            </a:r>
            <a:endParaRPr lang="en-GB" dirty="0"/>
          </a:p>
        </p:txBody>
      </p:sp>
      <p:sp>
        <p:nvSpPr>
          <p:cNvPr id="6" name="Footnote"/>
          <p:cNvSpPr/>
          <p:nvPr/>
        </p:nvSpPr>
        <p:spPr>
          <a:xfrm>
            <a:off x="1860236" y="6488314"/>
            <a:ext cx="5000959" cy="105863"/>
          </a:xfrm>
          <a:prstGeom prst="rect">
            <a:avLst/>
          </a:prstGeom>
          <a:extLst/>
        </p:spPr>
        <p:txBody>
          <a:bodyPr vert="horz" wrap="square" lIns="0" tIns="0" rIns="0" bIns="0" numCol="1" anchor="t" anchorCtr="0" compatLnSpc="1">
            <a:prstTxWarp prst="textNoShape">
              <a:avLst/>
            </a:prstTxWarp>
            <a:spAutoFit/>
          </a:bodyPr>
          <a:lstStyle/>
          <a:p>
            <a:pPr algn="l"/>
            <a:r>
              <a:rPr lang="en-US" sz="800" dirty="0">
                <a:solidFill>
                  <a:srgbClr val="000000"/>
                </a:solidFill>
                <a:latin typeface="Arial"/>
                <a:ea typeface="ＭＳ Ｐゴシック"/>
                <a:sym typeface="Arial"/>
              </a:rPr>
              <a:t>See Metric Glossary in appendix for metric definitions</a:t>
            </a:r>
          </a:p>
        </p:txBody>
      </p:sp>
      <p:graphicFrame>
        <p:nvGraphicFramePr>
          <p:cNvPr id="13" name="Table 12"/>
          <p:cNvGraphicFramePr>
            <a:graphicFrameLocks noGrp="1"/>
          </p:cNvGraphicFramePr>
          <p:nvPr>
            <p:extLst>
              <p:ext uri="{D42A27DB-BD31-4B8C-83A1-F6EECF244321}">
                <p14:modId xmlns:p14="http://schemas.microsoft.com/office/powerpoint/2010/main" val="337004177"/>
              </p:ext>
            </p:extLst>
          </p:nvPr>
        </p:nvGraphicFramePr>
        <p:xfrm>
          <a:off x="357736" y="1470025"/>
          <a:ext cx="8889452" cy="3636264"/>
        </p:xfrm>
        <a:graphic>
          <a:graphicData uri="http://schemas.openxmlformats.org/drawingml/2006/table">
            <a:tbl>
              <a:tblPr firstRow="1" bandRow="1">
                <a:tableStyleId>{5C22544A-7EE6-4342-B048-85BDC9FD1C3A}</a:tableStyleId>
              </a:tblPr>
              <a:tblGrid>
                <a:gridCol w="4092344"/>
                <a:gridCol w="4797108"/>
              </a:tblGrid>
              <a:tr h="0">
                <a:tc>
                  <a:txBody>
                    <a:bodyPr/>
                    <a:lstStyle/>
                    <a:p>
                      <a:pPr>
                        <a:lnSpc>
                          <a:spcPts val="1200"/>
                        </a:lnSpc>
                      </a:pPr>
                      <a:r>
                        <a:rPr lang="en-US" sz="1100" baseline="0" noProof="0" dirty="0" smtClean="0">
                          <a:solidFill>
                            <a:schemeClr val="accent1"/>
                          </a:solidFill>
                          <a:latin typeface="Arial" panose="020B0604020202020204" pitchFamily="34" charset="0"/>
                          <a:cs typeface="Arial" panose="020B0604020202020204" pitchFamily="34" charset="0"/>
                        </a:rPr>
                        <a:t>Metric</a:t>
                      </a:r>
                      <a:endParaRPr lang="en-US" sz="1100" noProof="0" dirty="0">
                        <a:solidFill>
                          <a:schemeClr val="accent1"/>
                        </a:solidFill>
                        <a:latin typeface="Arial" panose="020B0604020202020204" pitchFamily="34" charset="0"/>
                        <a:cs typeface="Arial" panose="020B0604020202020204" pitchFamily="34" charset="0"/>
                      </a:endParaRPr>
                    </a:p>
                  </a:txBody>
                  <a:tcPr marL="36576" marR="36576" marT="36576" marB="36576" anchor="b">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ts val="1200"/>
                        </a:lnSpc>
                      </a:pPr>
                      <a:r>
                        <a:rPr lang="en-US" sz="1100" b="1" noProof="0" dirty="0" smtClean="0">
                          <a:solidFill>
                            <a:schemeClr val="accent1"/>
                          </a:solidFill>
                          <a:latin typeface="Arial" panose="020B0604020202020204" pitchFamily="34" charset="0"/>
                          <a:cs typeface="Arial" panose="020B0604020202020204" pitchFamily="34" charset="0"/>
                        </a:rPr>
                        <a:t>Comment</a:t>
                      </a:r>
                      <a:endParaRPr lang="en-US" sz="1100" b="1" noProof="0" dirty="0">
                        <a:solidFill>
                          <a:schemeClr val="accent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i="0" noProof="0" dirty="0" smtClean="0">
                          <a:solidFill>
                            <a:schemeClr val="tx1"/>
                          </a:solidFill>
                          <a:latin typeface="Arial" panose="020B0604020202020204" pitchFamily="34" charset="0"/>
                          <a:cs typeface="Arial" panose="020B0604020202020204" pitchFamily="34" charset="0"/>
                        </a:rPr>
                        <a:t>Relevant OR events R1</a:t>
                      </a: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marL="0" marR="0" lvl="0" indent="0" algn="l" defTabSz="801688" rtl="0" eaLnBrk="1" fontAlgn="base" latinLnBrk="0" hangingPunct="1">
                        <a:lnSpc>
                          <a:spcPts val="1300"/>
                        </a:lnSpc>
                        <a:spcBef>
                          <a:spcPts val="400"/>
                        </a:spcBef>
                        <a:spcAft>
                          <a:spcPts val="0"/>
                        </a:spcAft>
                        <a:buClr>
                          <a:srgbClr val="FF0000"/>
                        </a:buClr>
                        <a:buSzTx/>
                        <a:buFont typeface="Wingdings" pitchFamily="2" charset="2"/>
                        <a:buNone/>
                        <a:tabLst/>
                      </a:pPr>
                      <a:r>
                        <a:rPr kumimoji="0" lang="en-US" sz="11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rPr>
                        <a:t>Recommended as complementary metrics for tracking only given applicability and materiality for BSI </a:t>
                      </a:r>
                    </a:p>
                  </a:txBody>
                  <a:tcPr marL="36576" marR="36576" marT="36576" marB="36576">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indent="0">
                        <a:lnSpc>
                          <a:spcPts val="1200"/>
                        </a:lnSpc>
                      </a:pPr>
                      <a:r>
                        <a:rPr lang="en-US" sz="1100" b="1" noProof="0" dirty="0" smtClean="0">
                          <a:solidFill>
                            <a:schemeClr val="tx1"/>
                          </a:solidFill>
                          <a:latin typeface="Arial" panose="020B0604020202020204" pitchFamily="34" charset="0"/>
                          <a:cs typeface="Arial" panose="020B0604020202020204" pitchFamily="34" charset="0"/>
                        </a:rPr>
                        <a:t>IT</a:t>
                      </a:r>
                      <a:r>
                        <a:rPr lang="en-US" sz="1100" b="1" baseline="0" noProof="0" dirty="0" smtClean="0">
                          <a:solidFill>
                            <a:schemeClr val="tx1"/>
                          </a:solidFill>
                          <a:latin typeface="Arial" panose="020B0604020202020204" pitchFamily="34" charset="0"/>
                          <a:cs typeface="Arial" panose="020B0604020202020204" pitchFamily="34" charset="0"/>
                        </a:rPr>
                        <a:t> Relevant Incidents </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2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IT Systems</a:t>
                      </a:r>
                      <a:r>
                        <a:rPr lang="en-US" sz="1100" b="1" baseline="0" noProof="0" dirty="0" smtClean="0">
                          <a:solidFill>
                            <a:schemeClr val="tx1"/>
                          </a:solidFill>
                          <a:latin typeface="Arial" panose="020B0604020202020204" pitchFamily="34" charset="0"/>
                          <a:cs typeface="Arial" panose="020B0604020202020204" pitchFamily="34" charset="0"/>
                        </a:rPr>
                        <a:t> Availability (%)</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2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indent="0">
                        <a:lnSpc>
                          <a:spcPts val="1200"/>
                        </a:lnSpc>
                      </a:pPr>
                      <a:r>
                        <a:rPr lang="en-US" sz="1100" b="1" noProof="0" dirty="0" smtClean="0">
                          <a:solidFill>
                            <a:schemeClr val="tx1"/>
                          </a:solidFill>
                          <a:latin typeface="Arial" panose="020B0604020202020204" pitchFamily="34" charset="0"/>
                          <a:cs typeface="Arial" panose="020B0604020202020204" pitchFamily="34" charset="0"/>
                        </a:rPr>
                        <a:t>Systems</a:t>
                      </a:r>
                      <a:r>
                        <a:rPr lang="en-US" sz="1100" b="1" baseline="0" noProof="0" dirty="0" smtClean="0">
                          <a:solidFill>
                            <a:schemeClr val="tx1"/>
                          </a:solidFill>
                          <a:latin typeface="Arial" panose="020B0604020202020204" pitchFamily="34" charset="0"/>
                          <a:cs typeface="Arial" panose="020B0604020202020204" pitchFamily="34" charset="0"/>
                        </a:rPr>
                        <a:t> with Obsolete Operating Systems (%)</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2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Ethical</a:t>
                      </a:r>
                      <a:r>
                        <a:rPr lang="en-US" sz="1100" b="1" baseline="0" noProof="0" dirty="0" smtClean="0">
                          <a:solidFill>
                            <a:schemeClr val="tx1"/>
                          </a:solidFill>
                          <a:latin typeface="Arial" panose="020B0604020202020204" pitchFamily="34" charset="0"/>
                          <a:cs typeface="Arial" panose="020B0604020202020204" pitchFamily="34" charset="0"/>
                        </a:rPr>
                        <a:t> Hacking Vulnerabilities</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endParaRPr kumimoji="0" lang="en-US" sz="1200" b="0" i="0" u="none" strike="noStrike" kern="1200" cap="none" normalizeH="0" baseline="0" noProof="0" dirty="0" smtClean="0">
                        <a:ln>
                          <a:noFill/>
                        </a:ln>
                        <a:solidFill>
                          <a:schemeClr val="tx1"/>
                        </a:solidFill>
                        <a:effectLst/>
                        <a:latin typeface="Arial" panose="020B0604020202020204" pitchFamily="34" charset="0"/>
                        <a:ea typeface="+mn-ea"/>
                        <a:cs typeface="Arial" panose="020B0604020202020204" pitchFamily="34" charset="0"/>
                      </a:endParaRPr>
                    </a:p>
                  </a:txBody>
                  <a:tcPr marL="36000" marR="36000" marT="18288" marB="18288">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568452">
                <a:tc>
                  <a:txBody>
                    <a:bodyPr/>
                    <a:lstStyle/>
                    <a:p>
                      <a:pPr marL="0" marR="0" indent="0" algn="l" defTabSz="914400" rtl="0" eaLnBrk="1" fontAlgn="auto" latinLnBrk="0" hangingPunct="1">
                        <a:lnSpc>
                          <a:spcPts val="1200"/>
                        </a:lnSpc>
                        <a:spcBef>
                          <a:spcPts val="0"/>
                        </a:spcBef>
                        <a:spcAft>
                          <a:spcPts val="0"/>
                        </a:spcAft>
                        <a:buClrTx/>
                        <a:buSzTx/>
                        <a:buFontTx/>
                        <a:buNone/>
                        <a:tabLst/>
                        <a:defRPr/>
                      </a:pPr>
                      <a:r>
                        <a:rPr lang="en-US" sz="1100" b="1" noProof="0" dirty="0" smtClean="0">
                          <a:solidFill>
                            <a:schemeClr val="tx1"/>
                          </a:solidFill>
                          <a:latin typeface="Arial" panose="020B0604020202020204" pitchFamily="34" charset="0"/>
                          <a:cs typeface="Arial" panose="020B0604020202020204" pitchFamily="34" charset="0"/>
                        </a:rPr>
                        <a:t>Servers with</a:t>
                      </a:r>
                      <a:r>
                        <a:rPr lang="en-US" sz="1100" b="1" baseline="0" noProof="0" dirty="0" smtClean="0">
                          <a:solidFill>
                            <a:schemeClr val="tx1"/>
                          </a:solidFill>
                          <a:latin typeface="Arial" panose="020B0604020202020204" pitchFamily="34" charset="0"/>
                          <a:cs typeface="Arial" panose="020B0604020202020204" pitchFamily="34" charset="0"/>
                        </a:rPr>
                        <a:t> Security Complaint Operating Systems</a:t>
                      </a:r>
                      <a:endParaRPr lang="en-US" sz="1100" b="1" noProof="0" dirty="0" smtClean="0">
                        <a:solidFill>
                          <a:schemeClr val="tx1"/>
                        </a:solidFill>
                        <a:latin typeface="Arial" panose="020B0604020202020204" pitchFamily="34" charset="0"/>
                        <a:cs typeface="Arial" panose="020B0604020202020204" pitchFamily="34" charset="0"/>
                      </a:endParaRPr>
                    </a:p>
                  </a:txBody>
                  <a:tcPr marL="36576" marR="36576" marT="36576" marB="36576">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801688" rtl="0" eaLnBrk="1" fontAlgn="base" latinLnBrk="0" hangingPunct="1">
                        <a:lnSpc>
                          <a:spcPts val="1300"/>
                        </a:lnSpc>
                        <a:spcBef>
                          <a:spcPts val="0"/>
                        </a:spcBef>
                        <a:spcAft>
                          <a:spcPct val="0"/>
                        </a:spcAft>
                        <a:buClr>
                          <a:srgbClr val="FF0000"/>
                        </a:buClr>
                        <a:buSzTx/>
                        <a:buFont typeface="Wingdings" pitchFamily="2" charset="2"/>
                        <a:buNone/>
                        <a:tabLst/>
                        <a:defRPr/>
                      </a:pPr>
                      <a:r>
                        <a:rPr kumimoji="0" lang="en-US" sz="1100" b="0" i="0" u="none" strike="noStrike" cap="none" normalizeH="0" baseline="0" noProof="0" smtClean="0">
                          <a:ln>
                            <a:noFill/>
                          </a:ln>
                          <a:solidFill>
                            <a:schemeClr val="tx1"/>
                          </a:solidFill>
                          <a:effectLst/>
                          <a:latin typeface="Arial" panose="020B0604020202020204" pitchFamily="34" charset="0"/>
                          <a:cs typeface="Arial" panose="020B0604020202020204" pitchFamily="34" charset="0"/>
                        </a:rPr>
                        <a:t>Aiming to acquire a tool capable of measuring security compliance in operating systems by end of year; will start to measure in 2017 and calibrate the threshold accordingly</a:t>
                      </a:r>
                      <a:endParaRPr kumimoji="0" lang="en-US" sz="1100" b="0" i="0" u="none" strike="noStrike" cap="none" normalizeH="0" baseline="0" noProof="0" dirty="0" smtClean="0">
                        <a:ln>
                          <a:noFill/>
                        </a:ln>
                        <a:solidFill>
                          <a:schemeClr val="tx1"/>
                        </a:solidFill>
                        <a:effectLst/>
                        <a:latin typeface="Arial" panose="020B0604020202020204" pitchFamily="34" charset="0"/>
                        <a:cs typeface="Arial" panose="020B0604020202020204" pitchFamily="34" charset="0"/>
                      </a:endParaRPr>
                    </a:p>
                  </a:txBody>
                  <a:tcPr marL="36576" marR="36576" marT="36576" marB="36576">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45929836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774284465"/>
              </p:ext>
            </p:extLst>
          </p:nvPr>
        </p:nvGraphicFramePr>
        <p:xfrm>
          <a:off x="363538" y="1470024"/>
          <a:ext cx="8883650" cy="4616218"/>
        </p:xfrm>
        <a:graphic>
          <a:graphicData uri="http://schemas.openxmlformats.org/drawingml/2006/table">
            <a:tbl>
              <a:tblPr/>
              <a:tblGrid>
                <a:gridCol w="1681473"/>
                <a:gridCol w="7202177"/>
              </a:tblGrid>
              <a:tr h="0">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41591">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BSI </a:t>
                      </a:r>
                      <a:r>
                        <a:rPr lang="en-US" sz="1100" b="0" i="0" u="none" strike="noStrike" dirty="0">
                          <a:solidFill>
                            <a:srgbClr val="000000"/>
                          </a:solidFill>
                          <a:effectLst/>
                          <a:latin typeface="Arial" panose="020B0604020202020204" pitchFamily="34" charset="0"/>
                          <a:cs typeface="Arial" panose="020B0604020202020204" pitchFamily="34" charset="0"/>
                        </a:rPr>
                        <a:t>will hold capital sufficiently above regulatory requirements under both normal and stressed conditions.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41591">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BSI is willing to take credit risks that it understands and that fall within its risk appetite.</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BSI will focus on lending products for which in-house knowledge and skills exist from a risk perspective and on which credit risk can be measured and managed.</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BSI will monitor and manage portfolio quality and concentrations, including diversification across client segments and geographies, and collateral instruments.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BSI will ensure that the volume of realized and projected loan losses under both baseline and stress does not threaten its capital position and its ability to meet its regulatory obligations.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BSI </a:t>
                      </a:r>
                      <a:r>
                        <a:rPr lang="en-US" sz="1100" b="0" i="0" u="none" strike="noStrike" dirty="0">
                          <a:solidFill>
                            <a:srgbClr val="000000"/>
                          </a:solidFill>
                          <a:effectLst/>
                          <a:latin typeface="Arial" panose="020B0604020202020204" pitchFamily="34" charset="0"/>
                          <a:cs typeface="Arial" panose="020B0604020202020204" pitchFamily="34" charset="0"/>
                        </a:rPr>
                        <a:t>will ensure that it maintains sufficient liquidity to meets its obligations under both business-as-usual and stressed conditions.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417319">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BSI </a:t>
                      </a:r>
                      <a:r>
                        <a:rPr lang="en-US" sz="1100" b="0" i="0" u="none" strike="noStrike" dirty="0">
                          <a:solidFill>
                            <a:srgbClr val="000000"/>
                          </a:solidFill>
                          <a:effectLst/>
                          <a:latin typeface="Arial" panose="020B0604020202020204" pitchFamily="34" charset="0"/>
                          <a:cs typeface="Arial" panose="020B0604020202020204" pitchFamily="34" charset="0"/>
                        </a:rPr>
                        <a:t>ensures that the projected impact to earnings and capital from a change in interest rates is maintained at prudent levels.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17319">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a:t>
                      </a:r>
                      <a:br>
                        <a:rPr lang="en-US" sz="1100" b="1" i="0" u="none" strike="noStrike" dirty="0" smtClean="0">
                          <a:solidFill>
                            <a:schemeClr val="tx1"/>
                          </a:solidFill>
                          <a:effectLst/>
                          <a:latin typeface="Arial" panose="020B0604020202020204" pitchFamily="34" charset="0"/>
                          <a:cs typeface="Arial" panose="020B0604020202020204" pitchFamily="34" charset="0"/>
                        </a:rPr>
                      </a:br>
                      <a:r>
                        <a:rPr lang="en-US" sz="1100" b="1" i="0" u="none" strike="noStrike" dirty="0" smtClean="0">
                          <a:solidFill>
                            <a:schemeClr val="tx1"/>
                          </a:solidFill>
                          <a:effectLst/>
                          <a:latin typeface="Arial" panose="020B0604020202020204" pitchFamily="34" charset="0"/>
                          <a:cs typeface="Arial" panose="020B0604020202020204" pitchFamily="34" charset="0"/>
                        </a:rPr>
                        <a:t>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BSI </a:t>
                      </a:r>
                      <a:r>
                        <a:rPr lang="en-US" sz="1100" b="0" i="0" u="none" strike="noStrike" dirty="0">
                          <a:solidFill>
                            <a:srgbClr val="000000"/>
                          </a:solidFill>
                          <a:effectLst/>
                          <a:latin typeface="Arial" panose="020B0604020202020204" pitchFamily="34" charset="0"/>
                          <a:cs typeface="Arial" panose="020B0604020202020204" pitchFamily="34" charset="0"/>
                        </a:rPr>
                        <a:t>does not engage in principal trading of securities.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17319">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not place an undue amount of earnings or capital at risk for an entity of its size, complexity, and risk profile in any stress scenario.</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ensure that adequate governance and oversight processes and controls are in place for all new business activities, products and services. </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1731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a:rPr>
                        <a:t>BSI’s </a:t>
                      </a:r>
                      <a:r>
                        <a:rPr lang="en-US" sz="1100" b="0" i="0" u="none" strike="noStrike" dirty="0">
                          <a:solidFill>
                            <a:srgbClr val="000000"/>
                          </a:solidFill>
                          <a:effectLst/>
                          <a:latin typeface="Arial"/>
                        </a:rPr>
                        <a:t>strategic planning process will both consider and work with the risk appetite setting, capital planning and recovery and resolution planning processes.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Qualitative statements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35764949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615309183"/>
              </p:ext>
            </p:extLst>
          </p:nvPr>
        </p:nvGraphicFramePr>
        <p:xfrm>
          <a:off x="363538" y="1470028"/>
          <a:ext cx="8883650" cy="4548399"/>
        </p:xfrm>
        <a:graphic>
          <a:graphicData uri="http://schemas.openxmlformats.org/drawingml/2006/table">
            <a:tbl>
              <a:tblPr/>
              <a:tblGrid>
                <a:gridCol w="1681473"/>
                <a:gridCol w="7202177"/>
              </a:tblGrid>
              <a:tr h="0">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9525" marT="9525" marB="0" anchor="ctr">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171450" marR="9525" marT="9525" marB="0" anchor="ctr">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51914">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Operational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has a risk-averse approach to operational risk but recognizes that it is inherent in all products, activities, processes and systems and must be adequately managed to meet business objectives.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is committed to implementing practices and controls that will minimize losses incurred from inadequate or failed internal processes, people, and systems or from external events.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80817">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Model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enforce model monitoring standards in line with industry practices and regulatory requirements.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80817">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a:solidFill>
                            <a:srgbClr val="000000"/>
                          </a:solidFill>
                          <a:effectLst/>
                          <a:latin typeface="Arial"/>
                        </a:rPr>
                        <a:t>BSI will allocate more resources to those models with the highest risk level (Tier 1).</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80817">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ensure no new models are used or put into production without the appropriate approval.</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rowSpan="6">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Compliance &amp; Reputational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aims to comply fully with the letter and spirit of all applicable laws and regulatory standards that apply to its operations and it will ensure the timely remediation of any regulatory finding.</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230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treat its customers fairly, abide by consumer protection laws and regulations and will not pursue any business or maintain any practices that may damage its reputation with customers, employees, or other stakeholders.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a:solidFill>
                            <a:srgbClr val="000000"/>
                          </a:solidFill>
                          <a:effectLst/>
                          <a:latin typeface="Arial"/>
                        </a:rPr>
                        <a:t>BSI will not knowingly conduct business with individuals or entities it believes to be engaged in inappropriate behavior, money laundering, terrorist financing, corruption or other illicit financial activities.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237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expects that its employees will act with the highest ethical standards at all times.</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BSI’s reputation is one of its most critical assets, and as such the organization has low tolerance for any incidents, events or practices which can threaten the reputation of the organization.</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47497">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will monitor events or issues that affect the company by generating widespread negative media coverage, or demonstrably impact by generating complaints from a significant portion of the customer base.</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1914">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Fiduciary </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9525"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as a fiduciary is committed to serve the best interests of its clients, including an obligation not to subordinate clients’ interests to its own.</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23009">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BSI is under a duty to its clients to act with the care, skill and diligence of a prudent expert acting within the customer’s risk and return objectives;  and to provide full and fair disclosure of material facts and conflicts of interest.</a:t>
                      </a:r>
                    </a:p>
                  </a:txBody>
                  <a:tcPr marL="180052" marR="10003" marT="9525" marB="0">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Qualitative statements (2/2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9584691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985729799"/>
              </p:ext>
            </p:extLst>
          </p:nvPr>
        </p:nvGraphicFramePr>
        <p:xfrm>
          <a:off x="366713" y="1470026"/>
          <a:ext cx="8880474" cy="3945343"/>
        </p:xfrm>
        <a:graphic>
          <a:graphicData uri="http://schemas.openxmlformats.org/drawingml/2006/table">
            <a:tbl>
              <a:tblPr firstRow="1" bandRow="1"/>
              <a:tblGrid>
                <a:gridCol w="875659"/>
                <a:gridCol w="3564578"/>
                <a:gridCol w="875659"/>
                <a:gridCol w="3564578"/>
              </a:tblGrid>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AuM</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Assets under Management</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NCO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Net Charge Off</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BHC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Bank Holding Company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NPL</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Non-performing</a:t>
                      </a:r>
                      <a:r>
                        <a:rPr lang="en-US" sz="1200" b="0" i="0" u="none" strike="noStrike" baseline="0" dirty="0" smtClean="0">
                          <a:solidFill>
                            <a:srgbClr val="000000"/>
                          </a:solidFill>
                          <a:effectLst/>
                          <a:latin typeface="Arial"/>
                        </a:rPr>
                        <a:t> Loan</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C&amp;I</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Commercial &amp; Industrial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smtClean="0">
                          <a:solidFill>
                            <a:srgbClr val="000000"/>
                          </a:solidFill>
                          <a:effectLst/>
                          <a:latin typeface="Arial"/>
                        </a:rPr>
                        <a:t>OR</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smtClean="0">
                          <a:solidFill>
                            <a:srgbClr val="000000"/>
                          </a:solidFill>
                          <a:effectLst/>
                          <a:latin typeface="Arial"/>
                        </a:rPr>
                        <a:t>Operational</a:t>
                      </a:r>
                      <a:r>
                        <a:rPr lang="en-US" sz="1200" b="0" i="0" u="none" strike="noStrike" baseline="0" dirty="0" smtClean="0">
                          <a:solidFill>
                            <a:srgbClr val="000000"/>
                          </a:solidFill>
                          <a:effectLst/>
                          <a:latin typeface="Arial"/>
                        </a:rPr>
                        <a:t> Risk</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CCAR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a:solidFill>
                            <a:srgbClr val="000000"/>
                          </a:solidFill>
                          <a:effectLst/>
                          <a:latin typeface="Arial"/>
                        </a:rPr>
                        <a:t>Comprehensive Capital Analysis and Review</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P&amp;L</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and Loss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CRO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Chief Risk Officer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PBT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Profit before Tax</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DPD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Days Past Due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PCA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Prompt Corrective Action</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p>
                      <a:r>
                        <a:rPr lang="en-GB" sz="1200" b="1" dirty="0" smtClean="0">
                          <a:latin typeface="Arial" panose="020B0604020202020204" pitchFamily="34" charset="0"/>
                          <a:cs typeface="Arial" panose="020B0604020202020204" pitchFamily="34" charset="0"/>
                        </a:rPr>
                        <a:t>EM</a:t>
                      </a:r>
                      <a:endParaRPr lang="en-GB" sz="1200" b="1"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200" dirty="0" smtClean="0">
                          <a:latin typeface="Arial" panose="020B0604020202020204" pitchFamily="34" charset="0"/>
                          <a:cs typeface="Arial" panose="020B0604020202020204" pitchFamily="34" charset="0"/>
                        </a:rPr>
                        <a:t>Emerging Markets</a:t>
                      </a:r>
                      <a:endParaRPr lang="en-GB" sz="120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PPNR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Pre-Provision Net Revenue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ERMC</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Executive Risk Management Committee</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1" i="0" u="none" strike="noStrike" dirty="0" smtClean="0">
                          <a:solidFill>
                            <a:srgbClr val="000000"/>
                          </a:solidFill>
                          <a:effectLst/>
                          <a:latin typeface="Arial"/>
                        </a:rPr>
                        <a:t>REQ</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0" i="0" u="none" strike="noStrike" dirty="0" smtClean="0">
                          <a:solidFill>
                            <a:srgbClr val="000000"/>
                          </a:solidFill>
                          <a:effectLst/>
                          <a:latin typeface="Arial"/>
                        </a:rPr>
                        <a:t>Level of Equivalent</a:t>
                      </a:r>
                      <a:r>
                        <a:rPr lang="en-US" sz="1200" b="0" i="0" u="none" strike="noStrike" baseline="0" dirty="0" smtClean="0">
                          <a:solidFill>
                            <a:srgbClr val="000000"/>
                          </a:solidFill>
                          <a:effectLst/>
                          <a:latin typeface="Arial"/>
                        </a:rPr>
                        <a:t> Risk</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FRB / Fed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Federal Reserve Bank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RWA</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Risk Weighted Assets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GBM</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Global Banking and Markets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SDART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Santander Drive Auto Receivables Trust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ICAAP </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Internal Capital Adequacy Assessment Process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TBD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To be defined</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p>
                      <a:pPr algn="l" rtl="0" fontAlgn="ctr"/>
                      <a:r>
                        <a:rPr lang="en-US" sz="1200" b="1" i="0" u="none" strike="noStrike" dirty="0" smtClean="0">
                          <a:solidFill>
                            <a:srgbClr val="000000"/>
                          </a:solidFill>
                          <a:effectLst/>
                          <a:latin typeface="Arial"/>
                        </a:rPr>
                        <a:t>KYC</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0" i="0" u="none" strike="noStrike" dirty="0" smtClean="0">
                          <a:solidFill>
                            <a:srgbClr val="000000"/>
                          </a:solidFill>
                          <a:effectLst/>
                          <a:latin typeface="Arial"/>
                        </a:rPr>
                        <a:t>Know Your Customer</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14As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CCAR output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LCR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Liquidity Coverage Ratio</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424B3</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SDART regulatory filing report</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p>
                      <a:pPr algn="l" rtl="0" fontAlgn="ctr"/>
                      <a:r>
                        <a:rPr lang="en-US" sz="1200" b="1" i="0" u="none" strike="noStrike" dirty="0" smtClean="0">
                          <a:solidFill>
                            <a:srgbClr val="000000"/>
                          </a:solidFill>
                          <a:effectLst/>
                          <a:latin typeface="Arial"/>
                        </a:rPr>
                        <a:t>MVE</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0" i="0" u="none" strike="noStrike" dirty="0" smtClean="0">
                          <a:solidFill>
                            <a:srgbClr val="000000"/>
                          </a:solidFill>
                          <a:effectLst/>
                          <a:latin typeface="Arial"/>
                        </a:rPr>
                        <a:t>Market Value of Equity</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1" i="0" u="none" strike="noStrike" dirty="0">
                          <a:solidFill>
                            <a:srgbClr val="000000"/>
                          </a:solidFill>
                          <a:effectLst/>
                          <a:latin typeface="Arial"/>
                        </a:rPr>
                        <a:t>9Q</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200" b="0" i="0" u="none" strike="noStrike" dirty="0">
                          <a:solidFill>
                            <a:srgbClr val="000000"/>
                          </a:solidFill>
                          <a:effectLst/>
                          <a:latin typeface="Arial"/>
                        </a:rPr>
                        <a:t>9 Quarters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61629">
                <a:tc>
                  <a:txBody>
                    <a:bodyPr/>
                    <a:lstStyle/>
                    <a:p>
                      <a:pPr algn="l" rtl="0" fontAlgn="ctr"/>
                      <a:r>
                        <a:rPr lang="en-US" sz="1200" b="1" i="0" u="none" strike="noStrike" dirty="0" smtClean="0">
                          <a:solidFill>
                            <a:srgbClr val="000000"/>
                          </a:solidFill>
                          <a:effectLst/>
                          <a:latin typeface="Arial"/>
                        </a:rPr>
                        <a:t>NII</a:t>
                      </a:r>
                      <a:endParaRPr lang="en-US" sz="12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200" b="0" i="0" u="none" strike="noStrike" dirty="0" smtClean="0">
                          <a:solidFill>
                            <a:srgbClr val="000000"/>
                          </a:solidFill>
                          <a:effectLst/>
                          <a:latin typeface="Arial"/>
                        </a:rPr>
                        <a:t>Net</a:t>
                      </a:r>
                      <a:r>
                        <a:rPr lang="en-US" sz="1200" b="0" i="0" u="none" strike="noStrike" baseline="0" dirty="0" smtClean="0">
                          <a:solidFill>
                            <a:srgbClr val="000000"/>
                          </a:solidFill>
                          <a:effectLst/>
                          <a:latin typeface="Arial"/>
                        </a:rPr>
                        <a:t> Interest Income</a:t>
                      </a:r>
                      <a:endParaRPr lang="en-US" sz="12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dirty="0"/>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Acronym </a:t>
            </a:r>
            <a:r>
              <a:rPr lang="en-US" kern="0" dirty="0" smtClean="0">
                <a:solidFill>
                  <a:srgbClr val="000000"/>
                </a:solidFill>
                <a:latin typeface="Arial"/>
                <a:ea typeface="ＭＳ Ｐゴシック"/>
              </a:rPr>
              <a:t>Glossary</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17165680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648194218"/>
              </p:ext>
            </p:extLst>
          </p:nvPr>
        </p:nvGraphicFramePr>
        <p:xfrm>
          <a:off x="366715" y="1489202"/>
          <a:ext cx="8880474" cy="3944991"/>
        </p:xfrm>
        <a:graphic>
          <a:graphicData uri="http://schemas.openxmlformats.org/drawingml/2006/table">
            <a:tbl>
              <a:tblPr firstRow="1" bandRow="1"/>
              <a:tblGrid>
                <a:gridCol w="1214436"/>
                <a:gridCol w="2230994"/>
                <a:gridCol w="5435044"/>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20308">
                <a:tc rowSpan="5">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Capital adequacy</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Common Equity Tier 1 (CET1) Ratio</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minimum ratio of CET1 to Total Risk-Weighted Assets (RWAs) required under BHC Baseline and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03677">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Tier 1 Leverage (T1L) Ratio</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minimum ratio of T1L to Adjusted Average Assets under Baseline and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Tier 1 Risk-based Capital (T1RBC) Ratio</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minimum ratio of  T1RBC to Total Risk-Weighted Assets (RWAs) under Baseline and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p>
                      <a:endParaRPr lang="en-US"/>
                    </a:p>
                  </a:txBody>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Total Risk-based</a:t>
                      </a:r>
                      <a:r>
                        <a:rPr lang="en-US" sz="1000" b="0" i="0" u="none" strike="noStrike" baseline="0" dirty="0" smtClean="0">
                          <a:effectLst/>
                          <a:latin typeface="Arial" panose="020B0604020202020204" pitchFamily="34" charset="0"/>
                          <a:cs typeface="Arial" panose="020B0604020202020204" pitchFamily="34" charset="0"/>
                        </a:rPr>
                        <a:t> </a:t>
                      </a:r>
                      <a:r>
                        <a:rPr lang="en-US" sz="1000" b="0" i="0" u="none" strike="noStrike" dirty="0" smtClean="0">
                          <a:effectLst/>
                          <a:latin typeface="Arial" panose="020B0604020202020204" pitchFamily="34" charset="0"/>
                          <a:cs typeface="Arial" panose="020B0604020202020204" pitchFamily="34" charset="0"/>
                        </a:rPr>
                        <a:t>Capital (TRBC) Ratio</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minimum ratio of TRBC to Total Risk-Weighted Assets (RWAs) under Baseline and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Impairment to Pre-Provision Net Revenue (PPNR)</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projected 9Q cumulative increase in PPNR impairment between the CCAR BHC Stress and BHC Baseline scenarios and any available capital surplus under the CCAR BHC Stress scenario </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563210">
                <a:tc rowSpan="3">
                  <a:txBody>
                    <a:body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Credit risk</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(concentration)</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b" latinLnBrk="0" hangingPunct="1">
                        <a:lnSpc>
                          <a:spcPts val="1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*Secured Lending Value Exceptions (%)</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i="0" kern="1200" baseline="0" dirty="0" smtClean="0">
                          <a:solidFill>
                            <a:schemeClr val="tx1"/>
                          </a:solidFill>
                          <a:latin typeface="Arial" panose="020B0604020202020204" pitchFamily="34" charset="0"/>
                          <a:ea typeface="+mn-ea"/>
                          <a:cs typeface="Arial" panose="020B0604020202020204" pitchFamily="34" charset="0"/>
                        </a:rPr>
                        <a:t>Loss Given Default of </a:t>
                      </a:r>
                      <a:r>
                        <a:rPr lang="en-US" sz="1000" b="1" i="0" kern="1200" baseline="0" dirty="0" smtClean="0">
                          <a:solidFill>
                            <a:schemeClr val="tx1"/>
                          </a:solidFill>
                          <a:latin typeface="Arial" panose="020B0604020202020204" pitchFamily="34" charset="0"/>
                          <a:ea typeface="+mn-ea"/>
                          <a:cs typeface="Arial" panose="020B0604020202020204" pitchFamily="34" charset="0"/>
                        </a:rPr>
                        <a:t>Total Value of Exceptions </a:t>
                      </a:r>
                      <a:r>
                        <a:rPr lang="en-US" sz="1000" i="0" kern="1200" baseline="0" dirty="0" smtClean="0">
                          <a:solidFill>
                            <a:schemeClr val="tx1"/>
                          </a:solidFill>
                          <a:latin typeface="Arial" panose="020B0604020202020204" pitchFamily="34" charset="0"/>
                          <a:ea typeface="+mn-ea"/>
                          <a:cs typeface="Arial" panose="020B0604020202020204" pitchFamily="34" charset="0"/>
                        </a:rPr>
                        <a:t>(the total amount of credit exposure that can be approved as an exception, i.e. that has an LTV higher than the approved LTV on the assets pledged as collateral calculated by the Secured Lending Model)  / Common Tier 1 Equity</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1498">
                <a:tc vMerge="1">
                  <a:txBody>
                    <a:body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b" latinLnBrk="0" hangingPunct="1">
                        <a:lnSpc>
                          <a:spcPts val="1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Individual Obligor Exposure</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i="0" kern="1200" baseline="0" dirty="0" smtClean="0">
                          <a:solidFill>
                            <a:schemeClr val="tx1"/>
                          </a:solidFill>
                          <a:latin typeface="Arial" panose="020B0604020202020204" pitchFamily="34" charset="0"/>
                          <a:ea typeface="+mn-ea"/>
                          <a:cs typeface="Arial" panose="020B0604020202020204" pitchFamily="34" charset="0"/>
                        </a:rPr>
                        <a:t>Maximum regulatory Exposure over Tier 1 Capital for a single borrower, where regulatory exposure = gross credit exposure – qualified assets (cash + US treasuries)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1498">
                <a:tc vMerge="1">
                  <a:txBody>
                    <a:body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b" latinLnBrk="0" hangingPunct="1">
                        <a:lnSpc>
                          <a:spcPts val="1000"/>
                        </a:lnSpc>
                        <a:spcBef>
                          <a:spcPts val="0"/>
                        </a:spcBef>
                        <a:spcAft>
                          <a:spcPts val="0"/>
                        </a:spcAft>
                        <a:buClrTx/>
                        <a:buSzTx/>
                        <a:buFontTx/>
                        <a:buNone/>
                        <a:tabLst/>
                        <a:defRPr/>
                      </a:pPr>
                      <a:r>
                        <a:rPr lang="en-US" sz="1000" b="0" i="0" u="none" strike="noStrike" kern="1200" dirty="0" smtClean="0">
                          <a:solidFill>
                            <a:schemeClr val="tx1"/>
                          </a:solidFill>
                          <a:effectLst/>
                          <a:latin typeface="Arial" panose="020B0604020202020204" pitchFamily="34" charset="0"/>
                          <a:ea typeface="+mn-ea"/>
                          <a:cs typeface="Arial" panose="020B0604020202020204" pitchFamily="34" charset="0"/>
                        </a:rPr>
                        <a:t>Top 10 Obligors Exposure</a:t>
                      </a:r>
                    </a:p>
                  </a:txBody>
                  <a:tcPr marL="48014" marR="480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i="0" kern="1200" baseline="0" dirty="0" smtClean="0">
                          <a:solidFill>
                            <a:schemeClr val="tx1"/>
                          </a:solidFill>
                          <a:latin typeface="Arial" panose="020B0604020202020204" pitchFamily="34" charset="0"/>
                          <a:ea typeface="+mn-ea"/>
                          <a:cs typeface="Arial" panose="020B0604020202020204" pitchFamily="34" charset="0"/>
                        </a:rPr>
                        <a:t>Sum of the Top 10 borrowers’ Regulatory Exposure over Tier 1 Capital, where regulatory exposure = gross credit exposure – qualified assets (cash + US treasuries)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20308">
                <a:tc row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Liquidity / funding</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risk</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Liquidity Coverage Ratio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A measurement of the resilience of a firm to a short term (30 days) liquidity crisis, on the basis of its High Quality Liquid Assets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Stressed Survival Period (days)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panose="020B0604020202020204" pitchFamily="34" charset="0"/>
                          <a:cs typeface="Arial" panose="020B0604020202020204" pitchFamily="34" charset="0"/>
                        </a:rPr>
                        <a:t>The amount of days remaining until SHUSA and its subsidiaries will have a cash shortfall under stressed conditions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292643">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panose="020B0604020202020204" pitchFamily="34" charset="0"/>
                          <a:cs typeface="Arial" panose="020B0604020202020204" pitchFamily="34" charset="0"/>
                        </a:rPr>
                        <a:t>Structural funding ratio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The percentage of structural assets that are funded with medium and long term liabilities</a:t>
                      </a:r>
                      <a:endParaRPr lang="en-GB" sz="1000" b="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a:t>
            </a:r>
            <a:r>
              <a:rPr lang="en-US" kern="0" dirty="0" smtClean="0">
                <a:solidFill>
                  <a:srgbClr val="000000"/>
                </a:solidFill>
                <a:latin typeface="Arial"/>
                <a:ea typeface="ＭＳ Ｐゴシック"/>
              </a:rPr>
              <a:t>1/4)</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48470809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a:t>
            </a:r>
            <a:r>
              <a:rPr lang="en-US" kern="0" dirty="0" smtClean="0">
                <a:solidFill>
                  <a:srgbClr val="000000"/>
                </a:solidFill>
                <a:latin typeface="Arial"/>
                <a:ea typeface="ＭＳ Ｐゴシック"/>
              </a:rPr>
              <a:t>2/4)</a:t>
            </a:r>
            <a:endParaRPr lang="en-US" kern="0" dirty="0">
              <a:solidFill>
                <a:srgbClr val="000000"/>
              </a:solidFill>
              <a:latin typeface="Arial"/>
              <a:ea typeface="ＭＳ Ｐゴシック"/>
            </a:endParaRPr>
          </a:p>
        </p:txBody>
      </p:sp>
      <p:graphicFrame>
        <p:nvGraphicFramePr>
          <p:cNvPr id="4" name="Table 3"/>
          <p:cNvGraphicFramePr>
            <a:graphicFrameLocks noGrp="1"/>
          </p:cNvGraphicFramePr>
          <p:nvPr>
            <p:extLst>
              <p:ext uri="{D42A27DB-BD31-4B8C-83A1-F6EECF244321}">
                <p14:modId xmlns:p14="http://schemas.microsoft.com/office/powerpoint/2010/main" val="3565769399"/>
              </p:ext>
            </p:extLst>
          </p:nvPr>
        </p:nvGraphicFramePr>
        <p:xfrm>
          <a:off x="366715" y="1489203"/>
          <a:ext cx="8880474" cy="4002393"/>
        </p:xfrm>
        <a:graphic>
          <a:graphicData uri="http://schemas.openxmlformats.org/drawingml/2006/table">
            <a:tbl>
              <a:tblPr firstRow="1" bandRow="1"/>
              <a:tblGrid>
                <a:gridCol w="1214436"/>
                <a:gridCol w="2230994"/>
                <a:gridCol w="5435044"/>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Metric</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panose="020B0604020202020204" pitchFamily="34" charset="0"/>
                          <a:cs typeface="Arial" panose="020B0604020202020204" pitchFamily="34" charset="0"/>
                        </a:rPr>
                        <a:t>Definition</a:t>
                      </a:r>
                      <a:endParaRPr lang="en-US" sz="1000" b="1" i="0" u="none" strike="noStrike" dirty="0">
                        <a:solidFill>
                          <a:srgbClr val="FF0000"/>
                        </a:solidFill>
                        <a:effectLst/>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20308">
                <a:tc rowSpan="2">
                  <a:txBody>
                    <a:bodyPr/>
                    <a:lstStyle/>
                    <a:p>
                      <a:pPr algn="l" rtl="0" fontAlgn="ctr"/>
                      <a:r>
                        <a:rPr lang="en-US" sz="1000" b="1" i="0" u="none" strike="noStrike" dirty="0" smtClean="0">
                          <a:solidFill>
                            <a:srgbClr val="000000"/>
                          </a:solidFill>
                          <a:effectLst/>
                          <a:latin typeface="Arial" panose="020B0604020202020204" pitchFamily="34" charset="0"/>
                          <a:cs typeface="Arial" panose="020B0604020202020204" pitchFamily="34" charset="0"/>
                        </a:rPr>
                        <a:t>Interest</a:t>
                      </a:r>
                      <a:r>
                        <a:rPr lang="en-US" sz="1000" b="1" i="0" u="none" strike="noStrike" baseline="0" dirty="0" smtClean="0">
                          <a:solidFill>
                            <a:srgbClr val="000000"/>
                          </a:solidFill>
                          <a:effectLst/>
                          <a:latin typeface="Arial" panose="020B0604020202020204" pitchFamily="34" charset="0"/>
                          <a:cs typeface="Arial" panose="020B0604020202020204" pitchFamily="34" charset="0"/>
                        </a:rPr>
                        <a:t> rate risk metrics</a:t>
                      </a: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Net Interest Income (NII)</a:t>
                      </a:r>
                      <a:r>
                        <a:rPr lang="en-US" sz="1000" b="0" i="0" u="none" strike="noStrike" baseline="0" dirty="0" smtClean="0">
                          <a:effectLst/>
                          <a:latin typeface="Arial" panose="020B0604020202020204" pitchFamily="34" charset="0"/>
                          <a:cs typeface="Arial" panose="020B0604020202020204" pitchFamily="34" charset="0"/>
                        </a:rPr>
                        <a:t> Sensitivity (+/- 100bps)</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earnings at risk (NII) due to the repricing interaction of the existing assets and liabilities over time resulting from a particular yield curve shift</a:t>
                      </a:r>
                      <a:endParaRPr lang="en-GB" sz="1000" b="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221910">
                <a:tc vMerge="1">
                  <a:txBody>
                    <a:bodyPr/>
                    <a:lstStyle/>
                    <a:p>
                      <a:pPr algn="l" rtl="0" fontAlgn="ctr"/>
                      <a:endParaRPr lang="en-US" sz="1000" b="1" i="0" u="none" strike="noStrike" dirty="0">
                        <a:solidFill>
                          <a:srgbClr val="000000"/>
                        </a:solidFill>
                        <a:effectLst/>
                        <a:latin typeface="Arial" panose="020B0604020202020204" pitchFamily="34" charset="0"/>
                        <a:cs typeface="Arial" panose="020B0604020202020204" pitchFamily="34" charset="0"/>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panose="020B0604020202020204" pitchFamily="34" charset="0"/>
                          <a:cs typeface="Arial" panose="020B0604020202020204" pitchFamily="34" charset="0"/>
                        </a:rPr>
                        <a:t>Market Value of</a:t>
                      </a:r>
                      <a:r>
                        <a:rPr lang="en-US" sz="1000" b="0" i="0" u="none" strike="noStrike" baseline="0" dirty="0" smtClean="0">
                          <a:effectLst/>
                          <a:latin typeface="Arial" panose="020B0604020202020204" pitchFamily="34" charset="0"/>
                          <a:cs typeface="Arial" panose="020B0604020202020204" pitchFamily="34" charset="0"/>
                        </a:rPr>
                        <a:t> Equity (MVE) Sensitivity (+/- 100bps)</a:t>
                      </a:r>
                      <a:endParaRPr lang="en-US" sz="1000" b="0" i="0" u="none" strike="noStrike" dirty="0">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0" dirty="0" smtClean="0">
                          <a:latin typeface="Arial" panose="020B0604020202020204" pitchFamily="34" charset="0"/>
                          <a:cs typeface="Arial" panose="020B0604020202020204" pitchFamily="34" charset="0"/>
                        </a:rPr>
                        <a:t>A measurement of the directional sensitivity of the market value of equity (MVE) due to the repricing interaction of the existing assets and liabilities over time resulting from a particular yield curve shift.</a:t>
                      </a:r>
                      <a:r>
                        <a:rPr lang="en-US" sz="1000" b="0" baseline="0" dirty="0" smtClean="0">
                          <a:latin typeface="Arial" panose="020B0604020202020204" pitchFamily="34" charset="0"/>
                          <a:cs typeface="Arial" panose="020B0604020202020204" pitchFamily="34" charset="0"/>
                        </a:rPr>
                        <a:t> MVE measures the difference between the current fair value of an asset and the current fair value of liabilities; it serves as a proxy to the market value of SHUSA’s balance sheet</a:t>
                      </a:r>
                      <a:endParaRPr lang="en-GB" sz="1000" b="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320308">
                <a:tc rowSpan="8">
                  <a:txBody>
                    <a:bodyPr/>
                    <a:lstStyle/>
                    <a:p>
                      <a:pPr algn="l" rtl="0" fontAlgn="ctr"/>
                      <a:r>
                        <a:rPr lang="en-US" sz="1000" b="1" i="0" u="none" strike="noStrike" dirty="0" smtClean="0">
                          <a:solidFill>
                            <a:srgbClr val="000000"/>
                          </a:solidFill>
                          <a:effectLst/>
                          <a:latin typeface="Arial"/>
                        </a:rPr>
                        <a:t>Operational risk</a:t>
                      </a: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Ethical Hacking Vulnerabilities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high-risk vulnerabilities detected in the tests conducted by the Ethical Hacking service that have not been corrected for more than three months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0308">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spcBef>
                          <a:spcPts val="200"/>
                        </a:spcBef>
                        <a:spcAft>
                          <a:spcPts val="200"/>
                        </a:spcAft>
                      </a:pPr>
                      <a:r>
                        <a:rPr lang="en-US" sz="1000" b="0" i="0" u="none" strike="noStrike" dirty="0" smtClean="0">
                          <a:effectLst/>
                          <a:latin typeface="Arial" panose="020B0604020202020204" pitchFamily="34" charset="0"/>
                          <a:cs typeface="Arial" panose="020B0604020202020204" pitchFamily="34" charset="0"/>
                        </a:rPr>
                        <a:t>Material Operational</a:t>
                      </a:r>
                      <a:r>
                        <a:rPr lang="en-US" sz="1000" b="0" i="0" u="none" strike="noStrike" baseline="0" dirty="0" smtClean="0">
                          <a:effectLst/>
                          <a:latin typeface="Arial" panose="020B0604020202020204" pitchFamily="34" charset="0"/>
                          <a:cs typeface="Arial" panose="020B0604020202020204" pitchFamily="34" charset="0"/>
                        </a:rPr>
                        <a:t> R</a:t>
                      </a:r>
                      <a:r>
                        <a:rPr lang="en-US" sz="1000" b="0" i="0" u="none" strike="noStrike" dirty="0" smtClean="0">
                          <a:effectLst/>
                          <a:latin typeface="Arial" panose="020B0604020202020204" pitchFamily="34" charset="0"/>
                          <a:cs typeface="Arial" panose="020B0604020202020204" pitchFamily="34" charset="0"/>
                        </a:rPr>
                        <a:t>isk </a:t>
                      </a:r>
                      <a:r>
                        <a:rPr lang="en-US" sz="1000" b="0" i="0" u="none" strike="noStrike" dirty="0">
                          <a:effectLst/>
                          <a:latin typeface="Arial" panose="020B0604020202020204" pitchFamily="34" charset="0"/>
                          <a:cs typeface="Arial" panose="020B0604020202020204" pitchFamily="34" charset="0"/>
                        </a:rPr>
                        <a:t>events</a:t>
                      </a: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200"/>
                        </a:spcBef>
                        <a:spcAft>
                          <a:spcPts val="200"/>
                        </a:spcAft>
                        <a:buClrTx/>
                        <a:buSzTx/>
                        <a:buFontTx/>
                        <a:buNone/>
                        <a:tabLst/>
                        <a:defRPr/>
                      </a:pPr>
                      <a:r>
                        <a:rPr lang="en-GB" sz="1000" b="0" dirty="0" smtClean="0">
                          <a:solidFill>
                            <a:schemeClr val="tx1"/>
                          </a:solidFill>
                          <a:latin typeface="Arial" panose="020B0604020202020204" pitchFamily="34" charset="0"/>
                          <a:cs typeface="Arial" panose="020B0604020202020204" pitchFamily="34" charset="0"/>
                        </a:rPr>
                        <a:t>Aligned with new SHUSA material event impact thresholds </a:t>
                      </a:r>
                      <a:r>
                        <a:rPr lang="en-GB" sz="1000" b="0" strike="noStrike" baseline="0" dirty="0" smtClean="0">
                          <a:solidFill>
                            <a:schemeClr val="tx1"/>
                          </a:solidFill>
                          <a:latin typeface="Arial" panose="020B0604020202020204" pitchFamily="34" charset="0"/>
                          <a:cs typeface="Arial" panose="020B0604020202020204" pitchFamily="34" charset="0"/>
                        </a:rPr>
                        <a:t>Includes non financially impacting material events (i.e. customer, regulatory, reputation). </a:t>
                      </a:r>
                      <a:r>
                        <a:rPr lang="en-US" sz="1000" b="0" i="0" u="none" strike="noStrike" baseline="0" dirty="0" smtClean="0">
                          <a:solidFill>
                            <a:srgbClr val="000000"/>
                          </a:solidFill>
                          <a:effectLst/>
                          <a:latin typeface="Arial" panose="020B0604020202020204" pitchFamily="34" charset="0"/>
                          <a:cs typeface="Arial" panose="020B0604020202020204" pitchFamily="34" charset="0"/>
                        </a:rPr>
                        <a:t>Threshold of financial materiality reduced to &gt; $50K in losses for BSI Miami</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8288" marR="18288" marT="18288" marB="1828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1647">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Gross operational risk losses / gross margin</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Gross operational risk losses  as a percentage of gross margin within the same period</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294276">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Relevant Incidents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number of infrastructure and software incidents classified as P1 and P2 in the month</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272052">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IT Systems Availability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availability of critical systems during the month</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1498">
                <a:tc vMerge="1">
                  <a:txBody>
                    <a:body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Relevant OR events R1 (number)</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Measures the concentration of significant events on a trailing 12 month basis; proportion of events exceeding €1 MM (extreme) to events exceeding €20 K (significant)</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149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Servers with Security Compliant Operating Systems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Number of operating systems that are compliant with the security policy</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53487">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effectLst/>
                          <a:latin typeface="Arial"/>
                        </a:rPr>
                        <a:t>Systems with Obsolete Operating Systems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0" dirty="0" smtClean="0">
                          <a:latin typeface="Arial" panose="020B0604020202020204" pitchFamily="34" charset="0"/>
                          <a:cs typeface="Arial" panose="020B0604020202020204" pitchFamily="34" charset="0"/>
                        </a:rPr>
                        <a:t>The </a:t>
                      </a:r>
                      <a:r>
                        <a:rPr lang="en-US" sz="1000" b="0" dirty="0" smtClean="0">
                          <a:latin typeface="Arial" panose="020B0604020202020204" pitchFamily="34" charset="0"/>
                          <a:cs typeface="Arial" panose="020B0604020202020204" pitchFamily="34" charset="0"/>
                        </a:rPr>
                        <a:t>percentage of servers currently working with obsolete operating systems</a:t>
                      </a:r>
                      <a:endParaRPr lang="en-GB" sz="1000" b="0" dirty="0">
                        <a:latin typeface="Arial" panose="020B0604020202020204" pitchFamily="34" charset="0"/>
                        <a:cs typeface="Arial" panose="020B0604020202020204" pitchFamily="34" charset="0"/>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033622372"/>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a:t>
            </a:r>
            <a:r>
              <a:rPr lang="en-US" kern="0" dirty="0" smtClean="0">
                <a:solidFill>
                  <a:srgbClr val="000000"/>
                </a:solidFill>
                <a:latin typeface="Arial"/>
                <a:ea typeface="ＭＳ Ｐゴシック"/>
              </a:rPr>
              <a:t>(3/4)</a:t>
            </a:r>
            <a:endParaRPr lang="en-US" kern="0" dirty="0">
              <a:solidFill>
                <a:srgbClr val="000000"/>
              </a:solidFill>
              <a:latin typeface="Arial"/>
              <a:ea typeface="ＭＳ Ｐゴシック"/>
            </a:endParaRPr>
          </a:p>
        </p:txBody>
      </p:sp>
      <p:graphicFrame>
        <p:nvGraphicFramePr>
          <p:cNvPr id="5" name="Table 4"/>
          <p:cNvGraphicFramePr>
            <a:graphicFrameLocks noGrp="1"/>
          </p:cNvGraphicFramePr>
          <p:nvPr>
            <p:extLst>
              <p:ext uri="{D42A27DB-BD31-4B8C-83A1-F6EECF244321}">
                <p14:modId xmlns:p14="http://schemas.microsoft.com/office/powerpoint/2010/main" val="3190903687"/>
              </p:ext>
            </p:extLst>
          </p:nvPr>
        </p:nvGraphicFramePr>
        <p:xfrm>
          <a:off x="366720" y="1494409"/>
          <a:ext cx="8880475" cy="4426394"/>
        </p:xfrm>
        <a:graphic>
          <a:graphicData uri="http://schemas.openxmlformats.org/drawingml/2006/table">
            <a:tbl>
              <a:tblPr firstRow="1" bandRow="1"/>
              <a:tblGrid>
                <a:gridCol w="1462834"/>
                <a:gridCol w="2977405"/>
                <a:gridCol w="4440236"/>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4066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1" i="0" u="none" strike="noStrike" dirty="0" smtClean="0">
                          <a:solidFill>
                            <a:srgbClr val="000000"/>
                          </a:solidFill>
                          <a:effectLst/>
                          <a:latin typeface="Arial"/>
                        </a:rPr>
                        <a:t>Model risk</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not submitted for validation</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The number of legacy Tier 1 models used in production without appropriate approvals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7609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Compliance risk</a:t>
                      </a:r>
                    </a:p>
                    <a:p>
                      <a:pPr marL="0" marR="0" lvl="1" indent="0" algn="l" defTabSz="457200" rtl="0" eaLnBrk="1" fontAlgn="ctr" latinLnBrk="0" hangingPunct="1">
                        <a:lnSpc>
                          <a:spcPct val="100000"/>
                        </a:lnSpc>
                        <a:spcBef>
                          <a:spcPts val="0"/>
                        </a:spcBef>
                        <a:spcAft>
                          <a:spcPts val="0"/>
                        </a:spcAft>
                        <a:buClrTx/>
                        <a:buSzTx/>
                        <a:buFontTx/>
                        <a:buNone/>
                        <a:tabLst/>
                        <a:defRPr/>
                      </a:pPr>
                      <a:endParaRPr lang="en-US" sz="900" b="0" i="1" u="none" strike="noStrike" kern="1200" dirty="0" smtClean="0">
                        <a:solidFill>
                          <a:srgbClr val="000000"/>
                        </a:solidFill>
                        <a:effectLst/>
                        <a:latin typeface="Arial"/>
                        <a:ea typeface="ＭＳ Ｐゴシック"/>
                        <a:cs typeface="ＭＳ Ｐゴシック"/>
                      </a:endParaRPr>
                    </a:p>
                    <a:p>
                      <a:pPr marL="0" marR="0" lvl="1" indent="0" algn="l" defTabSz="457200" rtl="0" eaLnBrk="1" fontAlgn="ctr" latinLnBrk="0" hangingPunct="1">
                        <a:lnSpc>
                          <a:spcPct val="100000"/>
                        </a:lnSpc>
                        <a:spcBef>
                          <a:spcPts val="0"/>
                        </a:spcBef>
                        <a:spcAft>
                          <a:spcPts val="0"/>
                        </a:spcAft>
                        <a:buClrTx/>
                        <a:buSzTx/>
                        <a:buFontTx/>
                        <a:buNone/>
                        <a:tabLst/>
                        <a:defRPr/>
                      </a:pPr>
                      <a:r>
                        <a:rPr lang="en-US" sz="900" b="0" i="1" u="none" strike="noStrike" kern="1200" dirty="0" smtClean="0">
                          <a:solidFill>
                            <a:srgbClr val="000000"/>
                          </a:solidFill>
                          <a:effectLst/>
                          <a:latin typeface="Arial"/>
                          <a:ea typeface="ＭＳ Ｐゴシック"/>
                          <a:cs typeface="ＭＳ Ｐゴシック"/>
                        </a:rPr>
                        <a:t>AML/BSA</a:t>
                      </a:r>
                      <a:endParaRPr lang="en-US" sz="1000" b="1" i="0" u="none" strike="noStrike" dirty="0">
                        <a:solidFill>
                          <a:srgbClr val="000000"/>
                        </a:solidFill>
                        <a:effectLst/>
                        <a:latin typeface="Arial"/>
                      </a:endParaRPr>
                    </a:p>
                  </a:txBody>
                  <a:tcPr marL="8629" marR="8629" marT="8217"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solidFill>
                            <a:schemeClr val="tx1"/>
                          </a:solidFill>
                          <a:effectLst/>
                          <a:latin typeface="Arial"/>
                        </a:rPr>
                        <a:t>High Risk Customers as % of Total </a:t>
                      </a:r>
                      <a:r>
                        <a:rPr lang="en-US" sz="1000" b="0" i="0" u="none" strike="noStrike" dirty="0" smtClean="0">
                          <a:solidFill>
                            <a:schemeClr val="tx1"/>
                          </a:solidFill>
                          <a:effectLst/>
                          <a:latin typeface="Arial"/>
                        </a:rPr>
                        <a:t>Customers</a:t>
                      </a:r>
                      <a:endParaRPr lang="en-US" sz="1000" b="0" i="0" u="none" strike="noStrike" dirty="0">
                        <a:solidFill>
                          <a:schemeClr val="tx1"/>
                        </a:solidFill>
                        <a:effectLst/>
                        <a:latin typeface="Arial"/>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chemeClr val="tx1"/>
                          </a:solidFill>
                          <a:effectLst/>
                          <a:latin typeface="Arial"/>
                        </a:rPr>
                        <a:t>The number of customers classified as “high</a:t>
                      </a:r>
                      <a:r>
                        <a:rPr lang="en-US" sz="1000" b="0" i="0" u="none" strike="noStrike" baseline="0" dirty="0" smtClean="0">
                          <a:solidFill>
                            <a:schemeClr val="tx1"/>
                          </a:solidFill>
                          <a:effectLst/>
                          <a:latin typeface="Arial"/>
                        </a:rPr>
                        <a:t> risk” (based on internal policies) as a percentage of the total number of customers</a:t>
                      </a:r>
                      <a:endParaRPr lang="en-US" sz="1000" b="0" i="0" u="none" strike="noStrike" dirty="0">
                        <a:solidFill>
                          <a:schemeClr val="tx1"/>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35446">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endParaRPr lang="en-US" sz="900" b="0" i="1" u="none" strike="noStrike" kern="1200" dirty="0" smtClean="0">
                        <a:solidFill>
                          <a:srgbClr val="000000"/>
                        </a:solidFill>
                        <a:effectLst/>
                        <a:latin typeface="Arial"/>
                        <a:ea typeface="+mn-ea"/>
                        <a:cs typeface="+mn-cs"/>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KYC Updates overdue &gt; 90 days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kern="1200" baseline="0" dirty="0" smtClean="0">
                          <a:solidFill>
                            <a:schemeClr val="tx1"/>
                          </a:solidFill>
                          <a:effectLst/>
                          <a:latin typeface="Arial"/>
                          <a:ea typeface="ＭＳ Ｐゴシック"/>
                          <a:cs typeface="ＭＳ Ｐゴシック"/>
                        </a:rPr>
                        <a:t>Percent of total clients pending for Know Your Customer (KYC) updates for more than 90 days</a:t>
                      </a:r>
                      <a:endParaRPr lang="en-US" sz="1000" b="0" i="0" u="none" strike="noStrike" dirty="0">
                        <a:solidFill>
                          <a:schemeClr val="tx1"/>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05993">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1"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i="0" kern="1200" baseline="0" dirty="0" smtClean="0">
                          <a:solidFill>
                            <a:schemeClr val="tx1"/>
                          </a:solidFill>
                          <a:latin typeface="Arial" panose="020B0604020202020204" pitchFamily="34" charset="0"/>
                          <a:ea typeface="+mn-ea"/>
                          <a:cs typeface="Arial" panose="020B0604020202020204" pitchFamily="34" charset="0"/>
                        </a:rPr>
                        <a:t>Politically Exposed Person Clients (% Total)</a:t>
                      </a:r>
                      <a:endParaRPr lang="en-US" sz="1000" b="0" kern="1200" baseline="0" dirty="0" smtClean="0">
                        <a:solidFill>
                          <a:schemeClr val="tx1"/>
                        </a:solidFill>
                        <a:effectLst/>
                        <a:latin typeface="Arial"/>
                        <a:ea typeface="ＭＳ Ｐゴシック"/>
                        <a:cs typeface="ＭＳ Ｐゴシック"/>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Percent of total clients who are </a:t>
                      </a:r>
                      <a:r>
                        <a:rPr lang="en-US" sz="1000" b="0" i="0" kern="1200" baseline="0" dirty="0" smtClean="0">
                          <a:solidFill>
                            <a:schemeClr val="tx1"/>
                          </a:solidFill>
                          <a:latin typeface="Arial" panose="020B0604020202020204" pitchFamily="34" charset="0"/>
                          <a:ea typeface="+mn-ea"/>
                          <a:cs typeface="Arial" panose="020B0604020202020204" pitchFamily="34" charset="0"/>
                        </a:rPr>
                        <a:t>Politically Exposed Persons (PEP)</a:t>
                      </a:r>
                      <a:endParaRPr lang="en-US" sz="1000" b="0" kern="1200" baseline="0" dirty="0" smtClean="0">
                        <a:solidFill>
                          <a:schemeClr val="tx1"/>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9470">
                <a:tc>
                  <a:txBody>
                    <a:bodyPr/>
                    <a:lstStyle/>
                    <a:p>
                      <a:pPr marL="0" algn="l" defTabSz="457200" rtl="0" eaLnBrk="1" fontAlgn="ctr" latinLnBrk="0" hangingPunct="1"/>
                      <a:endParaRPr lang="en-US" sz="1000" b="1" i="1"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AML Transaction Monitoring alerts &gt; 60 days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Pending AML alerts awaiting clarification for more than 60 days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9470">
                <a:tc>
                  <a:txBody>
                    <a:bodyPr/>
                    <a:lstStyle/>
                    <a:p>
                      <a:pPr marL="0" algn="l" defTabSz="457200" rtl="0" eaLnBrk="1" fontAlgn="ctr" latinLnBrk="0" hangingPunct="1"/>
                      <a:endParaRPr lang="en-US" sz="1000" b="1" i="1"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OFAC Violations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The total number of OFAC violations received in the latest rolling quarter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9470">
                <a:tc>
                  <a:txBody>
                    <a:bodyPr/>
                    <a:lstStyle/>
                    <a:p>
                      <a:pPr marL="0" algn="l" defTabSz="457200" rtl="0" eaLnBrk="1" fontAlgn="ctr" latinLnBrk="0" hangingPunct="1"/>
                      <a:endParaRPr lang="en-US" sz="1000" b="1" i="1"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OFAC blocked or rejected transactions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dirty="0" smtClean="0">
                          <a:solidFill>
                            <a:srgbClr val="000000"/>
                          </a:solidFill>
                          <a:effectLst/>
                          <a:latin typeface="Arial"/>
                        </a:rPr>
                        <a:t>The total number of OFAC blocked of rejected transactions experienced in the latest rolling quarter</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30751">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i="1" u="none" strike="noStrike" dirty="0" smtClean="0">
                          <a:solidFill>
                            <a:srgbClr val="000000"/>
                          </a:solidFill>
                          <a:effectLst/>
                          <a:latin typeface="Arial"/>
                        </a:rPr>
                        <a:t>Regulatory Compliance</a:t>
                      </a:r>
                      <a:endParaRPr lang="en-US" sz="1050" b="0" i="1" u="none" strike="noStrike" dirty="0" smtClean="0">
                        <a:solidFill>
                          <a:srgbClr val="000000"/>
                        </a:solidFill>
                        <a:effectLst/>
                        <a:latin typeface="Arial"/>
                      </a:endParaRPr>
                    </a:p>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endParaRPr lang="en-US" sz="1000" b="1" i="1" kern="1200" baseline="0" dirty="0">
                        <a:solidFill>
                          <a:schemeClr val="tx1"/>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effectLst/>
                          <a:latin typeface="Arial"/>
                        </a:rPr>
                        <a:t>Open</a:t>
                      </a:r>
                      <a:r>
                        <a:rPr lang="en-US" sz="1000" b="0" i="0" u="none" strike="noStrike" baseline="0" dirty="0" smtClean="0">
                          <a:effectLst/>
                          <a:latin typeface="Arial"/>
                        </a:rPr>
                        <a:t> Matter Requiring Immediate Attention (MRIAs)</a:t>
                      </a:r>
                      <a:endParaRPr lang="en-US" sz="1000" b="0" i="0" u="none" strike="noStrike" dirty="0">
                        <a:effectLst/>
                        <a:latin typeface="Arial"/>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l" rtl="0" fontAlgn="ctr"/>
                      <a:r>
                        <a:rPr lang="en-US" sz="1000" b="0" i="0" u="none" strike="noStrike" dirty="0" smtClean="0">
                          <a:solidFill>
                            <a:srgbClr val="000000"/>
                          </a:solidFill>
                          <a:effectLst/>
                          <a:latin typeface="Arial"/>
                        </a:rPr>
                        <a:t>The total number of open MRIAs issued by the Federal Reserve to all Santander entities operating in the US and over which the FRB has jurisdiction</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30751">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endParaRPr lang="en-US" sz="1000" b="1" i="1" kern="1200" baseline="0" dirty="0">
                        <a:solidFill>
                          <a:schemeClr val="tx1"/>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kern="1200" baseline="0" dirty="0" smtClean="0">
                          <a:solidFill>
                            <a:schemeClr val="tx1"/>
                          </a:solidFill>
                          <a:effectLst/>
                          <a:latin typeface="Arial"/>
                          <a:ea typeface="ＭＳ Ｐゴシック"/>
                          <a:cs typeface="ＭＳ Ｐゴシック"/>
                        </a:rPr>
                        <a:t>Total customer complaints received</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Total customer complaints received as a rolling 12-month cumulative number of complaints</a:t>
                      </a: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30751">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endParaRPr lang="en-US" sz="1000" b="1" kern="1200" baseline="0" dirty="0">
                        <a:solidFill>
                          <a:schemeClr val="tx1"/>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smtClean="0">
                          <a:solidFill>
                            <a:schemeClr val="tx1"/>
                          </a:solidFill>
                          <a:effectLst/>
                          <a:latin typeface="Arial"/>
                          <a:ea typeface="ＭＳ Ｐゴシック"/>
                          <a:cs typeface="ＭＳ Ｐゴシック"/>
                        </a:rPr>
                        <a:t>Past Due Compliance Monitoring CAPs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a:solidFill>
                            <a:schemeClr val="tx1"/>
                          </a:solidFill>
                          <a:effectLst/>
                          <a:latin typeface="Arial"/>
                          <a:ea typeface="ＭＳ Ｐゴシック"/>
                          <a:cs typeface="ＭＳ Ｐゴシック"/>
                        </a:rPr>
                        <a:t>Correction Action Plans identified through the </a:t>
                      </a:r>
                      <a:r>
                        <a:rPr lang="en-US" sz="1000" b="0" kern="1200" baseline="0" dirty="0" smtClean="0">
                          <a:solidFill>
                            <a:schemeClr val="tx1"/>
                          </a:solidFill>
                          <a:effectLst/>
                          <a:latin typeface="Arial"/>
                          <a:ea typeface="ＭＳ Ｐゴシック"/>
                          <a:cs typeface="ＭＳ Ｐゴシック"/>
                        </a:rPr>
                        <a:t>internal regulatory </a:t>
                      </a:r>
                      <a:r>
                        <a:rPr lang="en-US" sz="1000" b="0" kern="1200" baseline="0" dirty="0">
                          <a:solidFill>
                            <a:schemeClr val="tx1"/>
                          </a:solidFill>
                          <a:effectLst/>
                          <a:latin typeface="Arial"/>
                          <a:ea typeface="ＭＳ Ｐゴシック"/>
                          <a:cs typeface="ＭＳ Ｐゴシック"/>
                        </a:rPr>
                        <a:t>monitoring process and agreed by Management that are past their </a:t>
                      </a:r>
                      <a:r>
                        <a:rPr lang="en-US" sz="1000" b="0" kern="1200" baseline="0" dirty="0" smtClean="0">
                          <a:solidFill>
                            <a:schemeClr val="tx1"/>
                          </a:solidFill>
                          <a:effectLst/>
                          <a:latin typeface="Arial"/>
                          <a:ea typeface="ＭＳ Ｐゴシック"/>
                          <a:cs typeface="ＭＳ Ｐゴシック"/>
                        </a:rPr>
                        <a:t>due date</a:t>
                      </a:r>
                      <a:endParaRPr lang="en-US" sz="1000" b="0" kern="1200" baseline="0" dirty="0">
                        <a:solidFill>
                          <a:schemeClr val="tx1"/>
                        </a:solidFill>
                        <a:effectLst/>
                        <a:latin typeface="Arial"/>
                        <a:ea typeface="ＭＳ Ｐゴシック"/>
                        <a:cs typeface="ＭＳ Ｐゴシック"/>
                      </a:endParaRPr>
                    </a:p>
                  </a:txBody>
                  <a:tcPr marL="8669" marR="8669" marT="825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26921">
                <a:tc>
                  <a:txBody>
                    <a:bodyPr/>
                    <a:lstStyle/>
                    <a:p>
                      <a:pPr marL="0" algn="l" defTabSz="457200" rtl="0" eaLnBrk="1" fontAlgn="ctr" latinLnBrk="0" hangingPunct="1"/>
                      <a:endParaRPr lang="en-US" sz="1000" b="1" i="0"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ctr" latinLnBrk="0" hangingPunct="1">
                        <a:lnSpc>
                          <a:spcPts val="1000"/>
                        </a:lnSpc>
                        <a:spcBef>
                          <a:spcPts val="0"/>
                        </a:spcBef>
                        <a:spcAft>
                          <a:spcPts val="0"/>
                        </a:spcAft>
                        <a:buClr>
                          <a:schemeClr val="tx1"/>
                        </a:buClr>
                        <a:buSzTx/>
                        <a:buFont typeface="Arial" panose="020B0604020202020204" pitchFamily="34" charset="0"/>
                        <a:buNone/>
                        <a:tabLst/>
                        <a:defRPr/>
                      </a:pPr>
                      <a:r>
                        <a:rPr lang="en-US" sz="1000" b="0" kern="1200" baseline="0" dirty="0" smtClean="0">
                          <a:solidFill>
                            <a:schemeClr val="tx1"/>
                          </a:solidFill>
                          <a:effectLst/>
                          <a:latin typeface="Arial"/>
                          <a:ea typeface="ＭＳ Ｐゴシック"/>
                          <a:cs typeface="ＭＳ Ｐゴシック"/>
                        </a:rPr>
                        <a:t>Violations of Code of Conduct and Ethics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kern="1200" baseline="0" dirty="0">
                          <a:solidFill>
                            <a:schemeClr val="tx1"/>
                          </a:solidFill>
                          <a:effectLst/>
                          <a:latin typeface="Arial"/>
                          <a:ea typeface="ＭＳ Ｐゴシック"/>
                          <a:cs typeface="ＭＳ Ｐゴシック"/>
                        </a:rPr>
                        <a:t>Employees who </a:t>
                      </a:r>
                      <a:r>
                        <a:rPr lang="en-US" sz="1000" b="0" kern="1200" baseline="0" dirty="0" smtClean="0">
                          <a:solidFill>
                            <a:schemeClr val="tx1"/>
                          </a:solidFill>
                          <a:effectLst/>
                          <a:latin typeface="Arial"/>
                          <a:ea typeface="ＭＳ Ｐゴシック"/>
                          <a:cs typeface="ＭＳ Ｐゴシック"/>
                        </a:rPr>
                        <a:t>has a conduct </a:t>
                      </a:r>
                      <a:r>
                        <a:rPr lang="en-US" sz="1000" b="0" kern="1200" baseline="0" dirty="0">
                          <a:solidFill>
                            <a:schemeClr val="tx1"/>
                          </a:solidFill>
                          <a:effectLst/>
                          <a:latin typeface="Arial"/>
                          <a:ea typeface="ＭＳ Ｐゴシック"/>
                          <a:cs typeface="ＭＳ Ｐゴシック"/>
                        </a:rPr>
                        <a:t>that is identified as a violation in the Bank’s Code of Conduct and Ethic </a:t>
                      </a:r>
                      <a:r>
                        <a:rPr lang="en-US" sz="1000" b="0" kern="1200" baseline="0" dirty="0" smtClean="0">
                          <a:solidFill>
                            <a:schemeClr val="tx1"/>
                          </a:solidFill>
                          <a:effectLst/>
                          <a:latin typeface="Arial"/>
                          <a:ea typeface="ＭＳ Ｐゴシック"/>
                          <a:cs typeface="ＭＳ Ｐゴシック"/>
                        </a:rPr>
                        <a:t>policy</a:t>
                      </a:r>
                      <a:endParaRPr lang="en-US" sz="1000" b="0" kern="1200" baseline="0" dirty="0">
                        <a:solidFill>
                          <a:schemeClr val="tx1"/>
                        </a:solidFill>
                        <a:effectLst/>
                        <a:latin typeface="Arial"/>
                        <a:ea typeface="ＭＳ Ｐゴシック"/>
                        <a:cs typeface="ＭＳ Ｐゴシック"/>
                      </a:endParaRPr>
                    </a:p>
                  </a:txBody>
                  <a:tcPr marL="8669" marR="8669" marT="825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8626198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
          <p:cNvSpPr txBox="1">
            <a:spLocks/>
          </p:cNvSpPr>
          <p:nvPr/>
        </p:nvSpPr>
        <p:spPr>
          <a:xfrm>
            <a:off x="355938" y="2897188"/>
            <a:ext cx="8541647" cy="349250"/>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fontAlgn="auto">
              <a:lnSpc>
                <a:spcPct val="100000"/>
              </a:lnSpc>
              <a:spcAft>
                <a:spcPts val="0"/>
              </a:spcAft>
              <a:buFont typeface="Arial"/>
              <a:buNone/>
            </a:pPr>
            <a:r>
              <a:rPr lang="en-GB" b="1" dirty="0">
                <a:solidFill>
                  <a:prstClr val="white">
                    <a:lumMod val="50000"/>
                  </a:prstClr>
                </a:solidFill>
                <a:latin typeface="Arial" panose="020B0604020202020204" pitchFamily="34" charset="0"/>
                <a:cs typeface="Arial" panose="020B0604020202020204" pitchFamily="34" charset="0"/>
              </a:rPr>
              <a:t>Proposed 2016 RAS</a:t>
            </a:r>
          </a:p>
        </p:txBody>
      </p:sp>
    </p:spTree>
    <p:extLst>
      <p:ext uri="{BB962C8B-B14F-4D97-AF65-F5344CB8AC3E}">
        <p14:creationId xmlns:p14="http://schemas.microsoft.com/office/powerpoint/2010/main" val="2511783489"/>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Metrics Glossary </a:t>
            </a:r>
            <a:r>
              <a:rPr lang="en-US" kern="0" dirty="0" smtClean="0">
                <a:solidFill>
                  <a:srgbClr val="000000"/>
                </a:solidFill>
                <a:latin typeface="Arial"/>
                <a:ea typeface="ＭＳ Ｐゴシック"/>
              </a:rPr>
              <a:t>(4/4)</a:t>
            </a:r>
            <a:endParaRPr lang="en-US" kern="0" dirty="0">
              <a:solidFill>
                <a:srgbClr val="000000"/>
              </a:solidFill>
              <a:latin typeface="Arial"/>
              <a:ea typeface="ＭＳ Ｐゴシック"/>
            </a:endParaRPr>
          </a:p>
        </p:txBody>
      </p:sp>
      <p:graphicFrame>
        <p:nvGraphicFramePr>
          <p:cNvPr id="5" name="Table 4"/>
          <p:cNvGraphicFramePr>
            <a:graphicFrameLocks noGrp="1"/>
          </p:cNvGraphicFramePr>
          <p:nvPr>
            <p:extLst>
              <p:ext uri="{D42A27DB-BD31-4B8C-83A1-F6EECF244321}">
                <p14:modId xmlns:p14="http://schemas.microsoft.com/office/powerpoint/2010/main" val="1808726233"/>
              </p:ext>
            </p:extLst>
          </p:nvPr>
        </p:nvGraphicFramePr>
        <p:xfrm>
          <a:off x="366720" y="1494409"/>
          <a:ext cx="8880475" cy="2606325"/>
        </p:xfrm>
        <a:graphic>
          <a:graphicData uri="http://schemas.openxmlformats.org/drawingml/2006/table">
            <a:tbl>
              <a:tblPr firstRow="1" bandRow="1"/>
              <a:tblGrid>
                <a:gridCol w="1462834"/>
                <a:gridCol w="2977405"/>
                <a:gridCol w="4440236"/>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Risk type</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Metric</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FF0000"/>
                          </a:solidFill>
                          <a:effectLst/>
                          <a:latin typeface="Arial"/>
                        </a:rPr>
                        <a:t>Definition</a:t>
                      </a:r>
                      <a:endParaRPr lang="en-US" sz="1000" b="1" i="0" u="none" strike="noStrike" dirty="0">
                        <a:solidFill>
                          <a:srgbClr val="FF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r h="45415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1" i="0" u="none" strike="noStrike" dirty="0" smtClean="0">
                          <a:solidFill>
                            <a:srgbClr val="000000"/>
                          </a:solidFill>
                          <a:effectLst/>
                          <a:latin typeface="Arial"/>
                        </a:rPr>
                        <a:t>Fiduciary risk</a:t>
                      </a: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solidFill>
                            <a:srgbClr val="000000"/>
                          </a:solidFill>
                          <a:effectLst/>
                          <a:latin typeface="Arial" panose="020B0604020202020204" pitchFamily="34" charset="0"/>
                          <a:cs typeface="Arial" panose="020B0604020202020204" pitchFamily="34" charset="0"/>
                        </a:rPr>
                        <a:t>Clients with missing profiles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Proportion of clients with old or missing profiles relative to total clients with securities in portfolios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5415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solidFill>
                            <a:srgbClr val="000000"/>
                          </a:solidFill>
                          <a:effectLst/>
                          <a:latin typeface="Arial" panose="020B0604020202020204" pitchFamily="34" charset="0"/>
                          <a:cs typeface="Arial" panose="020B0604020202020204" pitchFamily="34" charset="0"/>
                        </a:rPr>
                        <a:t>Discretionary mandates: Aging of Excesses (days)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Aging of exceeded asset-type concentrations – composed of equity and emerging markets (EM) concentrations – within discretionary mandates (investment decisions made by BSI on behalf of clients)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5415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a:solidFill>
                            <a:srgbClr val="000000"/>
                          </a:solidFill>
                          <a:effectLst/>
                          <a:latin typeface="Arial" panose="020B0604020202020204" pitchFamily="34" charset="0"/>
                          <a:cs typeface="Arial" panose="020B0604020202020204" pitchFamily="34" charset="0"/>
                        </a:rPr>
                        <a:t>Exceeded client investment Profiles(%)</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Proportion of clients (of total clients) with investment profiles exceeding agreed-upon level of risk based on the two limits that are part of the investment profile signed by the client: Level of Equivalent Risk (REQ)  and Emerging Markets concentrations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5415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a:solidFill>
                            <a:srgbClr val="000000"/>
                          </a:solidFill>
                          <a:effectLst/>
                          <a:latin typeface="Arial" panose="020B0604020202020204" pitchFamily="34" charset="0"/>
                          <a:cs typeface="Arial" panose="020B0604020202020204" pitchFamily="34" charset="0"/>
                        </a:rPr>
                        <a:t>Pending Purchase Order Documentation (%)</a:t>
                      </a: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l" rtl="0" fontAlgn="ctr"/>
                      <a:r>
                        <a:rPr lang="en-US" sz="1000" b="0" i="0" u="none" strike="noStrike" dirty="0" smtClean="0">
                          <a:solidFill>
                            <a:srgbClr val="000000"/>
                          </a:solidFill>
                          <a:effectLst/>
                          <a:latin typeface="Arial"/>
                        </a:rPr>
                        <a:t>Purchase investment orders (POs) pending client signatures as a percentage of total POs on a trailing 18 month basis</a:t>
                      </a:r>
                      <a:endParaRPr lang="en-US" sz="1000" b="0"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54158">
                <a:tc>
                  <a:txBody>
                    <a:bodyPr/>
                    <a:lstStyle/>
                    <a:p>
                      <a:pPr algn="l" rtl="0" fontAlgn="ctr"/>
                      <a:endParaRPr lang="en-US" sz="1000" b="1" i="0" u="none" strike="noStrike" dirty="0">
                        <a:solidFill>
                          <a:srgbClr val="000000"/>
                        </a:solidFill>
                        <a:effectLst/>
                        <a:latin typeface="Arial"/>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000" b="0" i="0" u="none" strike="noStrike" dirty="0" smtClean="0">
                          <a:solidFill>
                            <a:srgbClr val="000000"/>
                          </a:solidFill>
                          <a:effectLst/>
                          <a:latin typeface="Arial" panose="020B0604020202020204" pitchFamily="34" charset="0"/>
                          <a:cs typeface="Arial" panose="020B0604020202020204" pitchFamily="34" charset="0"/>
                        </a:rPr>
                        <a:t>Regulation R Bank-wide “chiefly-compensated” test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10003" marR="10003"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US" sz="1000" b="0" i="0" u="none" strike="noStrike" kern="1200" dirty="0" smtClean="0">
                          <a:solidFill>
                            <a:srgbClr val="000000"/>
                          </a:solidFill>
                          <a:effectLst/>
                          <a:latin typeface="Arial"/>
                          <a:ea typeface="ＭＳ Ｐゴシック"/>
                          <a:cs typeface="ＭＳ Ｐゴシック"/>
                        </a:rPr>
                        <a:t>Monitoring of the level of the “chiefly compensated” test to ensure it remains above the 70 percent threshold of the exception set by Regulation R.</a:t>
                      </a:r>
                      <a:endParaRPr lang="en-US" sz="1000" b="0" i="0" u="none" strike="noStrike" kern="1200" dirty="0">
                        <a:solidFill>
                          <a:srgbClr val="000000"/>
                        </a:solidFill>
                        <a:effectLst/>
                        <a:latin typeface="Arial"/>
                        <a:ea typeface="ＭＳ Ｐゴシック"/>
                        <a:cs typeface="ＭＳ Ｐゴシック"/>
                      </a:endParaRPr>
                    </a:p>
                  </a:txBody>
                  <a:tcPr marL="8629" marR="8629" marT="82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591860311"/>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6"/>
          <p:cNvSpPr txBox="1">
            <a:spLocks noChangeArrowheads="1"/>
          </p:cNvSpPr>
          <p:nvPr/>
        </p:nvSpPr>
        <p:spPr bwMode="auto">
          <a:xfrm>
            <a:off x="7053654" y="461354"/>
            <a:ext cx="2208083" cy="33054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Lst>
        </p:spPr>
        <p:txBody>
          <a:bodyPr wrap="square">
            <a:spAutoFit/>
          </a:bodyPr>
          <a:lstStyle/>
          <a:p>
            <a:pPr>
              <a:spcBef>
                <a:spcPct val="50000"/>
              </a:spcBef>
              <a:defRPr/>
            </a:pPr>
            <a:r>
              <a:rPr lang="en-GB" altLang="en-US" sz="1800" smtClean="0">
                <a:solidFill>
                  <a:srgbClr val="000000"/>
                </a:solidFill>
              </a:rPr>
              <a:t>For approval</a:t>
            </a:r>
            <a:endParaRPr lang="en-GB" altLang="en-US" sz="2000" i="1" dirty="0">
              <a:solidFill>
                <a:srgbClr val="000000"/>
              </a:solidFill>
            </a:endParaRPr>
          </a:p>
        </p:txBody>
      </p:sp>
      <p:sp>
        <p:nvSpPr>
          <p:cNvPr id="7" name="Text Box 9"/>
          <p:cNvSpPr txBox="1">
            <a:spLocks noChangeArrowheads="1"/>
          </p:cNvSpPr>
          <p:nvPr/>
        </p:nvSpPr>
        <p:spPr bwMode="auto">
          <a:xfrm>
            <a:off x="3893077" y="5520613"/>
            <a:ext cx="5349619" cy="63889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pPr algn="r">
              <a:spcBef>
                <a:spcPct val="50000"/>
              </a:spcBef>
              <a:defRPr/>
            </a:pPr>
            <a:r>
              <a:rPr lang="en-GB" altLang="en-US" sz="1600" dirty="0">
                <a:solidFill>
                  <a:srgbClr val="000000"/>
                </a:solidFill>
              </a:rPr>
              <a:t>Date Created</a:t>
            </a:r>
            <a:r>
              <a:rPr lang="en-GB" altLang="en-US" sz="1600" dirty="0" smtClean="0">
                <a:solidFill>
                  <a:srgbClr val="000000"/>
                </a:solidFill>
              </a:rPr>
              <a:t>: June 2016</a:t>
            </a:r>
            <a:endParaRPr lang="en-GB" altLang="en-US" sz="1600" dirty="0">
              <a:solidFill>
                <a:srgbClr val="000000"/>
              </a:solidFill>
            </a:endParaRPr>
          </a:p>
          <a:p>
            <a:pPr algn="r">
              <a:spcBef>
                <a:spcPct val="50000"/>
              </a:spcBef>
              <a:defRPr/>
            </a:pPr>
            <a:r>
              <a:rPr lang="en-GB" altLang="en-US" sz="1600" dirty="0" smtClean="0">
                <a:solidFill>
                  <a:srgbClr val="000000"/>
                </a:solidFill>
              </a:rPr>
              <a:t>Version</a:t>
            </a:r>
            <a:r>
              <a:rPr lang="en-GB" altLang="en-US" sz="1600" dirty="0">
                <a:solidFill>
                  <a:srgbClr val="000000"/>
                </a:solidFill>
              </a:rPr>
              <a:t>: </a:t>
            </a:r>
            <a:r>
              <a:rPr lang="en-GB" altLang="en-US" sz="1600" dirty="0" smtClean="0">
                <a:solidFill>
                  <a:srgbClr val="000000"/>
                </a:solidFill>
              </a:rPr>
              <a:t>Template</a:t>
            </a:r>
            <a:endParaRPr lang="en-GB" altLang="en-US" sz="1600" dirty="0">
              <a:solidFill>
                <a:srgbClr val="000000"/>
              </a:solidFill>
            </a:endParaRPr>
          </a:p>
        </p:txBody>
      </p:sp>
      <p:sp>
        <p:nvSpPr>
          <p:cNvPr id="2" name="Text Placeholder 1"/>
          <p:cNvSpPr>
            <a:spLocks noGrp="1"/>
          </p:cNvSpPr>
          <p:nvPr>
            <p:ph type="body" sz="quarter" idx="10"/>
          </p:nvPr>
        </p:nvSpPr>
        <p:spPr/>
        <p:txBody>
          <a:bodyPr/>
          <a:lstStyle/>
          <a:p>
            <a:r>
              <a:rPr lang="en-US" altLang="en-US" dirty="0">
                <a:latin typeface="Arial"/>
                <a:cs typeface="Arial"/>
              </a:rPr>
              <a:t>Bancorp and BSPR Risk Appetite Statement Proposal</a:t>
            </a:r>
            <a:endParaRPr lang="en-US" dirty="0">
              <a:latin typeface="Arial"/>
              <a:cs typeface="Arial"/>
            </a:endParaRPr>
          </a:p>
          <a:p>
            <a:endParaRPr lang="en-GB" dirty="0"/>
          </a:p>
        </p:txBody>
      </p:sp>
      <p:sp>
        <p:nvSpPr>
          <p:cNvPr id="3" name="Text Placeholder 2"/>
          <p:cNvSpPr>
            <a:spLocks noGrp="1"/>
          </p:cNvSpPr>
          <p:nvPr>
            <p:ph type="body" sz="quarter" idx="11"/>
          </p:nvPr>
        </p:nvSpPr>
        <p:spPr/>
        <p:txBody>
          <a:bodyPr/>
          <a:lstStyle/>
          <a:p>
            <a:r>
              <a:rPr lang="en-US" altLang="en-US" dirty="0">
                <a:latin typeface="Arial"/>
                <a:cs typeface="Arial"/>
              </a:rPr>
              <a:t>Board of Directors </a:t>
            </a:r>
            <a:endParaRPr lang="en-US" dirty="0"/>
          </a:p>
          <a:p>
            <a:endParaRPr lang="en-GB" dirty="0"/>
          </a:p>
        </p:txBody>
      </p:sp>
      <p:sp>
        <p:nvSpPr>
          <p:cNvPr id="4" name="Text Placeholder 3"/>
          <p:cNvSpPr>
            <a:spLocks noGrp="1"/>
          </p:cNvSpPr>
          <p:nvPr>
            <p:ph type="body" sz="quarter" idx="12"/>
          </p:nvPr>
        </p:nvSpPr>
        <p:spPr/>
        <p:txBody>
          <a:bodyPr/>
          <a:lstStyle/>
          <a:p>
            <a:r>
              <a:rPr lang="en-US" dirty="0"/>
              <a:t>June 22, 2016</a:t>
            </a:r>
          </a:p>
        </p:txBody>
      </p:sp>
      <p:sp>
        <p:nvSpPr>
          <p:cNvPr id="5" name="Text Placeholder 4"/>
          <p:cNvSpPr>
            <a:spLocks noGrp="1"/>
          </p:cNvSpPr>
          <p:nvPr>
            <p:ph type="body" sz="quarter" idx="13"/>
          </p:nvPr>
        </p:nvSpPr>
        <p:spPr>
          <a:xfrm>
            <a:off x="355946" y="4235356"/>
            <a:ext cx="8886749" cy="430213"/>
          </a:xfrm>
        </p:spPr>
        <p:txBody>
          <a:bodyPr/>
          <a:lstStyle/>
          <a:p>
            <a:r>
              <a:rPr lang="en-US" altLang="en-US" sz="1600" dirty="0"/>
              <a:t>Sponsor</a:t>
            </a:r>
            <a:r>
              <a:rPr lang="en-US" altLang="en-US" sz="1600" dirty="0" smtClean="0"/>
              <a:t>: Scott </a:t>
            </a:r>
            <a:r>
              <a:rPr lang="en-US" altLang="en-US" sz="1600" dirty="0"/>
              <a:t>Powell, Chief Executive Officer SHUSA</a:t>
            </a:r>
          </a:p>
          <a:p>
            <a:r>
              <a:rPr lang="en-US" altLang="en-US" sz="1600" dirty="0"/>
              <a:t>Presenters</a:t>
            </a:r>
            <a:r>
              <a:rPr lang="en-US" altLang="en-US" sz="1600" dirty="0" smtClean="0"/>
              <a:t>: Angel </a:t>
            </a:r>
            <a:r>
              <a:rPr lang="en-US" altLang="en-US" sz="1600" smtClean="0"/>
              <a:t>Varés</a:t>
            </a:r>
            <a:r>
              <a:rPr lang="en-US" altLang="en-US" sz="1600" dirty="0"/>
              <a:t>, Chief Risk Officer &amp; Juan Jurado, Risk Architecture Director PR</a:t>
            </a:r>
          </a:p>
          <a:p>
            <a:r>
              <a:rPr lang="en-US" altLang="en-US" sz="1600" dirty="0"/>
              <a:t>Author</a:t>
            </a:r>
            <a:r>
              <a:rPr lang="en-US" altLang="en-US" sz="1600" dirty="0" smtClean="0"/>
              <a:t>: Jennifer Keegan, Head of Risk </a:t>
            </a:r>
            <a:r>
              <a:rPr lang="en-US" altLang="en-US" sz="1600" dirty="0"/>
              <a:t>Appetite SHUSA</a:t>
            </a:r>
          </a:p>
          <a:p>
            <a:endParaRPr lang="en-GB" sz="1600" dirty="0"/>
          </a:p>
        </p:txBody>
      </p:sp>
    </p:spTree>
    <p:extLst>
      <p:ext uri="{BB962C8B-B14F-4D97-AF65-F5344CB8AC3E}">
        <p14:creationId xmlns:p14="http://schemas.microsoft.com/office/powerpoint/2010/main" val="99388095"/>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22921081"/>
              </p:ext>
            </p:extLst>
          </p:nvPr>
        </p:nvGraphicFramePr>
        <p:xfrm>
          <a:off x="1681" y="1592"/>
          <a:ext cx="1667" cy="1587"/>
        </p:xfrm>
        <a:graphic>
          <a:graphicData uri="http://schemas.openxmlformats.org/presentationml/2006/ole">
            <mc:AlternateContent xmlns:mc="http://schemas.openxmlformats.org/markup-compatibility/2006">
              <mc:Choice xmlns:v="urn:schemas-microsoft-com:vml" Requires="v">
                <p:oleObj spid="_x0000_s158737"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81" y="1592"/>
                        <a:ext cx="1667" cy="1587"/>
                      </a:xfrm>
                      <a:prstGeom prst="rect">
                        <a:avLst/>
                      </a:prstGeom>
                    </p:spPr>
                  </p:pic>
                </p:oleObj>
              </mc:Fallback>
            </mc:AlternateContent>
          </a:graphicData>
        </a:graphic>
      </p:graphicFrame>
      <p:sp>
        <p:nvSpPr>
          <p:cNvPr id="6" name="Content Placeholder 2"/>
          <p:cNvSpPr txBox="1">
            <a:spLocks/>
          </p:cNvSpPr>
          <p:nvPr/>
        </p:nvSpPr>
        <p:spPr>
          <a:xfrm>
            <a:off x="366713" y="1466288"/>
            <a:ext cx="8899525" cy="3993657"/>
          </a:xfrm>
          <a:prstGeom prst="rect">
            <a:avLst/>
          </a:prstGeom>
        </p:spPr>
        <p:txBody>
          <a:bodyPr wrap="square" lIns="0" tIns="0" rIns="0" bIns="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2016 RAS development process</a:t>
            </a:r>
          </a:p>
          <a:p>
            <a:pPr marL="228600" indent="-228600">
              <a:lnSpc>
                <a:spcPct val="100000"/>
              </a:lnSpc>
              <a:spcBef>
                <a:spcPts val="600"/>
              </a:spcBef>
            </a:pPr>
            <a:r>
              <a:rPr lang="en-GB" sz="1600" dirty="0" smtClean="0">
                <a:solidFill>
                  <a:srgbClr val="000000"/>
                </a:solidFill>
                <a:latin typeface="Arial" panose="020B0604020202020204" pitchFamily="34" charset="0"/>
                <a:cs typeface="Arial" panose="020B0604020202020204" pitchFamily="34" charset="0"/>
              </a:rPr>
              <a:t>Based on guidance from Group, SHUSA has established a standard </a:t>
            </a:r>
            <a:r>
              <a:rPr lang="en-GB" sz="1600" b="1" dirty="0" smtClean="0">
                <a:solidFill>
                  <a:srgbClr val="000000"/>
                </a:solidFill>
                <a:latin typeface="Arial" panose="020B0604020202020204" pitchFamily="34" charset="0"/>
                <a:cs typeface="Arial" panose="020B0604020202020204" pitchFamily="34" charset="0"/>
              </a:rPr>
              <a:t>Risk </a:t>
            </a:r>
            <a:r>
              <a:rPr lang="en-GB" sz="1600" b="1" dirty="0">
                <a:solidFill>
                  <a:srgbClr val="000000"/>
                </a:solidFill>
                <a:latin typeface="Arial" panose="020B0604020202020204" pitchFamily="34" charset="0"/>
                <a:cs typeface="Arial" panose="020B0604020202020204" pitchFamily="34" charset="0"/>
              </a:rPr>
              <a:t>Appetite Statement (RAS</a:t>
            </a:r>
            <a:r>
              <a:rPr lang="en-GB" sz="1600" b="1" dirty="0" smtClean="0">
                <a:solidFill>
                  <a:srgbClr val="000000"/>
                </a:solidFill>
                <a:latin typeface="Arial" panose="020B0604020202020204" pitchFamily="34" charset="0"/>
                <a:cs typeface="Arial" panose="020B0604020202020204" pitchFamily="34" charset="0"/>
              </a:rPr>
              <a:t>), </a:t>
            </a:r>
            <a:r>
              <a:rPr lang="en-GB" sz="1600" dirty="0" smtClean="0">
                <a:solidFill>
                  <a:srgbClr val="000000"/>
                </a:solidFill>
                <a:latin typeface="Arial" panose="020B0604020202020204" pitchFamily="34" charset="0"/>
                <a:cs typeface="Arial" panose="020B0604020202020204" pitchFamily="34" charset="0"/>
              </a:rPr>
              <a:t>which includes </a:t>
            </a:r>
            <a:r>
              <a:rPr lang="en-US" sz="1600" dirty="0">
                <a:solidFill>
                  <a:srgbClr val="000000"/>
                </a:solidFill>
                <a:latin typeface="Arial" panose="020B0604020202020204" pitchFamily="34" charset="0"/>
                <a:cs typeface="Arial" panose="020B0604020202020204" pitchFamily="34" charset="0"/>
              </a:rPr>
              <a:t>a set of </a:t>
            </a:r>
            <a:r>
              <a:rPr lang="en-US" sz="1600" b="1" dirty="0">
                <a:solidFill>
                  <a:srgbClr val="000000"/>
                </a:solidFill>
                <a:latin typeface="Arial" panose="020B0604020202020204" pitchFamily="34" charset="0"/>
                <a:cs typeface="Arial" panose="020B0604020202020204" pitchFamily="34" charset="0"/>
              </a:rPr>
              <a:t>qualitative statements and quantitative limits </a:t>
            </a:r>
            <a:r>
              <a:rPr lang="en-US" sz="1600" dirty="0">
                <a:solidFill>
                  <a:srgbClr val="000000"/>
                </a:solidFill>
                <a:latin typeface="Arial" panose="020B0604020202020204" pitchFamily="34" charset="0"/>
                <a:cs typeface="Arial" panose="020B0604020202020204" pitchFamily="34" charset="0"/>
              </a:rPr>
              <a:t>used to monitor the key risks</a:t>
            </a:r>
            <a:endParaRPr lang="en-GB" sz="1600" dirty="0">
              <a:solidFill>
                <a:srgbClr val="000000"/>
              </a:solidFill>
              <a:latin typeface="Arial" panose="020B0604020202020204" pitchFamily="34" charset="0"/>
              <a:cs typeface="Arial" panose="020B0604020202020204" pitchFamily="34" charset="0"/>
            </a:endParaRPr>
          </a:p>
          <a:p>
            <a:pPr marL="228600" indent="-228600">
              <a:lnSpc>
                <a:spcPct val="100000"/>
              </a:lnSpc>
              <a:spcBef>
                <a:spcPts val="600"/>
              </a:spcBef>
            </a:pPr>
            <a:r>
              <a:rPr lang="en-US" sz="1600" b="1" dirty="0">
                <a:solidFill>
                  <a:srgbClr val="000000"/>
                </a:solidFill>
                <a:latin typeface="Arial" panose="020B0604020202020204" pitchFamily="34" charset="0"/>
                <a:cs typeface="Arial" panose="020B0604020202020204" pitchFamily="34" charset="0"/>
              </a:rPr>
              <a:t>Bancorp and BSPR, in coordination with SHUSA, has developed a Bancorp and BSPR RAS</a:t>
            </a:r>
            <a:r>
              <a:rPr lang="en-US" sz="1600" dirty="0">
                <a:solidFill>
                  <a:srgbClr val="000000"/>
                </a:solidFill>
                <a:latin typeface="Arial" panose="020B0604020202020204" pitchFamily="34" charset="0"/>
                <a:cs typeface="Arial" panose="020B0604020202020204" pitchFamily="34" charset="0"/>
              </a:rPr>
              <a:t>, ensuring a common set of objectives, standard taxonomy and methodology, and internally consistent reporting limits</a:t>
            </a:r>
          </a:p>
          <a:p>
            <a:pPr marL="228600" indent="-228600">
              <a:lnSpc>
                <a:spcPct val="100000"/>
              </a:lnSpc>
              <a:spcBef>
                <a:spcPts val="600"/>
              </a:spcBef>
            </a:pPr>
            <a:r>
              <a:rPr lang="en-US" sz="1600" b="1" dirty="0" smtClean="0">
                <a:solidFill>
                  <a:srgbClr val="000000"/>
                </a:solidFill>
                <a:latin typeface="Arial" panose="020B0604020202020204" pitchFamily="34" charset="0"/>
                <a:cs typeface="Arial" panose="020B0604020202020204" pitchFamily="34" charset="0"/>
              </a:rPr>
              <a:t>35 applicable metrics (for each RAS - Bancorp and BSPR) </a:t>
            </a:r>
            <a:r>
              <a:rPr lang="en-US" sz="1600" dirty="0" smtClean="0">
                <a:solidFill>
                  <a:srgbClr val="000000"/>
                </a:solidFill>
                <a:latin typeface="Arial" panose="020B0604020202020204" pitchFamily="34" charset="0"/>
                <a:cs typeface="Arial" panose="020B0604020202020204" pitchFamily="34" charset="0"/>
              </a:rPr>
              <a:t>were calibrated across risk types based on historical data, CCAR outputs, and management judgment </a:t>
            </a:r>
          </a:p>
          <a:p>
            <a:pPr marL="228600" indent="-228600">
              <a:lnSpc>
                <a:spcPct val="100000"/>
              </a:lnSpc>
              <a:spcBef>
                <a:spcPts val="600"/>
              </a:spcBef>
            </a:pPr>
            <a:r>
              <a:rPr lang="en-US" sz="1600" dirty="0" smtClean="0">
                <a:solidFill>
                  <a:srgbClr val="000000"/>
                </a:solidFill>
                <a:latin typeface="Arial" panose="020B0604020202020204" pitchFamily="34" charset="0"/>
                <a:cs typeface="Arial" panose="020B0604020202020204" pitchFamily="34" charset="0"/>
              </a:rPr>
              <a:t>All RAS metrics have been </a:t>
            </a:r>
            <a:r>
              <a:rPr lang="en-US" sz="1600" b="1" dirty="0" smtClean="0">
                <a:solidFill>
                  <a:srgbClr val="000000"/>
                </a:solidFill>
                <a:latin typeface="Arial" panose="020B0604020202020204" pitchFamily="34" charset="0"/>
                <a:cs typeface="Arial" panose="020B0604020202020204" pitchFamily="34" charset="0"/>
              </a:rPr>
              <a:t>reviewed with risk teams and business  owners</a:t>
            </a:r>
          </a:p>
          <a:p>
            <a:pPr>
              <a:spcBef>
                <a:spcPts val="600"/>
              </a:spcBef>
            </a:pPr>
            <a:endParaRPr lang="en-US" sz="1600" b="1" dirty="0" smtClean="0">
              <a:solidFill>
                <a:srgbClr val="000000"/>
              </a:solidFill>
              <a:latin typeface="Arial" panose="020B0604020202020204" pitchFamily="34" charset="0"/>
              <a:cs typeface="Arial" panose="020B0604020202020204" pitchFamily="34" charset="0"/>
            </a:endParaRPr>
          </a:p>
          <a:p>
            <a:pPr marL="0" indent="0">
              <a:spcBef>
                <a:spcPts val="600"/>
              </a:spcBef>
              <a:buFont typeface="Arial"/>
              <a:buNone/>
            </a:pPr>
            <a:r>
              <a:rPr lang="en-US" sz="1600" b="1" dirty="0" smtClean="0">
                <a:solidFill>
                  <a:srgbClr val="FF0000"/>
                </a:solidFill>
                <a:latin typeface="Arial" panose="020B0604020202020204" pitchFamily="34" charset="0"/>
                <a:cs typeface="Arial" panose="020B0604020202020204" pitchFamily="34" charset="0"/>
              </a:rPr>
              <a:t>Next steps</a:t>
            </a:r>
          </a:p>
          <a:p>
            <a:pPr marL="228600" indent="-228600">
              <a:lnSpc>
                <a:spcPct val="100000"/>
              </a:lnSpc>
              <a:spcBef>
                <a:spcPts val="600"/>
              </a:spcBef>
              <a:buSzPct val="100000"/>
            </a:pPr>
            <a:r>
              <a:rPr lang="en-GB" sz="1600" dirty="0" smtClean="0">
                <a:solidFill>
                  <a:srgbClr val="000000"/>
                </a:solidFill>
                <a:latin typeface="Arial" panose="020B0604020202020204" pitchFamily="34" charset="0"/>
                <a:cs typeface="Arial" panose="020B0604020202020204" pitchFamily="34" charset="0"/>
              </a:rPr>
              <a:t>Final </a:t>
            </a:r>
            <a:r>
              <a:rPr lang="en-GB" sz="1600" b="1" dirty="0" smtClean="0">
                <a:solidFill>
                  <a:srgbClr val="000000"/>
                </a:solidFill>
                <a:latin typeface="Arial" panose="020B0604020202020204" pitchFamily="34" charset="0"/>
                <a:cs typeface="Arial" panose="020B0604020202020204" pitchFamily="34" charset="0"/>
              </a:rPr>
              <a:t>Entity Board review and approval </a:t>
            </a:r>
          </a:p>
          <a:p>
            <a:pPr marL="228600" indent="-228600">
              <a:lnSpc>
                <a:spcPct val="100000"/>
              </a:lnSpc>
              <a:spcBef>
                <a:spcPts val="600"/>
              </a:spcBef>
              <a:buSzPct val="100000"/>
            </a:pPr>
            <a:r>
              <a:rPr lang="en-GB" sz="1600" dirty="0" smtClean="0">
                <a:solidFill>
                  <a:srgbClr val="000000"/>
                </a:solidFill>
                <a:latin typeface="Arial" panose="020B0604020202020204" pitchFamily="34" charset="0"/>
                <a:cs typeface="Arial" panose="020B0604020202020204" pitchFamily="34" charset="0"/>
              </a:rPr>
              <a:t>Ongoing monthly reporting will start in </a:t>
            </a:r>
            <a:r>
              <a:rPr lang="en-GB" sz="1600" b="1" dirty="0" smtClean="0">
                <a:solidFill>
                  <a:srgbClr val="000000"/>
                </a:solidFill>
                <a:latin typeface="Arial" panose="020B0604020202020204" pitchFamily="34" charset="0"/>
                <a:cs typeface="Arial" panose="020B0604020202020204" pitchFamily="34" charset="0"/>
              </a:rPr>
              <a:t>July 2016</a:t>
            </a:r>
            <a:endParaRPr lang="en-US" sz="1600" dirty="0" smtClean="0">
              <a:solidFill>
                <a:srgbClr val="000000"/>
              </a:solidFill>
              <a:latin typeface="Arial" panose="020B0604020202020204" pitchFamily="34" charset="0"/>
              <a:cs typeface="Arial" panose="020B0604020202020204" pitchFamily="34" charset="0"/>
            </a:endParaRPr>
          </a:p>
        </p:txBody>
      </p:sp>
      <p:sp>
        <p:nvSpPr>
          <p:cNvPr id="15" name="Content Placeholder 14"/>
          <p:cNvSpPr>
            <a:spLocks noGrp="1"/>
          </p:cNvSpPr>
          <p:nvPr>
            <p:ph sz="quarter" idx="11"/>
          </p:nvPr>
        </p:nvSpPr>
        <p:spPr/>
        <p:txBody>
          <a:bodyPr/>
          <a:lstStyle/>
          <a:p>
            <a:pPr lvl="0"/>
            <a:r>
              <a:rPr lang="en-US" kern="0" dirty="0" smtClean="0">
                <a:solidFill>
                  <a:srgbClr val="000000"/>
                </a:solidFill>
                <a:latin typeface="Arial"/>
                <a:ea typeface="ＭＳ Ｐゴシック"/>
              </a:rPr>
              <a:t>Bancorp and BSPR </a:t>
            </a:r>
            <a:r>
              <a:rPr lang="en-US" kern="0" dirty="0">
                <a:solidFill>
                  <a:srgbClr val="000000"/>
                </a:solidFill>
                <a:latin typeface="Arial"/>
                <a:ea typeface="ＭＳ Ｐゴシック"/>
              </a:rPr>
              <a:t>Risk Appetite Statement (RAS</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190446809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2"/>
            </p:custDataLst>
            <p:extLst>
              <p:ext uri="{D42A27DB-BD31-4B8C-83A1-F6EECF244321}">
                <p14:modId xmlns:p14="http://schemas.microsoft.com/office/powerpoint/2010/main" val="3215592908"/>
              </p:ext>
            </p:extLst>
          </p:nvPr>
        </p:nvGraphicFramePr>
        <p:xfrm>
          <a:off x="1681" y="1592"/>
          <a:ext cx="1667" cy="1587"/>
        </p:xfrm>
        <a:graphic>
          <a:graphicData uri="http://schemas.openxmlformats.org/presentationml/2006/ole">
            <mc:AlternateContent xmlns:mc="http://schemas.openxmlformats.org/markup-compatibility/2006">
              <mc:Choice xmlns:v="urn:schemas-microsoft-com:vml" Requires="v">
                <p:oleObj spid="_x0000_s159761"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81" y="1592"/>
                        <a:ext cx="1667" cy="1587"/>
                      </a:xfrm>
                      <a:prstGeom prst="rect">
                        <a:avLst/>
                      </a:prstGeom>
                    </p:spPr>
                  </p:pic>
                </p:oleObj>
              </mc:Fallback>
            </mc:AlternateContent>
          </a:graphicData>
        </a:graphic>
      </p:graphicFrame>
      <p:grpSp>
        <p:nvGrpSpPr>
          <p:cNvPr id="22" name="Group 21"/>
          <p:cNvGrpSpPr/>
          <p:nvPr/>
        </p:nvGrpSpPr>
        <p:grpSpPr>
          <a:xfrm>
            <a:off x="361945" y="1644046"/>
            <a:ext cx="1489708" cy="3632509"/>
            <a:chOff x="495288" y="1315854"/>
            <a:chExt cx="1489708" cy="3960699"/>
          </a:xfrm>
        </p:grpSpPr>
        <p:sp>
          <p:nvSpPr>
            <p:cNvPr id="3" name="Rounded Rectangle 2"/>
            <p:cNvSpPr/>
            <p:nvPr/>
          </p:nvSpPr>
          <p:spPr>
            <a:xfrm rot="3622688">
              <a:off x="543265" y="1466855"/>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4" name="Rounded Rectangle 3"/>
            <p:cNvSpPr/>
            <p:nvPr/>
          </p:nvSpPr>
          <p:spPr>
            <a:xfrm rot="7643359">
              <a:off x="510673" y="2694632"/>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5" name="Rounded Rectangle 4"/>
            <p:cNvSpPr/>
            <p:nvPr/>
          </p:nvSpPr>
          <p:spPr>
            <a:xfrm rot="7241531">
              <a:off x="549443" y="3764728"/>
              <a:ext cx="656382" cy="354379"/>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6" name="Rounded Rectangle 5"/>
            <p:cNvSpPr/>
            <p:nvPr/>
          </p:nvSpPr>
          <p:spPr>
            <a:xfrm rot="2364540">
              <a:off x="495288" y="4717477"/>
              <a:ext cx="689315" cy="337447"/>
            </a:xfrm>
            <a:prstGeom prst="roundRect">
              <a:avLst>
                <a:gd name="adj" fmla="val 50000"/>
              </a:avLst>
            </a:prstGeom>
            <a:noFill/>
            <a:ln w="76200" cap="flat" cmpd="sng" algn="ctr">
              <a:solidFill>
                <a:srgbClr val="000000">
                  <a:lumMod val="50000"/>
                  <a:lumOff val="50000"/>
                </a:srgbClr>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7" name="Rounded Rectangle 6"/>
            <p:cNvSpPr/>
            <p:nvPr/>
          </p:nvSpPr>
          <p:spPr>
            <a:xfrm rot="5926955">
              <a:off x="359585" y="4411413"/>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8" name="Rounded Rectangle 7"/>
            <p:cNvSpPr/>
            <p:nvPr/>
          </p:nvSpPr>
          <p:spPr>
            <a:xfrm rot="4320757">
              <a:off x="479417" y="3330961"/>
              <a:ext cx="73366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sp>
          <p:nvSpPr>
            <p:cNvPr id="9" name="Rounded Rectangle 8"/>
            <p:cNvSpPr/>
            <p:nvPr/>
          </p:nvSpPr>
          <p:spPr>
            <a:xfrm rot="5400000">
              <a:off x="574011" y="2295460"/>
              <a:ext cx="744514" cy="102872"/>
            </a:xfrm>
            <a:prstGeom prst="roundRect">
              <a:avLst>
                <a:gd name="adj" fmla="val 50000"/>
              </a:avLst>
            </a:prstGeom>
            <a:solidFill>
              <a:srgbClr val="808080"/>
            </a:solidFill>
            <a:ln w="28575" cap="flat" cmpd="sng" algn="ctr">
              <a:solidFill>
                <a:srgbClr val="FFFFFF"/>
              </a:solidFill>
              <a:prstDash val="solid"/>
            </a:ln>
            <a:effectLst/>
          </p:spPr>
          <p:txBody>
            <a:bodyPr rtlCol="0" anchor="ctr"/>
            <a:lstStyle/>
            <a:p>
              <a:pPr fontAlgn="auto">
                <a:lnSpc>
                  <a:spcPct val="100000"/>
                </a:lnSpc>
                <a:spcBef>
                  <a:spcPts val="0"/>
                </a:spcBef>
                <a:spcAft>
                  <a:spcPts val="0"/>
                </a:spcAft>
                <a:defRPr/>
              </a:pPr>
              <a:endParaRPr lang="en-GB" kern="0" dirty="0" smtClean="0">
                <a:solidFill>
                  <a:srgbClr val="000000"/>
                </a:solidFill>
                <a:latin typeface="Arial"/>
              </a:endParaRPr>
            </a:p>
          </p:txBody>
        </p:sp>
        <p:cxnSp>
          <p:nvCxnSpPr>
            <p:cNvPr id="10" name="Straight Connector 9"/>
            <p:cNvCxnSpPr/>
            <p:nvPr/>
          </p:nvCxnSpPr>
          <p:spPr>
            <a:xfrm flipH="1">
              <a:off x="1150334" y="3873724"/>
              <a:ext cx="834661" cy="0"/>
            </a:xfrm>
            <a:prstGeom prst="line">
              <a:avLst/>
            </a:prstGeom>
            <a:noFill/>
            <a:ln w="9525" cap="flat" cmpd="sng" algn="ctr">
              <a:solidFill>
                <a:srgbClr val="FF0000"/>
              </a:solidFill>
              <a:prstDash val="solid"/>
              <a:tailEnd type="oval" w="med" len="med"/>
            </a:ln>
            <a:effectLst/>
          </p:spPr>
        </p:cxnSp>
        <p:cxnSp>
          <p:nvCxnSpPr>
            <p:cNvPr id="11" name="Straight Connector 10"/>
            <p:cNvCxnSpPr/>
            <p:nvPr/>
          </p:nvCxnSpPr>
          <p:spPr>
            <a:xfrm flipH="1">
              <a:off x="1136330" y="4863019"/>
              <a:ext cx="848666" cy="0"/>
            </a:xfrm>
            <a:prstGeom prst="line">
              <a:avLst/>
            </a:prstGeom>
            <a:noFill/>
            <a:ln w="9525" cap="flat" cmpd="sng" algn="ctr">
              <a:solidFill>
                <a:srgbClr val="FF0000"/>
              </a:solidFill>
              <a:prstDash val="solid"/>
              <a:tailEnd type="oval" w="med" len="med"/>
            </a:ln>
            <a:effectLst/>
          </p:spPr>
        </p:cxnSp>
        <p:cxnSp>
          <p:nvCxnSpPr>
            <p:cNvPr id="12" name="Straight Connector 11"/>
            <p:cNvCxnSpPr/>
            <p:nvPr/>
          </p:nvCxnSpPr>
          <p:spPr>
            <a:xfrm>
              <a:off x="1984995" y="1498291"/>
              <a:ext cx="0" cy="590928"/>
            </a:xfrm>
            <a:prstGeom prst="line">
              <a:avLst/>
            </a:prstGeom>
            <a:noFill/>
            <a:ln w="9525" cap="flat" cmpd="sng" algn="ctr">
              <a:solidFill>
                <a:srgbClr val="FFFFFF"/>
              </a:solidFill>
              <a:prstDash val="solid"/>
              <a:tailEnd type="none"/>
            </a:ln>
            <a:effectLst/>
          </p:spPr>
        </p:cxnSp>
        <p:cxnSp>
          <p:nvCxnSpPr>
            <p:cNvPr id="13" name="Straight Connector 12"/>
            <p:cNvCxnSpPr/>
            <p:nvPr/>
          </p:nvCxnSpPr>
          <p:spPr>
            <a:xfrm>
              <a:off x="1984995" y="3538815"/>
              <a:ext cx="0" cy="765069"/>
            </a:xfrm>
            <a:prstGeom prst="line">
              <a:avLst/>
            </a:prstGeom>
            <a:noFill/>
            <a:ln w="9525" cap="flat" cmpd="sng" algn="ctr">
              <a:solidFill>
                <a:srgbClr val="FFFFFF"/>
              </a:solidFill>
              <a:prstDash val="solid"/>
              <a:tailEnd type="none"/>
            </a:ln>
            <a:effectLst/>
          </p:spPr>
        </p:cxnSp>
        <p:cxnSp>
          <p:nvCxnSpPr>
            <p:cNvPr id="14" name="Straight Connector 13"/>
            <p:cNvCxnSpPr/>
            <p:nvPr/>
          </p:nvCxnSpPr>
          <p:spPr>
            <a:xfrm>
              <a:off x="1984995" y="4511484"/>
              <a:ext cx="0" cy="765069"/>
            </a:xfrm>
            <a:prstGeom prst="line">
              <a:avLst/>
            </a:prstGeom>
            <a:noFill/>
            <a:ln w="9525" cap="flat" cmpd="sng" algn="ctr">
              <a:solidFill>
                <a:srgbClr val="FFFFFF"/>
              </a:solidFill>
              <a:prstDash val="solid"/>
              <a:tailEnd type="none"/>
            </a:ln>
            <a:effectLst/>
          </p:spPr>
        </p:cxnSp>
        <p:cxnSp>
          <p:nvCxnSpPr>
            <p:cNvPr id="15" name="Straight Connector 14"/>
            <p:cNvCxnSpPr/>
            <p:nvPr/>
          </p:nvCxnSpPr>
          <p:spPr>
            <a:xfrm flipH="1">
              <a:off x="1098318" y="2896507"/>
              <a:ext cx="848666" cy="0"/>
            </a:xfrm>
            <a:prstGeom prst="line">
              <a:avLst/>
            </a:prstGeom>
            <a:noFill/>
            <a:ln w="9525" cap="flat" cmpd="sng" algn="ctr">
              <a:solidFill>
                <a:srgbClr val="FF0000"/>
              </a:solidFill>
              <a:prstDash val="solid"/>
              <a:tailEnd type="oval" w="med" len="med"/>
            </a:ln>
            <a:effectLst/>
          </p:spPr>
        </p:cxnSp>
        <p:cxnSp>
          <p:nvCxnSpPr>
            <p:cNvPr id="16" name="Straight Connector 15"/>
            <p:cNvCxnSpPr/>
            <p:nvPr/>
          </p:nvCxnSpPr>
          <p:spPr>
            <a:xfrm>
              <a:off x="1984995" y="2543893"/>
              <a:ext cx="0" cy="590928"/>
            </a:xfrm>
            <a:prstGeom prst="line">
              <a:avLst/>
            </a:prstGeom>
            <a:noFill/>
            <a:ln w="9525" cap="flat" cmpd="sng" algn="ctr">
              <a:solidFill>
                <a:srgbClr val="FFFFFF"/>
              </a:solidFill>
              <a:prstDash val="solid"/>
              <a:tailEnd type="none"/>
            </a:ln>
            <a:effectLst/>
          </p:spPr>
        </p:cxnSp>
        <p:cxnSp>
          <p:nvCxnSpPr>
            <p:cNvPr id="17" name="Straight Connector 16"/>
            <p:cNvCxnSpPr/>
            <p:nvPr/>
          </p:nvCxnSpPr>
          <p:spPr>
            <a:xfrm flipH="1">
              <a:off x="1100321" y="1898530"/>
              <a:ext cx="846663" cy="0"/>
            </a:xfrm>
            <a:prstGeom prst="line">
              <a:avLst/>
            </a:prstGeom>
            <a:noFill/>
            <a:ln w="9525" cap="flat" cmpd="sng" algn="ctr">
              <a:solidFill>
                <a:srgbClr val="FF0000"/>
              </a:solidFill>
              <a:prstDash val="solid"/>
              <a:tailEnd type="oval" w="med" len="med"/>
            </a:ln>
            <a:effectLst/>
          </p:spPr>
        </p:cxnSp>
      </p:grpSp>
      <p:graphicFrame>
        <p:nvGraphicFramePr>
          <p:cNvPr id="18" name="Table 17"/>
          <p:cNvGraphicFramePr>
            <a:graphicFrameLocks noGrp="1"/>
          </p:cNvGraphicFramePr>
          <p:nvPr>
            <p:extLst>
              <p:ext uri="{D42A27DB-BD31-4B8C-83A1-F6EECF244321}">
                <p14:modId xmlns:p14="http://schemas.microsoft.com/office/powerpoint/2010/main" val="2832458239"/>
              </p:ext>
            </p:extLst>
          </p:nvPr>
        </p:nvGraphicFramePr>
        <p:xfrm>
          <a:off x="1851646" y="1470025"/>
          <a:ext cx="7414592" cy="3703250"/>
        </p:xfrm>
        <a:graphic>
          <a:graphicData uri="http://schemas.openxmlformats.org/drawingml/2006/table">
            <a:tbl>
              <a:tblPr firstRow="1" bandRow="1"/>
              <a:tblGrid>
                <a:gridCol w="2332411"/>
                <a:gridCol w="5082181"/>
              </a:tblGrid>
              <a:tr h="262587">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SHUSA Objectives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lang="en-US" sz="1200" b="1" dirty="0" smtClean="0">
                          <a:solidFill>
                            <a:srgbClr val="FF0000"/>
                          </a:solidFill>
                          <a:latin typeface="Arial" panose="020B0604020202020204" pitchFamily="34" charset="0"/>
                          <a:cs typeface="Arial" panose="020B0604020202020204" pitchFamily="34" charset="0"/>
                        </a:rPr>
                        <a:t>Manifestation in BSPR RAS</a:t>
                      </a:r>
                      <a:endParaRPr lang="en-US" sz="1200" b="1" dirty="0">
                        <a:solidFill>
                          <a:srgbClr val="FF0000"/>
                        </a:solidFill>
                        <a:latin typeface="Arial" panose="020B0604020202020204" pitchFamily="34" charset="0"/>
                        <a:cs typeface="Arial" panose="020B0604020202020204" pitchFamily="34" charset="0"/>
                      </a:endParaRPr>
                    </a:p>
                  </a:txBody>
                  <a:tcPr marL="96028" marR="96028" anchor="b">
                    <a:lnL>
                      <a:noFill/>
                    </a:lnL>
                    <a:lnR>
                      <a:noFill/>
                    </a:lnR>
                    <a:lnT>
                      <a:noFill/>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37645">
                <a:tc rowSpan="2">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algn="l">
                        <a:lnSpc>
                          <a:spcPct val="100000"/>
                        </a:lnSpc>
                      </a:pPr>
                      <a:r>
                        <a:rPr lang="en-US" sz="1200" b="1" dirty="0" smtClean="0">
                          <a:solidFill>
                            <a:schemeClr val="tx1"/>
                          </a:solidFill>
                          <a:latin typeface="Arial" panose="020B0604020202020204" pitchFamily="34" charset="0"/>
                          <a:cs typeface="Arial" panose="020B0604020202020204" pitchFamily="34" charset="0"/>
                        </a:rPr>
                        <a:t>Meet regulatory constraints</a:t>
                      </a:r>
                      <a:endParaRPr lang="en-US" sz="1200" b="1"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GB" sz="1200" b="1" i="0" dirty="0" smtClean="0">
                          <a:latin typeface="Arial" panose="020B0604020202020204" pitchFamily="34" charset="0"/>
                          <a:cs typeface="Arial" panose="020B0604020202020204" pitchFamily="34" charset="0"/>
                        </a:rPr>
                        <a:t>Capital</a:t>
                      </a:r>
                      <a:r>
                        <a:rPr lang="en-GB" sz="1200" dirty="0" smtClean="0">
                          <a:latin typeface="Arial" panose="020B0604020202020204" pitchFamily="34" charset="0"/>
                          <a:cs typeface="Arial" panose="020B0604020202020204" pitchFamily="34" charset="0"/>
                        </a:rPr>
                        <a:t>: </a:t>
                      </a:r>
                      <a:r>
                        <a:rPr lang="en-GB" sz="1200" dirty="0" smtClean="0">
                          <a:solidFill>
                            <a:schemeClr val="tx1"/>
                          </a:solidFill>
                          <a:latin typeface="Arial" panose="020B0604020202020204" pitchFamily="34" charset="0"/>
                          <a:cs typeface="Arial" panose="020B0604020202020204" pitchFamily="34" charset="0"/>
                        </a:rPr>
                        <a:t>Ensure</a:t>
                      </a:r>
                      <a:r>
                        <a:rPr lang="en-GB" sz="120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endParaRPr lang="en-US" sz="1200" dirty="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01563">
                <a:tc vMerge="1">
                  <a:txBody>
                    <a:bodyPr/>
                    <a:lstStyle/>
                    <a:p>
                      <a:endParaRPr lang="en-US"/>
                    </a:p>
                  </a:txBody>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indent="-171450">
                        <a:buFont typeface="Arial" panose="020B0604020202020204" pitchFamily="34" charset="0"/>
                        <a:buChar char="•"/>
                      </a:pPr>
                      <a:r>
                        <a:rPr lang="en-US" sz="1200" b="1" i="0" smtClean="0">
                          <a:latin typeface="Arial" panose="020B0604020202020204" pitchFamily="34" charset="0"/>
                          <a:ea typeface="ＭＳ Ｐゴシック" pitchFamily="-112" charset="-128"/>
                          <a:cs typeface="Arial" panose="020B0604020202020204" pitchFamily="34" charset="0"/>
                        </a:rPr>
                        <a:t>Liquidity</a:t>
                      </a:r>
                      <a:r>
                        <a:rPr lang="en-US" sz="1200" smtClean="0">
                          <a:latin typeface="Arial" panose="020B0604020202020204" pitchFamily="34" charset="0"/>
                          <a:ea typeface="ＭＳ Ｐゴシック" pitchFamily="-112" charset="-128"/>
                          <a:cs typeface="Arial" panose="020B0604020202020204" pitchFamily="34" charset="0"/>
                        </a:rPr>
                        <a:t>:</a:t>
                      </a:r>
                      <a:r>
                        <a:rPr lang="en-US" sz="1200" baseline="0" smtClean="0">
                          <a:latin typeface="Arial" panose="020B0604020202020204" pitchFamily="34" charset="0"/>
                          <a:ea typeface="ＭＳ Ｐゴシック" pitchFamily="-112" charset="-128"/>
                          <a:cs typeface="Arial" panose="020B0604020202020204" pitchFamily="34" charset="0"/>
                        </a:rPr>
                        <a:t> </a:t>
                      </a:r>
                      <a:r>
                        <a:rPr lang="en-US" sz="1200" kern="1200" smtClean="0">
                          <a:solidFill>
                            <a:schemeClr val="tx1"/>
                          </a:solidFill>
                          <a:effectLst/>
                          <a:latin typeface="Arial"/>
                          <a:ea typeface="+mn-ea"/>
                          <a:cs typeface="+mn-cs"/>
                        </a:rPr>
                        <a:t>Ensure cash flow profile keeps the entity within both internally and externally-defined limits</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14281">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Sustain </a:t>
                      </a:r>
                      <a:r>
                        <a:rPr lang="en-US" sz="1200" b="1" kern="1200" baseline="0" dirty="0" smtClean="0">
                          <a:solidFill>
                            <a:schemeClr val="tx1"/>
                          </a:solidFill>
                          <a:latin typeface="Arial" panose="020B0604020202020204" pitchFamily="34" charset="0"/>
                          <a:ea typeface="+mn-ea"/>
                          <a:cs typeface="Arial" panose="020B0604020202020204" pitchFamily="34" charset="0"/>
                        </a:rPr>
                        <a:t>confidence of external stakeholders </a:t>
                      </a:r>
                      <a:br>
                        <a:rPr lang="en-US" sz="1200" b="1" kern="1200" baseline="0" dirty="0" smtClean="0">
                          <a:solidFill>
                            <a:schemeClr val="tx1"/>
                          </a:solidFill>
                          <a:latin typeface="Arial" panose="020B0604020202020204" pitchFamily="34" charset="0"/>
                          <a:ea typeface="+mn-ea"/>
                          <a:cs typeface="Arial" panose="020B0604020202020204" pitchFamily="34" charset="0"/>
                        </a:rPr>
                      </a:br>
                      <a:r>
                        <a:rPr lang="en-US" sz="1200" b="1" kern="1200" baseline="0" dirty="0" smtClean="0">
                          <a:solidFill>
                            <a:schemeClr val="tx1"/>
                          </a:solidFill>
                          <a:latin typeface="Arial" panose="020B0604020202020204" pitchFamily="34" charset="0"/>
                          <a:ea typeface="+mn-ea"/>
                          <a:cs typeface="Arial" panose="020B0604020202020204" pitchFamily="34" charset="0"/>
                        </a:rPr>
                        <a:t>(e.g., rating agencies)</a:t>
                      </a: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smtClean="0">
                          <a:latin typeface="Arial" panose="020B0604020202020204" pitchFamily="34" charset="0"/>
                          <a:cs typeface="Arial" panose="020B0604020202020204" pitchFamily="34" charset="0"/>
                        </a:rPr>
                        <a:t>Ensure</a:t>
                      </a:r>
                      <a:r>
                        <a:rPr lang="en-GB" sz="1200" baseline="0" dirty="0" smtClean="0">
                          <a:latin typeface="Arial" panose="020B0604020202020204" pitchFamily="34" charset="0"/>
                          <a:cs typeface="Arial" panose="020B0604020202020204" pitchFamily="34" charset="0"/>
                        </a:rPr>
                        <a:t> c</a:t>
                      </a:r>
                      <a:r>
                        <a:rPr lang="en-GB" sz="1200" dirty="0" smtClean="0">
                          <a:latin typeface="Arial" panose="020B0604020202020204" pitchFamily="34" charset="0"/>
                          <a:cs typeface="Arial" panose="020B0604020202020204" pitchFamily="34" charset="0"/>
                        </a:rPr>
                        <a:t>haracteristics of the balance</a:t>
                      </a:r>
                      <a:r>
                        <a:rPr lang="en-GB" sz="1200" baseline="0" dirty="0" smtClean="0">
                          <a:latin typeface="Arial" panose="020B0604020202020204" pitchFamily="34" charset="0"/>
                          <a:cs typeface="Arial" panose="020B0604020202020204" pitchFamily="34" charset="0"/>
                        </a:rPr>
                        <a:t> sheet, earnings and </a:t>
                      </a:r>
                      <a:r>
                        <a:rPr lang="en-GB" sz="1200" dirty="0" smtClean="0">
                          <a:latin typeface="Arial" panose="020B0604020202020204" pitchFamily="34" charset="0"/>
                          <a:cs typeface="Arial" panose="020B0604020202020204" pitchFamily="34" charset="0"/>
                        </a:rPr>
                        <a:t>business profile (e.g., asset quality, liquidity, concentrations) are consistent with stakeholder expectations for prudent</a:t>
                      </a:r>
                      <a:r>
                        <a:rPr lang="en-GB" sz="1200" baseline="0" dirty="0" smtClean="0">
                          <a:latin typeface="Arial" panose="020B0604020202020204" pitchFamily="34" charset="0"/>
                          <a:cs typeface="Arial" panose="020B0604020202020204" pitchFamily="34" charset="0"/>
                        </a:rPr>
                        <a:t> risk management</a:t>
                      </a:r>
                      <a:endParaRPr lang="en-US" sz="1200" dirty="0">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78916">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smtClean="0">
                          <a:solidFill>
                            <a:schemeClr val="tx1"/>
                          </a:solidFill>
                          <a:latin typeface="Arial" panose="020B0604020202020204" pitchFamily="34" charset="0"/>
                          <a:ea typeface="+mn-ea"/>
                          <a:cs typeface="Arial" panose="020B0604020202020204" pitchFamily="34" charset="0"/>
                        </a:rPr>
                        <a:t>Minimize</a:t>
                      </a:r>
                      <a:r>
                        <a:rPr lang="en-US" sz="1200" b="1" kern="1200" baseline="0" dirty="0" smtClean="0">
                          <a:solidFill>
                            <a:schemeClr val="tx1"/>
                          </a:solidFill>
                          <a:latin typeface="Arial" panose="020B0604020202020204" pitchFamily="34" charset="0"/>
                          <a:ea typeface="+mn-ea"/>
                          <a:cs typeface="Arial" panose="020B0604020202020204" pitchFamily="34" charset="0"/>
                        </a:rPr>
                        <a:t> </a:t>
                      </a:r>
                      <a:r>
                        <a:rPr lang="en-US" sz="1200" b="1" kern="1200" dirty="0" smtClean="0">
                          <a:solidFill>
                            <a:schemeClr val="tx1"/>
                          </a:solidFill>
                          <a:latin typeface="Arial" panose="020B0604020202020204" pitchFamily="34" charset="0"/>
                          <a:ea typeface="+mn-ea"/>
                          <a:cs typeface="Arial" panose="020B0604020202020204" pitchFamily="34" charset="0"/>
                        </a:rPr>
                        <a:t>risks that do not generate incremental earnings</a:t>
                      </a: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Establish</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GB" sz="1200" kern="1200" dirty="0" smtClean="0">
                          <a:solidFill>
                            <a:schemeClr val="tx1"/>
                          </a:solidFill>
                          <a:latin typeface="Arial" panose="020B0604020202020204" pitchFamily="34" charset="0"/>
                          <a:ea typeface="+mn-ea"/>
                          <a:cs typeface="Arial" panose="020B0604020202020204" pitchFamily="34" charset="0"/>
                        </a:rPr>
                        <a:t>Board-level expectations for processes and controls in place for non-financial risks</a:t>
                      </a:r>
                      <a:r>
                        <a:rPr lang="en-GB" sz="1200" kern="1200" baseline="0" dirty="0" smtClean="0">
                          <a:solidFill>
                            <a:schemeClr val="tx1"/>
                          </a:solidFill>
                          <a:latin typeface="Arial" panose="020B0604020202020204" pitchFamily="34" charset="0"/>
                          <a:ea typeface="+mn-ea"/>
                          <a:cs typeface="Arial" panose="020B0604020202020204" pitchFamily="34" charset="0"/>
                        </a:rPr>
                        <a:t> </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821333">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0" marR="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solidFill>
                            <a:schemeClr val="tx1"/>
                          </a:solidFill>
                          <a:latin typeface="Arial" panose="020B0604020202020204" pitchFamily="34" charset="0"/>
                          <a:cs typeface="Arial" panose="020B0604020202020204" pitchFamily="34" charset="0"/>
                        </a:rPr>
                        <a:t>Comply with Group-level</a:t>
                      </a:r>
                      <a:r>
                        <a:rPr lang="en-US" sz="1200" b="1" baseline="0" dirty="0" smtClean="0">
                          <a:solidFill>
                            <a:schemeClr val="tx1"/>
                          </a:solidFill>
                          <a:latin typeface="Arial" panose="020B0604020202020204" pitchFamily="34" charset="0"/>
                          <a:cs typeface="Arial" panose="020B0604020202020204" pitchFamily="34" charset="0"/>
                        </a:rPr>
                        <a:t> Risk A</a:t>
                      </a:r>
                      <a:r>
                        <a:rPr lang="en-US" sz="1200" b="1" dirty="0" smtClean="0">
                          <a:solidFill>
                            <a:schemeClr val="tx1"/>
                          </a:solidFill>
                          <a:latin typeface="Arial" panose="020B0604020202020204" pitchFamily="34" charset="0"/>
                          <a:cs typeface="Arial" panose="020B0604020202020204" pitchFamily="34" charset="0"/>
                        </a:rPr>
                        <a:t>ppetite expectations</a:t>
                      </a:r>
                      <a:endParaRPr lang="en-GB" sz="1200" b="1" dirty="0" smtClean="0">
                        <a:solidFill>
                          <a:schemeClr val="tx1"/>
                        </a:solidFill>
                        <a:latin typeface="Arial" panose="020B0604020202020204" pitchFamily="34" charset="0"/>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smtClean="0">
                          <a:solidFill>
                            <a:schemeClr val="tx1"/>
                          </a:solidFill>
                          <a:latin typeface="Arial" panose="020B0604020202020204" pitchFamily="34" charset="0"/>
                          <a:ea typeface="+mn-ea"/>
                          <a:cs typeface="Arial" panose="020B0604020202020204" pitchFamily="34" charset="0"/>
                        </a:rPr>
                        <a:t>I</a:t>
                      </a:r>
                      <a:r>
                        <a:rPr lang="en-GB" sz="1200" kern="1200" baseline="0" dirty="0" smtClean="0">
                          <a:solidFill>
                            <a:schemeClr val="tx1"/>
                          </a:solidFill>
                          <a:latin typeface="Arial" panose="020B0604020202020204" pitchFamily="34" charset="0"/>
                          <a:ea typeface="+mn-ea"/>
                          <a:cs typeface="Arial" panose="020B0604020202020204" pitchFamily="34" charset="0"/>
                        </a:rPr>
                        <a:t>ncl</a:t>
                      </a:r>
                      <a:r>
                        <a:rPr lang="en-GB" sz="1200" kern="1200" dirty="0" smtClean="0">
                          <a:solidFill>
                            <a:schemeClr val="tx1"/>
                          </a:solidFill>
                          <a:latin typeface="Arial" panose="020B0604020202020204" pitchFamily="34" charset="0"/>
                          <a:ea typeface="+mn-ea"/>
                          <a:cs typeface="Arial" panose="020B0604020202020204" pitchFamily="34" charset="0"/>
                        </a:rPr>
                        <a:t>ude</a:t>
                      </a:r>
                      <a:r>
                        <a:rPr lang="en-GB"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metrics and adhere to limits agreed</a:t>
                      </a:r>
                      <a:r>
                        <a:rPr lang="en-US" sz="1200" kern="1200" baseline="0" dirty="0" smtClean="0">
                          <a:solidFill>
                            <a:schemeClr val="tx1"/>
                          </a:solidFill>
                          <a:latin typeface="Arial" panose="020B0604020202020204" pitchFamily="34" charset="0"/>
                          <a:ea typeface="+mn-ea"/>
                          <a:cs typeface="Arial" panose="020B0604020202020204" pitchFamily="34" charset="0"/>
                        </a:rPr>
                        <a:t> with </a:t>
                      </a:r>
                      <a:r>
                        <a:rPr lang="en-US" sz="1200" kern="1200" dirty="0" smtClean="0">
                          <a:solidFill>
                            <a:schemeClr val="tx1"/>
                          </a:solidFill>
                          <a:latin typeface="Arial" panose="020B0604020202020204" pitchFamily="34" charset="0"/>
                          <a:ea typeface="+mn-ea"/>
                          <a:cs typeface="Arial" panose="020B0604020202020204" pitchFamily="34" charset="0"/>
                        </a:rPr>
                        <a:t>Group, as applicable to SHUSA’s business</a:t>
                      </a:r>
                      <a:endParaRPr lang="en-GB" sz="1200" kern="1200" dirty="0" smtClean="0">
                        <a:solidFill>
                          <a:schemeClr val="tx1"/>
                        </a:solidFill>
                        <a:latin typeface="Arial" panose="020B0604020202020204" pitchFamily="34" charset="0"/>
                        <a:ea typeface="+mn-ea"/>
                        <a:cs typeface="Arial" panose="020B0604020202020204" pitchFamily="34" charset="0"/>
                      </a:endParaRPr>
                    </a:p>
                  </a:txBody>
                  <a:tcPr marL="96028" marR="96028"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9" name="CONCLUTION_SHAPE"/>
          <p:cNvGraphicFramePr>
            <a:graphicFrameLocks noGrp="1"/>
          </p:cNvGraphicFramePr>
          <p:nvPr>
            <p:extLst>
              <p:ext uri="{D42A27DB-BD31-4B8C-83A1-F6EECF244321}">
                <p14:modId xmlns:p14="http://schemas.microsoft.com/office/powerpoint/2010/main" val="2864728477"/>
              </p:ext>
            </p:extLst>
          </p:nvPr>
        </p:nvGraphicFramePr>
        <p:xfrm>
          <a:off x="366713" y="5452918"/>
          <a:ext cx="8899525" cy="640080"/>
        </p:xfrm>
        <a:graphic>
          <a:graphicData uri="http://schemas.openxmlformats.org/drawingml/2006/table">
            <a:tbl>
              <a:tblPr firstRow="1" bandRow="1"/>
              <a:tblGrid>
                <a:gridCol w="8899525"/>
              </a:tblGrid>
              <a:tr h="254000">
                <a:tc>
                  <a:txBody>
                    <a:bodyPr/>
                    <a:lstStyle>
                      <a:lvl1pPr marL="0" algn="l" defTabSz="457200" rtl="0" eaLnBrk="1" latinLnBrk="0" hangingPunct="1">
                        <a:defRPr sz="1800" kern="1200">
                          <a:solidFill>
                            <a:schemeClr val="tx1"/>
                          </a:solidFill>
                          <a:latin typeface="Arial"/>
                        </a:defRPr>
                      </a:lvl1pPr>
                      <a:lvl2pPr marL="457200" algn="l" defTabSz="457200" rtl="0" eaLnBrk="1" latinLnBrk="0" hangingPunct="1">
                        <a:defRPr sz="1800" kern="1200">
                          <a:solidFill>
                            <a:schemeClr val="tx1"/>
                          </a:solidFill>
                          <a:latin typeface="Arial"/>
                        </a:defRPr>
                      </a:lvl2pPr>
                      <a:lvl3pPr marL="914400" algn="l" defTabSz="457200" rtl="0" eaLnBrk="1" latinLnBrk="0" hangingPunct="1">
                        <a:defRPr sz="1800" kern="1200">
                          <a:solidFill>
                            <a:schemeClr val="tx1"/>
                          </a:solidFill>
                          <a:latin typeface="Arial"/>
                        </a:defRPr>
                      </a:lvl3pPr>
                      <a:lvl4pPr marL="1371600" algn="l" defTabSz="457200" rtl="0" eaLnBrk="1" latinLnBrk="0" hangingPunct="1">
                        <a:defRPr sz="1800" kern="1200">
                          <a:solidFill>
                            <a:schemeClr val="tx1"/>
                          </a:solidFill>
                          <a:latin typeface="Arial"/>
                        </a:defRPr>
                      </a:lvl4pPr>
                      <a:lvl5pPr marL="1828800" algn="l" defTabSz="457200" rtl="0" eaLnBrk="1" latinLnBrk="0" hangingPunct="1">
                        <a:defRPr sz="1800" kern="1200">
                          <a:solidFill>
                            <a:schemeClr val="tx1"/>
                          </a:solidFill>
                          <a:latin typeface="Arial"/>
                        </a:defRPr>
                      </a:lvl5pPr>
                      <a:lvl6pPr marL="2286000" algn="l" defTabSz="457200" rtl="0" eaLnBrk="1" latinLnBrk="0" hangingPunct="1">
                        <a:defRPr sz="1800" kern="1200">
                          <a:solidFill>
                            <a:schemeClr val="tx1"/>
                          </a:solidFill>
                          <a:latin typeface="Arial"/>
                        </a:defRPr>
                      </a:lvl6pPr>
                      <a:lvl7pPr marL="2743200" algn="l" defTabSz="457200" rtl="0" eaLnBrk="1" latinLnBrk="0" hangingPunct="1">
                        <a:defRPr sz="1800" kern="1200">
                          <a:solidFill>
                            <a:schemeClr val="tx1"/>
                          </a:solidFill>
                          <a:latin typeface="Arial"/>
                        </a:defRPr>
                      </a:lvl7pPr>
                      <a:lvl8pPr marL="3200400" algn="l" defTabSz="457200" rtl="0" eaLnBrk="1" latinLnBrk="0" hangingPunct="1">
                        <a:defRPr sz="1800" kern="1200">
                          <a:solidFill>
                            <a:schemeClr val="tx1"/>
                          </a:solidFill>
                          <a:latin typeface="Arial"/>
                        </a:defRPr>
                      </a:lvl8pPr>
                      <a:lvl9pPr marL="3657600" algn="l" defTabSz="457200" rtl="0" eaLnBrk="1" latinLnBrk="0" hangingPunct="1">
                        <a:defRPr sz="1800" kern="1200">
                          <a:solidFill>
                            <a:schemeClr val="tx1"/>
                          </a:solidFill>
                          <a:latin typeface="Arial"/>
                        </a:defRPr>
                      </a:lvl9pPr>
                    </a:lstStyle>
                    <a:p>
                      <a:r>
                        <a:rPr kumimoji="0" lang="en-US" sz="1800" b="0" i="0" u="none" baseline="0" dirty="0" smtClean="0">
                          <a:solidFill>
                            <a:srgbClr val="FF0000"/>
                          </a:solidFill>
                          <a:latin typeface="Arial" panose="020B0604020202020204" pitchFamily="34" charset="0"/>
                          <a:cs typeface="Arial" panose="020B0604020202020204" pitchFamily="34" charset="0"/>
                          <a:sym typeface="Arial"/>
                        </a:rPr>
                        <a:t>The statements, metrics and limits in the RAS will enable the Board to ensure these overarching objectives are upheld</a:t>
                      </a:r>
                    </a:p>
                  </a:txBody>
                  <a:tcPr marL="96028" marR="96028" anchor="b">
                    <a:lnL>
                      <a:noFill/>
                    </a:lnL>
                    <a:lnR>
                      <a:noFill/>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Content Placeholder 1"/>
          <p:cNvSpPr>
            <a:spLocks noGrp="1"/>
          </p:cNvSpPr>
          <p:nvPr>
            <p:ph sz="quarter" idx="11"/>
          </p:nvPr>
        </p:nvSpPr>
        <p:spPr/>
        <p:txBody>
          <a:bodyPr/>
          <a:lstStyle/>
          <a:p>
            <a:pPr lvl="0"/>
            <a:r>
              <a:rPr lang="en-US" kern="0" dirty="0">
                <a:solidFill>
                  <a:srgbClr val="000000"/>
                </a:solidFill>
                <a:latin typeface="Arial"/>
                <a:sym typeface="+mj-lt"/>
              </a:rPr>
              <a:t>The RAS is anchored in specific objectives for </a:t>
            </a:r>
            <a:r>
              <a:rPr lang="en-US" kern="0" dirty="0" smtClean="0">
                <a:solidFill>
                  <a:srgbClr val="000000"/>
                </a:solidFill>
                <a:latin typeface="Arial"/>
                <a:sym typeface="+mj-lt"/>
              </a:rPr>
              <a:t>risk-taking</a:t>
            </a:r>
            <a:endParaRPr lang="en-US" kern="0" dirty="0">
              <a:solidFill>
                <a:srgbClr val="FF0000"/>
              </a:solidFill>
              <a:latin typeface="Arial"/>
              <a:sym typeface="+mj-lt"/>
            </a:endParaRPr>
          </a:p>
        </p:txBody>
      </p:sp>
    </p:spTree>
    <p:extLst>
      <p:ext uri="{BB962C8B-B14F-4D97-AF65-F5344CB8AC3E}">
        <p14:creationId xmlns:p14="http://schemas.microsoft.com/office/powerpoint/2010/main" val="2792770286"/>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pPr lvl="0"/>
            <a:r>
              <a:rPr lang="en-US" kern="0" dirty="0">
                <a:solidFill>
                  <a:srgbClr val="000000"/>
                </a:solidFill>
                <a:latin typeface="Arial"/>
                <a:ea typeface="ＭＳ Ｐゴシック"/>
              </a:rPr>
              <a:t>Risk taxonomy and applied </a:t>
            </a:r>
            <a:r>
              <a:rPr lang="en-US" kern="0" dirty="0" smtClean="0">
                <a:solidFill>
                  <a:srgbClr val="000000"/>
                </a:solidFill>
                <a:latin typeface="Arial"/>
                <a:ea typeface="ＭＳ Ｐゴシック"/>
              </a:rPr>
              <a:t>metrics</a:t>
            </a:r>
            <a:endParaRPr lang="en-US" kern="0" dirty="0">
              <a:solidFill>
                <a:srgbClr val="000000"/>
              </a:solidFill>
              <a:latin typeface="Arial"/>
              <a:ea typeface="ＭＳ Ｐゴシック"/>
            </a:endParaRPr>
          </a:p>
        </p:txBody>
      </p:sp>
      <p:sp>
        <p:nvSpPr>
          <p:cNvPr id="47" name="Text Placeholder 2"/>
          <p:cNvSpPr txBox="1">
            <a:spLocks/>
          </p:cNvSpPr>
          <p:nvPr/>
        </p:nvSpPr>
        <p:spPr bwMode="auto">
          <a:xfrm>
            <a:off x="374179" y="1089431"/>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Risk taxonomy</a:t>
            </a:r>
            <a:endParaRPr lang="en-US" sz="1400" dirty="0">
              <a:latin typeface="Arial" charset="0"/>
              <a:ea typeface="ＭＳ Ｐゴシック"/>
            </a:endParaRPr>
          </a:p>
        </p:txBody>
      </p:sp>
      <p:graphicFrame>
        <p:nvGraphicFramePr>
          <p:cNvPr id="48" name="Table 47"/>
          <p:cNvGraphicFramePr>
            <a:graphicFrameLocks noGrp="1"/>
          </p:cNvGraphicFramePr>
          <p:nvPr>
            <p:extLst>
              <p:ext uri="{D42A27DB-BD31-4B8C-83A1-F6EECF244321}">
                <p14:modId xmlns:p14="http://schemas.microsoft.com/office/powerpoint/2010/main" val="4177314966"/>
              </p:ext>
            </p:extLst>
          </p:nvPr>
        </p:nvGraphicFramePr>
        <p:xfrm>
          <a:off x="3712809" y="1370713"/>
          <a:ext cx="5554467" cy="4884447"/>
        </p:xfrm>
        <a:graphic>
          <a:graphicData uri="http://schemas.openxmlformats.org/drawingml/2006/table">
            <a:tbl>
              <a:tblPr firstRow="1" bandRow="1"/>
              <a:tblGrid>
                <a:gridCol w="2992494"/>
                <a:gridCol w="122702"/>
                <a:gridCol w="1026697"/>
                <a:gridCol w="1412574"/>
              </a:tblGrid>
              <a:tr h="690420">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a:t>
                      </a:r>
                      <a:r>
                        <a:rPr lang="en-US" sz="1000" b="0" dirty="0" smtClean="0">
                          <a:latin typeface="Arial" panose="020B0604020202020204" pitchFamily="34" charset="0"/>
                          <a:cs typeface="Arial" panose="020B0604020202020204" pitchFamily="34" charset="0"/>
                        </a:rPr>
                        <a:t>Risk-based </a:t>
                      </a:r>
                      <a:r>
                        <a:rPr lang="en-US" sz="1000" b="0" baseline="0" dirty="0" smtClean="0">
                          <a:latin typeface="Arial" panose="020B0604020202020204" pitchFamily="34" charset="0"/>
                          <a:cs typeface="Arial" panose="020B0604020202020204" pitchFamily="34" charset="0"/>
                        </a:rPr>
                        <a:t>Capital </a:t>
                      </a:r>
                      <a:r>
                        <a:rPr lang="en-US" sz="1000" b="0" baseline="0" dirty="0" smtClean="0">
                          <a:solidFill>
                            <a:schemeClr val="tx1"/>
                          </a:solidFill>
                          <a:latin typeface="Arial" panose="020B0604020202020204" pitchFamily="34" charset="0"/>
                          <a:cs typeface="Arial" panose="020B0604020202020204" pitchFamily="34" charset="0"/>
                        </a:rPr>
                        <a:t>Ratio (baseline &amp; stressed)</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Tier</a:t>
                      </a:r>
                      <a:r>
                        <a:rPr lang="en-US" sz="1000" b="0" baseline="0" dirty="0" smtClean="0">
                          <a:latin typeface="Arial" panose="020B0604020202020204" pitchFamily="34" charset="0"/>
                          <a:cs typeface="Arial" panose="020B0604020202020204" pitchFamily="34" charset="0"/>
                        </a:rPr>
                        <a:t> 1 Leverage </a:t>
                      </a:r>
                      <a:r>
                        <a:rPr lang="en-US" sz="1000" b="0" baseline="0" dirty="0" smtClean="0">
                          <a:solidFill>
                            <a:schemeClr val="tx1"/>
                          </a:solidFill>
                          <a:latin typeface="Arial" panose="020B0604020202020204" pitchFamily="34" charset="0"/>
                          <a:cs typeface="Arial" panose="020B0604020202020204" pitchFamily="34" charset="0"/>
                        </a:rPr>
                        <a:t>Ratio (baseline &amp; stressed)</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baseline="0" dirty="0" smtClean="0">
                          <a:solidFill>
                            <a:schemeClr val="tx1"/>
                          </a:solidFill>
                          <a:latin typeface="Arial" panose="020B0604020202020204" pitchFamily="34" charset="0"/>
                          <a:cs typeface="Arial" panose="020B0604020202020204" pitchFamily="34" charset="0"/>
                        </a:rPr>
                        <a:t>PPNR Impairment</a:t>
                      </a: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solidFill>
                          <a:schemeClr val="tx1"/>
                        </a:solidFill>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latin typeface="Arial" panose="020B0604020202020204" pitchFamily="34" charset="0"/>
                          <a:cs typeface="Arial" panose="020B0604020202020204" pitchFamily="34" charset="0"/>
                        </a:rPr>
                        <a:t>Total Capital</a:t>
                      </a:r>
                      <a:r>
                        <a:rPr lang="en-US" sz="1000" b="0" baseline="0" dirty="0" smtClean="0">
                          <a:latin typeface="Arial" panose="020B0604020202020204" pitchFamily="34" charset="0"/>
                          <a:cs typeface="Arial" panose="020B0604020202020204" pitchFamily="34" charset="0"/>
                        </a:rPr>
                        <a:t> </a:t>
                      </a:r>
                      <a:r>
                        <a:rPr lang="en-US" sz="1000" b="0" baseline="0" dirty="0" smtClean="0">
                          <a:solidFill>
                            <a:schemeClr val="tx1"/>
                          </a:solidFill>
                          <a:latin typeface="Arial" panose="020B0604020202020204" pitchFamily="34" charset="0"/>
                          <a:cs typeface="Arial" panose="020B0604020202020204" pitchFamily="34" charset="0"/>
                        </a:rPr>
                        <a:t>Ratio (baseline &amp; stressed)</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smtClean="0">
                          <a:latin typeface="Arial" panose="020B0604020202020204" pitchFamily="34" charset="0"/>
                          <a:cs typeface="Arial" panose="020B0604020202020204" pitchFamily="34" charset="0"/>
                        </a:rPr>
                        <a:t>*</a:t>
                      </a:r>
                      <a:r>
                        <a:rPr lang="en-US" sz="1000" b="0" dirty="0" smtClean="0">
                          <a:solidFill>
                            <a:schemeClr val="tx1"/>
                          </a:solidFill>
                          <a:latin typeface="Arial" panose="020B0604020202020204" pitchFamily="34" charset="0"/>
                          <a:cs typeface="Arial" panose="020B0604020202020204" pitchFamily="34" charset="0"/>
                        </a:rPr>
                        <a:t>Common Equity Tier</a:t>
                      </a:r>
                      <a:r>
                        <a:rPr lang="en-US" sz="1000" b="0" baseline="0" dirty="0" smtClean="0">
                          <a:solidFill>
                            <a:schemeClr val="tx1"/>
                          </a:solidFill>
                          <a:latin typeface="Arial" panose="020B0604020202020204" pitchFamily="34" charset="0"/>
                          <a:cs typeface="Arial" panose="020B0604020202020204" pitchFamily="34" charset="0"/>
                        </a:rPr>
                        <a:t> 1 Ratio (baseline &amp; stressed)</a:t>
                      </a:r>
                      <a:endParaRPr lang="en-US" sz="1000" b="0" dirty="0" smtClean="0">
                        <a:solidFill>
                          <a:schemeClr val="tx1"/>
                        </a:solidFill>
                        <a:latin typeface="Arial" panose="020B0604020202020204" pitchFamily="34" charset="0"/>
                        <a:cs typeface="Arial" panose="020B0604020202020204" pitchFamily="34" charset="0"/>
                      </a:endParaRPr>
                    </a:p>
                  </a:txBody>
                  <a:tcPr marL="48014" marR="96028">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dirty="0" smtClean="0">
                        <a:latin typeface="Arial" panose="020B0604020202020204" pitchFamily="34" charset="0"/>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1029587">
                <a:tc gridSpan="2">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dirty="0" smtClean="0">
                          <a:solidFill>
                            <a:schemeClr val="tx1"/>
                          </a:solidFill>
                          <a:latin typeface="Arial" panose="020B0604020202020204" pitchFamily="34" charset="0"/>
                          <a:ea typeface="+mn-ea"/>
                          <a:cs typeface="Arial" panose="020B0604020202020204" pitchFamily="34" charset="0"/>
                        </a:rPr>
                        <a:t>Total Credit Losses</a:t>
                      </a:r>
                      <a:endParaRPr lang="en-US" sz="1000" b="0" kern="1200" baseline="0" dirty="0" smtClean="0">
                        <a:solidFill>
                          <a:schemeClr val="tx1"/>
                        </a:solidFill>
                        <a:latin typeface="Arial" panose="020B0604020202020204" pitchFamily="34" charset="0"/>
                        <a:ea typeface="+mn-ea"/>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kern="1200" baseline="0" dirty="0" smtClean="0">
                          <a:solidFill>
                            <a:schemeClr val="tx1"/>
                          </a:solidFill>
                          <a:latin typeface="Arial" panose="020B0604020202020204" pitchFamily="34" charset="0"/>
                          <a:ea typeface="+mn-ea"/>
                          <a:cs typeface="Arial" panose="020B0604020202020204" pitchFamily="34" charset="0"/>
                        </a:rPr>
                        <a:t>Net Charge-off Rate</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60+</a:t>
                      </a:r>
                      <a:r>
                        <a:rPr lang="en-US" sz="1000" u="none" strike="noStrike" baseline="0" dirty="0" smtClean="0">
                          <a:effectLst/>
                          <a:latin typeface="Arial" panose="020B0604020202020204" pitchFamily="34" charset="0"/>
                          <a:cs typeface="Arial" panose="020B0604020202020204" pitchFamily="34" charset="0"/>
                        </a:rPr>
                        <a:t> DPD</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 of counterparties with Santander Risk Rating (internal) &lt; 4.5 and exposure&gt;$10MM </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Top 20 Corporates Exposure</a:t>
                      </a: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gridSpan="2">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Single Obligor (Corp. and IFIs)</a:t>
                      </a:r>
                      <a:r>
                        <a:rPr lang="en-US" sz="10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000" kern="1200" dirty="0" smtClean="0">
                          <a:solidFill>
                            <a:schemeClr val="tx1"/>
                          </a:solidFill>
                          <a:effectLst/>
                          <a:latin typeface="Arial" panose="020B0604020202020204" pitchFamily="34" charset="0"/>
                          <a:ea typeface="+mn-ea"/>
                          <a:cs typeface="Arial" panose="020B0604020202020204" pitchFamily="34" charset="0"/>
                        </a:rPr>
                        <a:t>Exposure Without Guarantee</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Industry Exposure (by OCC group)</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CRE Exposure</a:t>
                      </a:r>
                    </a:p>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r>
                        <a:rPr lang="en-US" sz="1000" kern="1200" dirty="0" smtClean="0">
                          <a:solidFill>
                            <a:schemeClr val="tx1"/>
                          </a:solidFill>
                          <a:effectLst/>
                          <a:latin typeface="Arial" panose="020B0604020202020204" pitchFamily="34" charset="0"/>
                          <a:ea typeface="+mn-ea"/>
                          <a:cs typeface="Arial" panose="020B0604020202020204" pitchFamily="34" charset="0"/>
                        </a:rPr>
                        <a:t>Public Sector Exposure</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39181">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residual value risk metrics included – no material operating lease portfolio</a:t>
                      </a:r>
                      <a:endPar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2126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lgn="l" defTabSz="457200" rtl="0" eaLnBrk="1" latinLnBrk="0" hangingPunct="1">
                        <a:buFont typeface="Arial" panose="020B0604020202020204" pitchFamily="34" charset="0"/>
                        <a:buChar char="•"/>
                      </a:pPr>
                      <a:r>
                        <a:rPr lang="en-US" sz="1000" b="0" i="0" kern="1200" dirty="0" smtClean="0">
                          <a:solidFill>
                            <a:schemeClr val="tx1"/>
                          </a:solidFill>
                          <a:latin typeface="Arial" panose="020B0604020202020204" pitchFamily="34" charset="0"/>
                          <a:ea typeface="+mn-ea"/>
                          <a:cs typeface="Arial" panose="020B0604020202020204" pitchFamily="34" charset="0"/>
                        </a:rPr>
                        <a:t>*Stressed Survival</a:t>
                      </a:r>
                      <a:r>
                        <a:rPr lang="en-US" sz="1000" b="0" i="0" kern="1200" baseline="0" dirty="0" smtClean="0">
                          <a:solidFill>
                            <a:schemeClr val="tx1"/>
                          </a:solidFill>
                          <a:latin typeface="Arial" panose="020B0604020202020204" pitchFamily="34" charset="0"/>
                          <a:ea typeface="+mn-ea"/>
                          <a:cs typeface="Arial" panose="020B0604020202020204" pitchFamily="34" charset="0"/>
                        </a:rPr>
                        <a:t> Period</a:t>
                      </a:r>
                    </a:p>
                    <a:p>
                      <a:pPr marL="119063" indent="-119063" algn="l" defTabSz="457200" rtl="0" eaLnBrk="1" latinLnBrk="0" hangingPunct="1">
                        <a:buFont typeface="Arial" panose="020B0604020202020204" pitchFamily="34" charset="0"/>
                        <a:buChar char="•"/>
                      </a:pPr>
                      <a:r>
                        <a:rPr lang="en-US" sz="1000" b="0" i="0" kern="1200" baseline="0" dirty="0" smtClean="0">
                          <a:solidFill>
                            <a:schemeClr val="tx1"/>
                          </a:solidFill>
                          <a:latin typeface="Arial" panose="020B0604020202020204" pitchFamily="34" charset="0"/>
                          <a:ea typeface="+mn-ea"/>
                          <a:cs typeface="Arial" panose="020B0604020202020204" pitchFamily="34" charset="0"/>
                        </a:rPr>
                        <a:t>*</a:t>
                      </a:r>
                      <a:r>
                        <a:rPr lang="en-US" sz="1000" b="0" i="0" kern="1200" dirty="0" smtClean="0">
                          <a:solidFill>
                            <a:schemeClr val="tx1"/>
                          </a:solidFill>
                          <a:latin typeface="Arial" panose="020B0604020202020204" pitchFamily="34" charset="0"/>
                          <a:ea typeface="+mn-ea"/>
                          <a:cs typeface="Arial" panose="020B0604020202020204" pitchFamily="34" charset="0"/>
                        </a:rPr>
                        <a:t>Liquidity Coverage Ratio </a:t>
                      </a:r>
                      <a:r>
                        <a:rPr lang="en-US" sz="1000" b="0" i="0" kern="1200" dirty="0" smtClean="0">
                          <a:solidFill>
                            <a:schemeClr val="tx1"/>
                          </a:solidFill>
                          <a:latin typeface="Arial" panose="020B0604020202020204" pitchFamily="34" charset="0"/>
                          <a:ea typeface="ＭＳ Ｐゴシック"/>
                          <a:cs typeface="Arial" panose="020B0604020202020204" pitchFamily="34" charset="0"/>
                        </a:rPr>
                        <a:t>(</a:t>
                      </a:r>
                      <a:r>
                        <a:rPr lang="en-US" sz="1000" b="0" i="0" kern="1200" dirty="0" smtClean="0">
                          <a:solidFill>
                            <a:schemeClr val="tx1"/>
                          </a:solidFill>
                          <a:latin typeface="Arial" panose="020B0604020202020204" pitchFamily="34" charset="0"/>
                          <a:ea typeface="+mn-ea"/>
                          <a:cs typeface="Arial" panose="020B0604020202020204" pitchFamily="34" charset="0"/>
                        </a:rPr>
                        <a:t>Modified US)</a:t>
                      </a: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*Structural Funding Ratio</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ＭＳ Ｐゴシック"/>
                        <a:cs typeface="Arial" panose="020B0604020202020204" pitchFamily="34" charset="0"/>
                      </a:endParaRPr>
                    </a:p>
                  </a:txBody>
                  <a:tcPr marL="48014" marR="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421261">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*Net</a:t>
                      </a:r>
                      <a:r>
                        <a:rPr lang="en-US" sz="1000" b="0" i="0" kern="1200" baseline="0" dirty="0" smtClean="0">
                          <a:solidFill>
                            <a:schemeClr val="tx1"/>
                          </a:solidFill>
                          <a:latin typeface="Arial" panose="020B0604020202020204" pitchFamily="34" charset="0"/>
                          <a:ea typeface="+mn-ea"/>
                          <a:cs typeface="Arial" panose="020B0604020202020204" pitchFamily="34" charset="0"/>
                        </a:rPr>
                        <a:t> Interest Income</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*Market</a:t>
                      </a:r>
                      <a:r>
                        <a:rPr lang="en-US" sz="1000" b="0" i="0" kern="1200" baseline="0" dirty="0" smtClean="0">
                          <a:solidFill>
                            <a:schemeClr val="tx1"/>
                          </a:solidFill>
                          <a:latin typeface="Arial" panose="020B0604020202020204" pitchFamily="34" charset="0"/>
                          <a:ea typeface="+mn-ea"/>
                          <a:cs typeface="Arial" panose="020B0604020202020204" pitchFamily="34" charset="0"/>
                        </a:rPr>
                        <a:t> Value of Equity</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 shock)</a:t>
                      </a: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35232">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rPr>
                        <a:t>No</a:t>
                      </a:r>
                      <a:r>
                        <a:rPr lang="en-US" sz="1000" b="0" i="1" kern="1200" baseline="0" dirty="0" smtClean="0">
                          <a:solidFill>
                            <a:schemeClr val="bg1">
                              <a:lumMod val="50000"/>
                            </a:schemeClr>
                          </a:solidFill>
                          <a:latin typeface="Arial" panose="020B0604020202020204" pitchFamily="34" charset="0"/>
                          <a:ea typeface="ＭＳ Ｐゴシック"/>
                          <a:cs typeface="Arial" panose="020B0604020202020204" pitchFamily="34" charset="0"/>
                        </a:rPr>
                        <a:t> MTM portfolio risk metrics included - BSPR MTM VaR included in total SHUSA RAS VaR</a:t>
                      </a:r>
                      <a:endParaRPr lang="en-US" sz="1000" b="0" i="1" kern="1200" dirty="0" smtClean="0">
                        <a:solidFill>
                          <a:schemeClr val="bg1">
                            <a:lumMod val="50000"/>
                          </a:schemeClr>
                        </a:solidFill>
                        <a:latin typeface="Arial" panose="020B0604020202020204" pitchFamily="34" charset="0"/>
                        <a:ea typeface="ＭＳ Ｐゴシック"/>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281836">
                <a:tc gridSpan="3">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ＭＳ Ｐゴシック"/>
                          <a:cs typeface="Arial" panose="020B0604020202020204" pitchFamily="34" charset="0"/>
                        </a:rPr>
                        <a:t>Evaluated</a:t>
                      </a:r>
                      <a:r>
                        <a:rPr lang="en-US" sz="1000" b="0" i="0" kern="1200" baseline="0" dirty="0" smtClean="0">
                          <a:solidFill>
                            <a:schemeClr val="tx1"/>
                          </a:solidFill>
                          <a:latin typeface="Arial" panose="020B0604020202020204" pitchFamily="34" charset="0"/>
                          <a:ea typeface="ＭＳ Ｐゴシック"/>
                          <a:cs typeface="Arial" panose="020B0604020202020204" pitchFamily="34" charset="0"/>
                        </a:rPr>
                        <a:t> against all RAS metrics</a:t>
                      </a:r>
                      <a:endParaRPr lang="en-US" sz="1000" b="0" i="0"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dirty="0" smtClean="0">
                        <a:solidFill>
                          <a:schemeClr val="tx1"/>
                        </a:solidFill>
                        <a:latin typeface="Arial" panose="020B0604020202020204" pitchFamily="34" charset="0"/>
                        <a:ea typeface="ＭＳ Ｐゴシック"/>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r h="421261">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indent="-119063">
                        <a:buFont typeface="Arial" panose="020B0604020202020204" pitchFamily="34" charset="0"/>
                        <a:buChar char="•"/>
                      </a:pPr>
                      <a:r>
                        <a:rPr lang="en-US" sz="1000" dirty="0" smtClean="0">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Gross Op. Risk Losses / Gross Margin</a:t>
                      </a:r>
                      <a:endParaRPr lang="en-US" sz="1000" kern="1200" baseline="0" dirty="0" smtClean="0">
                        <a:solidFill>
                          <a:schemeClr val="tx1"/>
                        </a:solidFill>
                        <a:effectLst/>
                        <a:latin typeface="Arial" panose="020B0604020202020204" pitchFamily="34" charset="0"/>
                        <a:ea typeface="ＭＳ Ｐゴシック"/>
                        <a:cs typeface="Arial" panose="020B0604020202020204" pitchFamily="34" charset="0"/>
                      </a:endParaRPr>
                    </a:p>
                    <a:p>
                      <a:pPr marL="119063" indent="-119063">
                        <a:buFont typeface="Arial" panose="020B0604020202020204" pitchFamily="34" charset="0"/>
                        <a:buChar char="•"/>
                      </a:pP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Material Operational Risk Events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ysDash"/>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endParaRPr lang="en-GB"/>
                    </a:p>
                  </a:txBody>
                  <a:tcPr/>
                </a:tc>
                <a:tc hMerge="1">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dirty="0" smtClean="0">
                        <a:latin typeface="Arial" panose="020B0604020202020204" pitchFamily="34" charset="0"/>
                        <a:cs typeface="Arial" panose="020B0604020202020204" pitchFamily="34" charset="0"/>
                      </a:endParaRPr>
                    </a:p>
                  </a:txBody>
                  <a:tcPr marL="45720">
                    <a:lnL w="12700" cap="flat" cmpd="sng" algn="ctr">
                      <a:noFill/>
                      <a:prstDash val="sysDash"/>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21776">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r>
                        <a:rPr lang="en-US" sz="1000" b="0" i="0" kern="1200" baseline="0" dirty="0" smtClean="0">
                          <a:solidFill>
                            <a:schemeClr val="tx1"/>
                          </a:solidFill>
                          <a:latin typeface="Arial" panose="020B0604020202020204" pitchFamily="34" charset="0"/>
                          <a:ea typeface="+mn-ea"/>
                          <a:cs typeface="Arial" panose="020B0604020202020204" pitchFamily="34" charset="0"/>
                        </a:rPr>
                        <a:t> </a:t>
                      </a: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dirty="0"/>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11263">
                <a:tc grid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dirty="0" smtClean="0">
                          <a:solidFill>
                            <a:schemeClr val="tx1"/>
                          </a:solidFill>
                          <a:effectLst/>
                          <a:latin typeface="Arial" panose="020B0604020202020204" pitchFamily="34" charset="0"/>
                          <a:ea typeface="+mn-ea"/>
                          <a:cs typeface="Arial" panose="020B0604020202020204" pitchFamily="34" charset="0"/>
                        </a:rPr>
                        <a:t>Open MRIAs or equivalent regulatory matters Requiring Immediate Attention</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48014">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119063" marR="0" lvl="1"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r h="300749">
                <a:tc>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0" i="1" kern="1200" baseline="0" dirty="0" smtClean="0">
                          <a:solidFill>
                            <a:schemeClr val="bg1">
                              <a:lumMod val="50000"/>
                            </a:schemeClr>
                          </a:solidFill>
                          <a:latin typeface="Arial" panose="020B0604020202020204" pitchFamily="34" charset="0"/>
                          <a:ea typeface="+mn-ea"/>
                          <a:cs typeface="Arial" panose="020B0604020202020204" pitchFamily="34" charset="0"/>
                        </a:rPr>
                        <a:t>No fiduciary risk metrics included – BSI Miami only</a:t>
                      </a: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endParaRPr lang="en-GB" sz="1000" dirty="0">
                        <a:latin typeface="Arial" panose="020B0604020202020204" pitchFamily="34" charset="0"/>
                        <a:cs typeface="Arial" panose="020B0604020202020204" pitchFamily="34" charset="0"/>
                      </a:endParaRPr>
                    </a:p>
                  </a:txBody>
                  <a:tcPr marL="48014" marR="96028">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a:p>
                  </a:txBody>
                  <a:tcPr/>
                </a:tc>
                <a:tc hMerge="1">
                  <a:txBody>
                    <a:bodyPr/>
                    <a:lstStyle/>
                    <a:p>
                      <a:pPr marL="0" marR="0" lvl="1"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1" kern="1200" baseline="0" dirty="0" smtClean="0">
                        <a:solidFill>
                          <a:schemeClr val="tx1"/>
                        </a:solidFill>
                        <a:latin typeface="Arial" panose="020B0604020202020204" pitchFamily="34" charset="0"/>
                        <a:ea typeface="+mn-ea"/>
                        <a:cs typeface="Arial" panose="020B0604020202020204" pitchFamily="34" charset="0"/>
                      </a:endParaRPr>
                    </a:p>
                  </a:txBody>
                  <a:tcPr marL="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49" name="Text Placeholder 2"/>
          <p:cNvSpPr txBox="1">
            <a:spLocks/>
          </p:cNvSpPr>
          <p:nvPr/>
        </p:nvSpPr>
        <p:spPr bwMode="auto">
          <a:xfrm>
            <a:off x="3224622" y="1089041"/>
            <a:ext cx="5628729"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300" dirty="0" smtClean="0">
                <a:latin typeface="Arial" charset="0"/>
                <a:ea typeface="ＭＳ Ｐゴシック"/>
              </a:rPr>
              <a:t>Metrics in the Bancorp &amp; BSPR RAS</a:t>
            </a:r>
            <a:endParaRPr lang="en-US" sz="1300" dirty="0">
              <a:latin typeface="Arial" charset="0"/>
              <a:ea typeface="ＭＳ Ｐゴシック"/>
            </a:endParaRPr>
          </a:p>
        </p:txBody>
      </p:sp>
      <p:sp>
        <p:nvSpPr>
          <p:cNvPr id="50" name="Oval 49"/>
          <p:cNvSpPr/>
          <p:nvPr/>
        </p:nvSpPr>
        <p:spPr bwMode="auto">
          <a:xfrm>
            <a:off x="3380244" y="159535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51" name="Oval 50"/>
          <p:cNvSpPr/>
          <p:nvPr/>
        </p:nvSpPr>
        <p:spPr bwMode="auto">
          <a:xfrm>
            <a:off x="3380244" y="2400873"/>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52" name="Oval 51"/>
          <p:cNvSpPr/>
          <p:nvPr/>
        </p:nvSpPr>
        <p:spPr bwMode="auto">
          <a:xfrm>
            <a:off x="3380244" y="3102308"/>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53" name="Oval 52"/>
          <p:cNvSpPr/>
          <p:nvPr/>
        </p:nvSpPr>
        <p:spPr bwMode="auto">
          <a:xfrm>
            <a:off x="3380244" y="3475355"/>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54" name="Oval 53"/>
          <p:cNvSpPr/>
          <p:nvPr/>
        </p:nvSpPr>
        <p:spPr bwMode="auto">
          <a:xfrm>
            <a:off x="3380244" y="390953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55" name="Oval 54"/>
          <p:cNvSpPr/>
          <p:nvPr/>
        </p:nvSpPr>
        <p:spPr bwMode="auto">
          <a:xfrm>
            <a:off x="3380244" y="4290981"/>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56" name="Oval 55"/>
          <p:cNvSpPr/>
          <p:nvPr/>
        </p:nvSpPr>
        <p:spPr bwMode="auto">
          <a:xfrm>
            <a:off x="3380244" y="461978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57" name="Oval 56"/>
          <p:cNvSpPr/>
          <p:nvPr/>
        </p:nvSpPr>
        <p:spPr bwMode="auto">
          <a:xfrm>
            <a:off x="3380244" y="495465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58" name="Oval 57"/>
          <p:cNvSpPr/>
          <p:nvPr/>
        </p:nvSpPr>
        <p:spPr bwMode="auto">
          <a:xfrm>
            <a:off x="3380244" y="5335890"/>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59" name="Oval 58"/>
          <p:cNvSpPr/>
          <p:nvPr/>
        </p:nvSpPr>
        <p:spPr bwMode="auto">
          <a:xfrm>
            <a:off x="3380244" y="5665570"/>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grpSp>
        <p:nvGrpSpPr>
          <p:cNvPr id="60" name="Group 59"/>
          <p:cNvGrpSpPr/>
          <p:nvPr/>
        </p:nvGrpSpPr>
        <p:grpSpPr>
          <a:xfrm>
            <a:off x="361056" y="1412871"/>
            <a:ext cx="2591694" cy="4284505"/>
            <a:chOff x="408681" y="1787354"/>
            <a:chExt cx="2744842" cy="4537684"/>
          </a:xfrm>
        </p:grpSpPr>
        <p:sp>
          <p:nvSpPr>
            <p:cNvPr id="61" name="Rectangle 60"/>
            <p:cNvSpPr>
              <a:spLocks noChangeArrowheads="1"/>
            </p:cNvSpPr>
            <p:nvPr/>
          </p:nvSpPr>
          <p:spPr bwMode="gray">
            <a:xfrm>
              <a:off x="549789" y="1832286"/>
              <a:ext cx="834800" cy="2658535"/>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Capital adequacy</a:t>
              </a:r>
            </a:p>
          </p:txBody>
        </p:sp>
        <p:sp>
          <p:nvSpPr>
            <p:cNvPr id="62" name="Rectangle 13"/>
            <p:cNvSpPr>
              <a:spLocks noChangeArrowheads="1"/>
            </p:cNvSpPr>
            <p:nvPr/>
          </p:nvSpPr>
          <p:spPr bwMode="gray">
            <a:xfrm>
              <a:off x="1587756" y="2749396"/>
              <a:ext cx="1558214" cy="365760"/>
            </a:xfrm>
            <a:prstGeom prst="rect">
              <a:avLst/>
            </a:prstGeom>
            <a:solidFill>
              <a:srgbClr val="FFDDDD"/>
            </a:solidFill>
            <a:ln w="9525" algn="ctr">
              <a:solidFill>
                <a:srgbClr val="FF0000"/>
              </a:solidFill>
              <a:miter lim="800000"/>
              <a:headEnd/>
              <a:tailEnd/>
            </a:ln>
            <a:effectLst/>
            <a:extLst/>
          </p:spPr>
          <p:txBody>
            <a:bodyPr lIns="182880" tIns="36576" rIns="182880" bIns="36576" anchor="ctr"/>
            <a:lstStyle/>
            <a:p>
              <a:pPr>
                <a:tabLst>
                  <a:tab pos="517525" algn="r"/>
                </a:tabLst>
              </a:pPr>
              <a:r>
                <a:rPr lang="en-US" altLang="zh-CN" dirty="0" smtClean="0">
                  <a:solidFill>
                    <a:srgbClr val="000000"/>
                  </a:solidFill>
                </a:rPr>
                <a:t>Liquidity / funding risk</a:t>
              </a:r>
              <a:endParaRPr lang="en-US" altLang="zh-CN" dirty="0">
                <a:solidFill>
                  <a:srgbClr val="000000"/>
                </a:solidFill>
              </a:endParaRPr>
            </a:p>
          </p:txBody>
        </p:sp>
        <p:sp>
          <p:nvSpPr>
            <p:cNvPr id="63" name="Rectangle 13"/>
            <p:cNvSpPr>
              <a:spLocks noChangeArrowheads="1"/>
            </p:cNvSpPr>
            <p:nvPr/>
          </p:nvSpPr>
          <p:spPr bwMode="gray">
            <a:xfrm>
              <a:off x="1587756" y="3207951"/>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Interest rate risk</a:t>
              </a:r>
              <a:r>
                <a:rPr lang="en-US" altLang="zh-CN" baseline="30000" dirty="0" smtClean="0">
                  <a:solidFill>
                    <a:srgbClr val="000000"/>
                  </a:solidFill>
                </a:rPr>
                <a:t>1</a:t>
              </a:r>
              <a:endParaRPr lang="en-US" altLang="zh-CN" dirty="0">
                <a:solidFill>
                  <a:srgbClr val="000000"/>
                </a:solidFill>
              </a:endParaRPr>
            </a:p>
          </p:txBody>
        </p:sp>
        <p:sp>
          <p:nvSpPr>
            <p:cNvPr id="64" name="Rectangle 13"/>
            <p:cNvSpPr>
              <a:spLocks noChangeArrowheads="1"/>
            </p:cNvSpPr>
            <p:nvPr/>
          </p:nvSpPr>
          <p:spPr bwMode="gray">
            <a:xfrm>
              <a:off x="1587756" y="2290841"/>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Residual value risk</a:t>
              </a:r>
            </a:p>
          </p:txBody>
        </p:sp>
        <p:sp>
          <p:nvSpPr>
            <p:cNvPr id="65" name="Rectangle 19"/>
            <p:cNvSpPr>
              <a:spLocks noChangeArrowheads="1"/>
            </p:cNvSpPr>
            <p:nvPr/>
          </p:nvSpPr>
          <p:spPr bwMode="gray">
            <a:xfrm>
              <a:off x="549788" y="4583616"/>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Operational risk</a:t>
              </a:r>
            </a:p>
          </p:txBody>
        </p:sp>
        <p:sp>
          <p:nvSpPr>
            <p:cNvPr id="66" name="Rectangle 20"/>
            <p:cNvSpPr>
              <a:spLocks noChangeArrowheads="1"/>
            </p:cNvSpPr>
            <p:nvPr/>
          </p:nvSpPr>
          <p:spPr bwMode="gray">
            <a:xfrm>
              <a:off x="557886" y="5500726"/>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Compliance and reputational risk</a:t>
              </a:r>
            </a:p>
          </p:txBody>
        </p:sp>
        <p:sp>
          <p:nvSpPr>
            <p:cNvPr id="67" name="Rectangle 20"/>
            <p:cNvSpPr>
              <a:spLocks noChangeArrowheads="1"/>
            </p:cNvSpPr>
            <p:nvPr/>
          </p:nvSpPr>
          <p:spPr bwMode="gray">
            <a:xfrm>
              <a:off x="549788" y="5042171"/>
              <a:ext cx="2595637"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a:tabLst>
                  <a:tab pos="517525" algn="r"/>
                </a:tabLst>
              </a:pPr>
              <a:r>
                <a:rPr lang="en-US" altLang="zh-CN" dirty="0" smtClean="0">
                  <a:solidFill>
                    <a:srgbClr val="000000"/>
                  </a:solidFill>
                </a:rPr>
                <a:t>Model risk</a:t>
              </a:r>
              <a:endParaRPr lang="en-US" altLang="zh-CN" dirty="0">
                <a:solidFill>
                  <a:srgbClr val="000000"/>
                </a:solidFill>
              </a:endParaRPr>
            </a:p>
          </p:txBody>
        </p:sp>
        <p:sp>
          <p:nvSpPr>
            <p:cNvPr id="68" name="Rectangle 13"/>
            <p:cNvSpPr>
              <a:spLocks noChangeArrowheads="1"/>
            </p:cNvSpPr>
            <p:nvPr/>
          </p:nvSpPr>
          <p:spPr bwMode="gray">
            <a:xfrm>
              <a:off x="1587756" y="3666506"/>
              <a:ext cx="1558214"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91440" tIns="36576" rIns="91440" bIns="36576" anchor="ctr"/>
            <a:lstStyle/>
            <a:p>
              <a:pPr>
                <a:tabLst>
                  <a:tab pos="517525" algn="r"/>
                </a:tabLst>
              </a:pPr>
              <a:r>
                <a:rPr lang="en-US" altLang="zh-CN" dirty="0" smtClean="0">
                  <a:solidFill>
                    <a:srgbClr val="000000"/>
                  </a:solidFill>
                </a:rPr>
                <a:t>Mark-to-market portfolio risk</a:t>
              </a:r>
              <a:r>
                <a:rPr lang="en-US" altLang="zh-CN" baseline="30000" dirty="0">
                  <a:solidFill>
                    <a:srgbClr val="000000"/>
                  </a:solidFill>
                </a:rPr>
                <a:t>1</a:t>
              </a:r>
            </a:p>
          </p:txBody>
        </p:sp>
        <p:sp>
          <p:nvSpPr>
            <p:cNvPr id="69" name="Oval 68"/>
            <p:cNvSpPr/>
            <p:nvPr/>
          </p:nvSpPr>
          <p:spPr bwMode="auto">
            <a:xfrm>
              <a:off x="433973" y="179858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a:t>
              </a:r>
            </a:p>
          </p:txBody>
        </p:sp>
        <p:sp>
          <p:nvSpPr>
            <p:cNvPr id="70" name="Oval 69"/>
            <p:cNvSpPr/>
            <p:nvPr/>
          </p:nvSpPr>
          <p:spPr bwMode="auto">
            <a:xfrm>
              <a:off x="1442448" y="314808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5</a:t>
              </a:r>
            </a:p>
          </p:txBody>
        </p:sp>
        <p:sp>
          <p:nvSpPr>
            <p:cNvPr id="71" name="Oval 70"/>
            <p:cNvSpPr/>
            <p:nvPr/>
          </p:nvSpPr>
          <p:spPr bwMode="auto">
            <a:xfrm>
              <a:off x="1442448" y="3611059"/>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6</a:t>
              </a:r>
            </a:p>
          </p:txBody>
        </p:sp>
        <p:sp>
          <p:nvSpPr>
            <p:cNvPr id="72" name="Oval 71"/>
            <p:cNvSpPr/>
            <p:nvPr/>
          </p:nvSpPr>
          <p:spPr bwMode="auto">
            <a:xfrm>
              <a:off x="412581" y="4535098"/>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8</a:t>
              </a:r>
            </a:p>
          </p:txBody>
        </p:sp>
        <p:sp>
          <p:nvSpPr>
            <p:cNvPr id="73" name="Oval 72"/>
            <p:cNvSpPr/>
            <p:nvPr/>
          </p:nvSpPr>
          <p:spPr bwMode="auto">
            <a:xfrm>
              <a:off x="412581" y="498169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9</a:t>
              </a:r>
            </a:p>
          </p:txBody>
        </p:sp>
        <p:sp>
          <p:nvSpPr>
            <p:cNvPr id="74" name="Oval 73"/>
            <p:cNvSpPr/>
            <p:nvPr/>
          </p:nvSpPr>
          <p:spPr bwMode="auto">
            <a:xfrm>
              <a:off x="412581" y="5432932"/>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10</a:t>
              </a:r>
            </a:p>
          </p:txBody>
        </p:sp>
        <p:sp>
          <p:nvSpPr>
            <p:cNvPr id="75" name="Rectangle 13"/>
            <p:cNvSpPr>
              <a:spLocks noChangeArrowheads="1"/>
            </p:cNvSpPr>
            <p:nvPr/>
          </p:nvSpPr>
          <p:spPr bwMode="gray">
            <a:xfrm>
              <a:off x="1587756" y="1832286"/>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Credit risk</a:t>
              </a:r>
            </a:p>
          </p:txBody>
        </p:sp>
        <p:sp>
          <p:nvSpPr>
            <p:cNvPr id="76" name="Oval 75"/>
            <p:cNvSpPr/>
            <p:nvPr/>
          </p:nvSpPr>
          <p:spPr bwMode="auto">
            <a:xfrm>
              <a:off x="1442448" y="1787354"/>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2</a:t>
              </a:r>
            </a:p>
          </p:txBody>
        </p:sp>
        <p:sp>
          <p:nvSpPr>
            <p:cNvPr id="77" name="Oval 76"/>
            <p:cNvSpPr/>
            <p:nvPr/>
          </p:nvSpPr>
          <p:spPr bwMode="auto">
            <a:xfrm>
              <a:off x="1442448" y="2230097"/>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3</a:t>
              </a:r>
            </a:p>
          </p:txBody>
        </p:sp>
        <p:sp>
          <p:nvSpPr>
            <p:cNvPr id="78" name="Oval 77"/>
            <p:cNvSpPr/>
            <p:nvPr/>
          </p:nvSpPr>
          <p:spPr bwMode="auto">
            <a:xfrm>
              <a:off x="1442448" y="2685117"/>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4</a:t>
              </a:r>
            </a:p>
          </p:txBody>
        </p:sp>
        <p:sp>
          <p:nvSpPr>
            <p:cNvPr id="79" name="Rectangle 13"/>
            <p:cNvSpPr>
              <a:spLocks noChangeArrowheads="1"/>
            </p:cNvSpPr>
            <p:nvPr/>
          </p:nvSpPr>
          <p:spPr bwMode="gray">
            <a:xfrm>
              <a:off x="1587756" y="4125061"/>
              <a:ext cx="1558214" cy="365760"/>
            </a:xfrm>
            <a:prstGeom prst="rect">
              <a:avLst/>
            </a:prstGeom>
            <a:solidFill>
              <a:srgbClr val="FFDDDD"/>
            </a:solidFill>
            <a:ln w="9525" algn="ctr">
              <a:solidFill>
                <a:srgbClr val="FF0000"/>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Strategic risk</a:t>
              </a:r>
            </a:p>
          </p:txBody>
        </p:sp>
        <p:sp>
          <p:nvSpPr>
            <p:cNvPr id="80" name="Oval 79"/>
            <p:cNvSpPr/>
            <p:nvPr/>
          </p:nvSpPr>
          <p:spPr bwMode="auto">
            <a:xfrm>
              <a:off x="1442448" y="4066079"/>
              <a:ext cx="290610" cy="276726"/>
            </a:xfrm>
            <a:prstGeom prst="ellipse">
              <a:avLst/>
            </a:prstGeom>
            <a:solidFill>
              <a:srgbClr val="FF000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7</a:t>
              </a:r>
            </a:p>
          </p:txBody>
        </p:sp>
        <p:sp>
          <p:nvSpPr>
            <p:cNvPr id="81" name="Rectangle 20"/>
            <p:cNvSpPr>
              <a:spLocks noChangeArrowheads="1"/>
            </p:cNvSpPr>
            <p:nvPr/>
          </p:nvSpPr>
          <p:spPr bwMode="gray">
            <a:xfrm>
              <a:off x="553985" y="5959278"/>
              <a:ext cx="2595637" cy="365760"/>
            </a:xfrm>
            <a:prstGeom prst="rect">
              <a:avLst/>
            </a:prstGeom>
            <a:solidFill>
              <a:schemeClr val="bg1">
                <a:lumMod val="95000"/>
              </a:schemeClr>
            </a:solidFill>
            <a:ln w="9525" algn="ctr">
              <a:solidFill>
                <a:schemeClr val="bg1">
                  <a:lumMod val="65000"/>
                </a:schemeClr>
              </a:solidFill>
              <a:miter lim="800000"/>
              <a:headEnd/>
              <a:tailEnd/>
            </a:ln>
            <a:effectLst/>
            <a:extLst/>
          </p:spPr>
          <p:txBody>
            <a:bodyPr lIns="36576" tIns="36576" rIns="36576" bIns="36576" anchor="ctr"/>
            <a:lstStyle/>
            <a:p>
              <a:pPr fontAlgn="auto">
                <a:lnSpc>
                  <a:spcPct val="100000"/>
                </a:lnSpc>
                <a:spcBef>
                  <a:spcPts val="0"/>
                </a:spcBef>
                <a:spcAft>
                  <a:spcPts val="0"/>
                </a:spcAft>
                <a:tabLst>
                  <a:tab pos="517525" algn="r"/>
                </a:tabLst>
                <a:defRPr/>
              </a:pPr>
              <a:r>
                <a:rPr lang="en-US" altLang="zh-CN" kern="0" dirty="0" smtClean="0">
                  <a:solidFill>
                    <a:srgbClr val="000000"/>
                  </a:solidFill>
                </a:rPr>
                <a:t>Fiduciary risk</a:t>
              </a:r>
            </a:p>
          </p:txBody>
        </p:sp>
        <p:sp>
          <p:nvSpPr>
            <p:cNvPr id="82" name="Oval 81"/>
            <p:cNvSpPr/>
            <p:nvPr/>
          </p:nvSpPr>
          <p:spPr bwMode="auto">
            <a:xfrm>
              <a:off x="408681" y="5891678"/>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grpSp>
      <p:sp>
        <p:nvSpPr>
          <p:cNvPr id="83" name="Oval 82"/>
          <p:cNvSpPr/>
          <p:nvPr/>
        </p:nvSpPr>
        <p:spPr bwMode="auto">
          <a:xfrm>
            <a:off x="3380244" y="5967812"/>
            <a:ext cx="290610" cy="276726"/>
          </a:xfrm>
          <a:prstGeom prst="ellipse">
            <a:avLst/>
          </a:prstGeom>
          <a:solidFill>
            <a:schemeClr val="bg1">
              <a:lumMod val="6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100" b="1" kern="0" dirty="0" smtClean="0">
                <a:solidFill>
                  <a:srgbClr val="FFFFFF"/>
                </a:solidFill>
                <a:ea typeface="ＭＳ Ｐゴシック" pitchFamily="-112" charset="-128"/>
                <a:cs typeface="ＭＳ Ｐゴシック" pitchFamily="-112" charset="-128"/>
              </a:rPr>
              <a:t>11</a:t>
            </a:r>
          </a:p>
        </p:txBody>
      </p:sp>
      <p:cxnSp>
        <p:nvCxnSpPr>
          <p:cNvPr id="84" name="Straight Connector 83"/>
          <p:cNvCxnSpPr/>
          <p:nvPr/>
        </p:nvCxnSpPr>
        <p:spPr>
          <a:xfrm>
            <a:off x="3167066" y="1089017"/>
            <a:ext cx="0" cy="4869034"/>
          </a:xfrm>
          <a:prstGeom prst="line">
            <a:avLst/>
          </a:prstGeom>
          <a:ln w="952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86" name="TextBox 85"/>
          <p:cNvSpPr txBox="1"/>
          <p:nvPr/>
        </p:nvSpPr>
        <p:spPr>
          <a:xfrm>
            <a:off x="6111754" y="1095562"/>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
        <p:nvSpPr>
          <p:cNvPr id="42"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marL="228600" indent="-228600" algn="l">
              <a:lnSpc>
                <a:spcPct val="100000"/>
              </a:lnSpc>
              <a:spcBef>
                <a:spcPts val="0"/>
              </a:spcBef>
              <a:spcAft>
                <a:spcPts val="0"/>
              </a:spcAft>
              <a:buFontTx/>
              <a:buAutoNum type="arabicPeriod"/>
            </a:pPr>
            <a:r>
              <a:rPr lang="en-US" sz="800" dirty="0" smtClean="0">
                <a:solidFill>
                  <a:srgbClr val="000000"/>
                </a:solidFill>
                <a:latin typeface="Arial" panose="020B0604020202020204" pitchFamily="34" charset="0"/>
                <a:cs typeface="Arial" panose="020B0604020202020204" pitchFamily="34" charset="0"/>
                <a:sym typeface="+mn-lt"/>
              </a:rPr>
              <a:t>Interest rate risk  </a:t>
            </a:r>
            <a:r>
              <a:rPr lang="en-US" sz="800" dirty="0">
                <a:solidFill>
                  <a:srgbClr val="000000"/>
                </a:solidFill>
                <a:latin typeface="Arial" panose="020B0604020202020204" pitchFamily="34" charset="0"/>
                <a:cs typeface="Arial" panose="020B0604020202020204" pitchFamily="34" charset="0"/>
                <a:sym typeface="+mn-lt"/>
              </a:rPr>
              <a:t>m</a:t>
            </a:r>
            <a:r>
              <a:rPr lang="en-US" sz="800" dirty="0" smtClean="0">
                <a:solidFill>
                  <a:srgbClr val="000000"/>
                </a:solidFill>
                <a:latin typeface="Arial" panose="020B0604020202020204" pitchFamily="34" charset="0"/>
                <a:cs typeface="Arial" panose="020B0604020202020204" pitchFamily="34" charset="0"/>
                <a:sym typeface="+mn-lt"/>
              </a:rPr>
              <a:t>anaged by the Market Risk Team</a:t>
            </a:r>
          </a:p>
        </p:txBody>
      </p:sp>
    </p:spTree>
    <p:extLst>
      <p:ext uri="{BB962C8B-B14F-4D97-AF65-F5344CB8AC3E}">
        <p14:creationId xmlns:p14="http://schemas.microsoft.com/office/powerpoint/2010/main" val="4238671466"/>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bwMode="auto">
          <a:xfrm>
            <a:off x="349496" y="1466458"/>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RAS development process</a:t>
            </a:r>
            <a:endParaRPr lang="en-US" sz="1400" dirty="0">
              <a:latin typeface="Arial" charset="0"/>
              <a:ea typeface="ＭＳ Ｐゴシック"/>
            </a:endParaRPr>
          </a:p>
        </p:txBody>
      </p:sp>
      <p:sp>
        <p:nvSpPr>
          <p:cNvPr id="25" name="Text Placeholder 2"/>
          <p:cNvSpPr txBox="1">
            <a:spLocks/>
          </p:cNvSpPr>
          <p:nvPr/>
        </p:nvSpPr>
        <p:spPr bwMode="auto">
          <a:xfrm>
            <a:off x="3332116" y="1466458"/>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Anchor calibration approaches</a:t>
            </a:r>
            <a:endParaRPr lang="en-US" sz="1400" dirty="0">
              <a:latin typeface="Arial" charset="0"/>
              <a:ea typeface="ＭＳ Ｐゴシック"/>
            </a:endParaRPr>
          </a:p>
        </p:txBody>
      </p:sp>
      <p:sp>
        <p:nvSpPr>
          <p:cNvPr id="2" name="Content Placeholder 1"/>
          <p:cNvSpPr>
            <a:spLocks noGrp="1"/>
          </p:cNvSpPr>
          <p:nvPr>
            <p:ph sz="quarter" idx="11"/>
          </p:nvPr>
        </p:nvSpPr>
        <p:spPr/>
        <p:txBody>
          <a:bodyPr/>
          <a:lstStyle/>
          <a:p>
            <a:r>
              <a:rPr lang="en-US" dirty="0" smtClean="0"/>
              <a:t>Risk taxonomy calibration approaches linked to risk objectives</a:t>
            </a:r>
            <a:endParaRPr lang="en-US" b="0" dirty="0">
              <a:solidFill>
                <a:schemeClr val="accent1"/>
              </a:solidFill>
            </a:endParaRPr>
          </a:p>
        </p:txBody>
      </p:sp>
      <p:graphicFrame>
        <p:nvGraphicFramePr>
          <p:cNvPr id="45" name="Table 44"/>
          <p:cNvGraphicFramePr>
            <a:graphicFrameLocks noGrp="1"/>
          </p:cNvGraphicFramePr>
          <p:nvPr>
            <p:extLst>
              <p:ext uri="{D42A27DB-BD31-4B8C-83A1-F6EECF244321}">
                <p14:modId xmlns:p14="http://schemas.microsoft.com/office/powerpoint/2010/main" val="1564363967"/>
              </p:ext>
            </p:extLst>
          </p:nvPr>
        </p:nvGraphicFramePr>
        <p:xfrm>
          <a:off x="3332117" y="1842428"/>
          <a:ext cx="5915083" cy="3989131"/>
        </p:xfrm>
        <a:graphic>
          <a:graphicData uri="http://schemas.openxmlformats.org/drawingml/2006/table">
            <a:tbl>
              <a:tblPr firstRow="1" bandRow="1">
                <a:tableStyleId>{839DD9DD-9E6C-4910-8AC0-68ADFF6A6AFC}</a:tableStyleId>
              </a:tblPr>
              <a:tblGrid>
                <a:gridCol w="1487297"/>
                <a:gridCol w="2052008"/>
                <a:gridCol w="2375778"/>
              </a:tblGrid>
              <a:tr h="284938">
                <a:tc>
                  <a:txBody>
                    <a:bodyPr/>
                    <a:lstStyle/>
                    <a:p>
                      <a:r>
                        <a:rPr lang="en-US" sz="1200" b="1" dirty="0" smtClean="0">
                          <a:solidFill>
                            <a:srgbClr val="FF0000"/>
                          </a:solidFill>
                          <a:latin typeface="Arial" panose="020B0604020202020204" pitchFamily="34" charset="0"/>
                          <a:cs typeface="Arial" panose="020B0604020202020204" pitchFamily="34" charset="0"/>
                        </a:rPr>
                        <a:t>Anchor</a:t>
                      </a: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rgbClr val="FF0000"/>
                          </a:solidFill>
                          <a:latin typeface="Arial" panose="020B0604020202020204" pitchFamily="34" charset="0"/>
                          <a:ea typeface="+mn-ea"/>
                          <a:cs typeface="Arial" panose="020B0604020202020204" pitchFamily="34" charset="0"/>
                        </a:rPr>
                        <a:t>Calibration approach</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rgbClr val="FF0000"/>
                          </a:solidFill>
                          <a:latin typeface="Arial" panose="020B0604020202020204" pitchFamily="34" charset="0"/>
                          <a:ea typeface="+mn-ea"/>
                          <a:cs typeface="Arial" panose="020B0604020202020204" pitchFamily="34" charset="0"/>
                        </a:rPr>
                        <a:t>Applicable</a:t>
                      </a:r>
                      <a:r>
                        <a:rPr lang="en-US" sz="1200" b="1" kern="1200" baseline="0" dirty="0" smtClean="0">
                          <a:solidFill>
                            <a:srgbClr val="FF0000"/>
                          </a:solidFill>
                          <a:latin typeface="Arial" panose="020B0604020202020204" pitchFamily="34" charset="0"/>
                          <a:ea typeface="+mn-ea"/>
                          <a:cs typeface="Arial" panose="020B0604020202020204" pitchFamily="34" charset="0"/>
                        </a:rPr>
                        <a:t> risk taxonomy</a:t>
                      </a:r>
                      <a:endParaRPr lang="en-US" sz="1200" b="1" kern="1200" dirty="0" smtClean="0">
                        <a:solidFill>
                          <a:srgbClr val="FF0000"/>
                        </a:solidFill>
                        <a:latin typeface="Arial" panose="020B0604020202020204" pitchFamily="34" charset="0"/>
                        <a:ea typeface="+mn-ea"/>
                        <a:cs typeface="Arial" panose="020B0604020202020204" pitchFamily="34" charset="0"/>
                      </a:endParaRPr>
                    </a:p>
                  </a:txBody>
                  <a:tcPr anchor="b">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Existing management limits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i="0" kern="1200" dirty="0" smtClean="0">
                          <a:solidFill>
                            <a:schemeClr val="tx1"/>
                          </a:solidFill>
                          <a:effectLst/>
                          <a:latin typeface="Arial" panose="020B0604020202020204" pitchFamily="34" charset="0"/>
                          <a:ea typeface="+mn-ea"/>
                          <a:cs typeface="Arial" panose="020B0604020202020204" pitchFamily="34" charset="0"/>
                        </a:rPr>
                        <a:t>Align anchor to other limits codified in policies or management practices to ensure consistency across the organization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lvl="0" indent="-119063">
                        <a:buFont typeface="Arial" panose="020B0604020202020204" pitchFamily="34" charset="0"/>
                        <a:buChar char="•"/>
                      </a:pPr>
                      <a:r>
                        <a:rPr lang="en-US" sz="1200" dirty="0" smtClean="0">
                          <a:latin typeface="Arial" panose="020B0604020202020204" pitchFamily="34" charset="0"/>
                          <a:cs typeface="Arial" panose="020B0604020202020204" pitchFamily="34" charset="0"/>
                        </a:rPr>
                        <a:t>Capital adequacy (ratios)</a:t>
                      </a:r>
                      <a:endParaRPr lang="en-US" sz="1200" baseline="0" dirty="0" smtClean="0">
                        <a:latin typeface="Arial" panose="020B0604020202020204" pitchFamily="34" charset="0"/>
                        <a:cs typeface="Arial" panose="020B0604020202020204" pitchFamily="34" charset="0"/>
                      </a:endParaRP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Compliance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Model risk</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Arial" panose="020B0604020202020204" pitchFamily="34" charset="0"/>
                          <a:ea typeface="+mn-ea"/>
                          <a:cs typeface="Arial" panose="020B0604020202020204" pitchFamily="34" charset="0"/>
                        </a:rPr>
                        <a:t>Model p</a:t>
                      </a:r>
                      <a:r>
                        <a:rPr lang="en-US" sz="1200" b="1" kern="1200" dirty="0" smtClean="0">
                          <a:solidFill>
                            <a:schemeClr val="tx1"/>
                          </a:solidFill>
                          <a:latin typeface="Arial" panose="020B0604020202020204" pitchFamily="34" charset="0"/>
                          <a:ea typeface="+mn-ea"/>
                          <a:cs typeface="Arial" panose="020B0604020202020204" pitchFamily="34" charset="0"/>
                        </a:rPr>
                        <a:t>rojections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latin typeface="Arial" panose="020B0604020202020204" pitchFamily="34" charset="0"/>
                          <a:ea typeface="+mn-ea"/>
                          <a:cs typeface="Arial" panose="020B0604020202020204" pitchFamily="34" charset="0"/>
                        </a:rPr>
                        <a:t>Set anchors based on outputs of CCAR and other business models, applying </a:t>
                      </a:r>
                      <a:r>
                        <a:rPr lang="en-US" sz="1200" b="0" kern="1200" dirty="0" smtClean="0">
                          <a:solidFill>
                            <a:schemeClr val="tx1"/>
                          </a:solidFill>
                          <a:latin typeface="Arial" panose="020B0604020202020204" pitchFamily="34" charset="0"/>
                          <a:ea typeface="+mn-ea"/>
                          <a:cs typeface="Arial" panose="020B0604020202020204" pitchFamily="34" charset="0"/>
                        </a:rPr>
                        <a:t>adjustments</a:t>
                      </a:r>
                      <a:r>
                        <a:rPr lang="en-US" sz="1200" b="0" kern="1200" baseline="0" dirty="0" smtClean="0">
                          <a:solidFill>
                            <a:schemeClr val="tx1"/>
                          </a:solidFill>
                          <a:latin typeface="Arial" panose="020B0604020202020204" pitchFamily="34" charset="0"/>
                          <a:ea typeface="+mn-ea"/>
                          <a:cs typeface="Arial" panose="020B0604020202020204" pitchFamily="34" charset="0"/>
                        </a:rPr>
                        <a:t> based on management review</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Capital adequacy (other)</a:t>
                      </a: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Credit risk (losses)</a:t>
                      </a:r>
                      <a:endParaRPr lang="en-US" sz="1200" b="0" kern="1200" baseline="0" dirty="0" smtClean="0">
                        <a:solidFill>
                          <a:schemeClr val="tx1"/>
                        </a:solidFill>
                        <a:latin typeface="Arial" panose="020B0604020202020204" pitchFamily="34" charset="0"/>
                        <a:ea typeface="+mn-ea"/>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12347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smtClean="0">
                          <a:solidFill>
                            <a:schemeClr val="tx1"/>
                          </a:solidFill>
                          <a:latin typeface="Arial" panose="020B0604020202020204" pitchFamily="34" charset="0"/>
                          <a:cs typeface="Arial" panose="020B0604020202020204" pitchFamily="34" charset="0"/>
                        </a:rPr>
                        <a:t>Historical</a:t>
                      </a:r>
                      <a:r>
                        <a:rPr lang="en-US" sz="1200" b="1" baseline="0" dirty="0" smtClean="0">
                          <a:solidFill>
                            <a:schemeClr val="tx1"/>
                          </a:solidFill>
                          <a:latin typeface="Arial" panose="020B0604020202020204" pitchFamily="34" charset="0"/>
                          <a:cs typeface="Arial" panose="020B0604020202020204" pitchFamily="34" charset="0"/>
                        </a:rPr>
                        <a:t> benchmarks</a:t>
                      </a:r>
                      <a:endParaRPr lang="en-US" sz="1200" i="0" kern="1200" dirty="0" smtClean="0">
                        <a:solidFill>
                          <a:schemeClr val="tx1"/>
                        </a:solidFill>
                        <a:effectLst/>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latin typeface="Arial" panose="020B0604020202020204" pitchFamily="34" charset="0"/>
                          <a:cs typeface="Arial" panose="020B0604020202020204" pitchFamily="34" charset="0"/>
                        </a:rPr>
                        <a:t>Leverage management expertise, supported by comparison to internal</a:t>
                      </a:r>
                      <a:r>
                        <a:rPr lang="en-US" sz="1200" b="0" baseline="0" dirty="0" smtClean="0">
                          <a:solidFill>
                            <a:schemeClr val="tx1"/>
                          </a:solidFill>
                          <a:latin typeface="Arial" panose="020B0604020202020204" pitchFamily="34" charset="0"/>
                          <a:cs typeface="Arial" panose="020B0604020202020204" pitchFamily="34" charset="0"/>
                        </a:rPr>
                        <a:t> and external data, where available</a:t>
                      </a:r>
                      <a:endParaRPr lang="en-US" sz="1200" b="0" dirty="0" smtClean="0">
                        <a:solidFill>
                          <a:schemeClr val="tx1"/>
                        </a:solidFill>
                        <a:latin typeface="Arial" panose="020B06040202020202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smtClean="0">
                          <a:solidFill>
                            <a:schemeClr val="tx1"/>
                          </a:solidFill>
                          <a:latin typeface="Arial" panose="020B0604020202020204" pitchFamily="34" charset="0"/>
                          <a:ea typeface="+mn-ea"/>
                          <a:cs typeface="Arial" panose="020B0604020202020204" pitchFamily="34" charset="0"/>
                        </a:rPr>
                        <a:t>Credit risk (concentration)</a:t>
                      </a:r>
                      <a:r>
                        <a:rPr lang="en-US" sz="1200" b="0" kern="1200" baseline="30000" dirty="0" smtClean="0">
                          <a:solidFill>
                            <a:schemeClr val="tx1"/>
                          </a:solidFill>
                          <a:latin typeface="Arial" panose="020B0604020202020204" pitchFamily="34" charset="0"/>
                          <a:ea typeface="+mn-ea"/>
                          <a:cs typeface="Arial" panose="020B0604020202020204" pitchFamily="34" charset="0"/>
                        </a:rPr>
                        <a:t> </a:t>
                      </a:r>
                      <a:endParaRPr lang="en-US" sz="1200" b="0" kern="1200" dirty="0" smtClean="0">
                        <a:solidFill>
                          <a:schemeClr val="tx1"/>
                        </a:solidFill>
                        <a:latin typeface="Arial" panose="020B0604020202020204" pitchFamily="34" charset="0"/>
                        <a:ea typeface="+mn-ea"/>
                        <a:cs typeface="Arial" panose="020B0604020202020204" pitchFamily="34" charset="0"/>
                      </a:endParaRPr>
                    </a:p>
                    <a:p>
                      <a:pPr marL="119063" marR="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Arial" panose="020B0604020202020204" pitchFamily="34" charset="0"/>
                        </a:rPr>
                        <a:t>Operational risk</a:t>
                      </a:r>
                    </a:p>
                    <a:p>
                      <a:pPr marL="119063" marR="0" lvl="0" indent="-119063"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smtClean="0">
                          <a:solidFill>
                            <a:schemeClr val="tx1"/>
                          </a:solidFill>
                          <a:latin typeface="Arial" panose="020B0604020202020204" pitchFamily="34" charset="0"/>
                          <a:cs typeface="Arial" panose="020B0604020202020204" pitchFamily="34" charset="0"/>
                        </a:rPr>
                        <a:t>Liquidity risk</a:t>
                      </a:r>
                    </a:p>
                    <a:p>
                      <a:pPr marL="119063" lvl="0" indent="-119063" algn="l" defTabSz="457200" rtl="0" eaLnBrk="1" latinLnBrk="0" hangingPunct="1">
                        <a:buFont typeface="Arial" panose="020B0604020202020204" pitchFamily="34" charset="0"/>
                        <a:buChar char="•"/>
                      </a:pPr>
                      <a:r>
                        <a:rPr lang="en-US" sz="1200" kern="1200" baseline="0" dirty="0" smtClean="0">
                          <a:solidFill>
                            <a:schemeClr val="tx1"/>
                          </a:solidFill>
                          <a:latin typeface="Arial" panose="020B0604020202020204" pitchFamily="34" charset="0"/>
                          <a:ea typeface="+mn-ea"/>
                          <a:cs typeface="Arial" panose="020B0604020202020204" pitchFamily="34" charset="0"/>
                        </a:rPr>
                        <a:t>Interest rate risk</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latin typeface="Arial" panose="020B0604020202020204" pitchFamily="34" charset="0"/>
                        <a:ea typeface="+mn-ea"/>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67"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SHUSA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8" name="AutoShape 2"/>
          <p:cNvSpPr>
            <a:spLocks noChangeArrowheads="1"/>
          </p:cNvSpPr>
          <p:nvPr/>
        </p:nvSpPr>
        <p:spPr bwMode="gray">
          <a:xfrm rot="5400000">
            <a:off x="971642" y="441089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69"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FF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FF0000"/>
              </a:solidFill>
              <a:latin typeface="Arial" panose="020B0604020202020204" pitchFamily="34" charset="0"/>
              <a:cs typeface="Arial" panose="020B0604020202020204" pitchFamily="34" charset="0"/>
            </a:endParaRPr>
          </a:p>
        </p:txBody>
      </p:sp>
      <p:sp>
        <p:nvSpPr>
          <p:cNvPr id="70" name="AutoShape 4"/>
          <p:cNvSpPr>
            <a:spLocks noChangeArrowheads="1"/>
          </p:cNvSpPr>
          <p:nvPr/>
        </p:nvSpPr>
        <p:spPr bwMode="gray">
          <a:xfrm rot="5400000">
            <a:off x="971642" y="2480387"/>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SHUSA and entity level</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39" name="Right Brace 38"/>
          <p:cNvSpPr/>
          <p:nvPr/>
        </p:nvSpPr>
        <p:spPr>
          <a:xfrm flipH="1">
            <a:off x="2446653" y="1842428"/>
            <a:ext cx="630662" cy="3989130"/>
          </a:xfrm>
          <a:prstGeom prst="rightBrace">
            <a:avLst>
              <a:gd name="adj1" fmla="val 0"/>
              <a:gd name="adj2" fmla="val 62864"/>
            </a:avLst>
          </a:prstGeom>
          <a:ln>
            <a:solidFill>
              <a:schemeClr val="accent1"/>
            </a:solidFill>
          </a:ln>
        </p:spPr>
        <p:style>
          <a:lnRef idx="1">
            <a:schemeClr val="dk1"/>
          </a:lnRef>
          <a:fillRef idx="0">
            <a:schemeClr val="dk1"/>
          </a:fillRef>
          <a:effectRef idx="0">
            <a:schemeClr val="dk1"/>
          </a:effectRef>
          <a:fontRef idx="minor">
            <a:schemeClr val="tx1"/>
          </a:fontRef>
        </p:style>
        <p:txBody>
          <a:bodyPr rtlCol="0" anchor="ctr"/>
          <a:lstStyle/>
          <a:p>
            <a:endParaRPr lang="en-GB">
              <a:solidFill>
                <a:srgbClr val="000000"/>
              </a:solidFill>
            </a:endParaRPr>
          </a:p>
        </p:txBody>
      </p:sp>
    </p:spTree>
    <p:extLst>
      <p:ext uri="{BB962C8B-B14F-4D97-AF65-F5344CB8AC3E}">
        <p14:creationId xmlns:p14="http://schemas.microsoft.com/office/powerpoint/2010/main" val="3436800551"/>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bwMode="auto">
          <a:xfrm>
            <a:off x="349496" y="1466458"/>
            <a:ext cx="2727831"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RAS development process</a:t>
            </a:r>
            <a:endParaRPr lang="en-US" sz="1400" dirty="0">
              <a:latin typeface="Arial" charset="0"/>
              <a:ea typeface="ＭＳ Ｐゴシック"/>
            </a:endParaRPr>
          </a:p>
        </p:txBody>
      </p:sp>
      <p:sp>
        <p:nvSpPr>
          <p:cNvPr id="7" name="Text Placeholder 2"/>
          <p:cNvSpPr txBox="1">
            <a:spLocks/>
          </p:cNvSpPr>
          <p:nvPr/>
        </p:nvSpPr>
        <p:spPr bwMode="auto">
          <a:xfrm>
            <a:off x="2753843" y="1466458"/>
            <a:ext cx="5484565" cy="41096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0" indent="0" algn="l" rtl="0" eaLnBrk="1" fontAlgn="base" hangingPunct="1">
              <a:spcBef>
                <a:spcPts val="0"/>
              </a:spcBef>
              <a:spcAft>
                <a:spcPct val="0"/>
              </a:spcAft>
              <a:buNone/>
              <a:defRPr sz="1200" b="1">
                <a:solidFill>
                  <a:srgbClr val="FF0000"/>
                </a:solidFill>
                <a:latin typeface="+mj-lt"/>
                <a:ea typeface="+mn-ea"/>
                <a:cs typeface="+mn-cs"/>
              </a:defRPr>
            </a:lvl1pPr>
            <a:lvl2pPr marL="0" indent="0" algn="l" rtl="0" eaLnBrk="1" fontAlgn="base" hangingPunct="1">
              <a:lnSpc>
                <a:spcPct val="120000"/>
              </a:lnSpc>
              <a:spcBef>
                <a:spcPts val="0"/>
              </a:spcBef>
              <a:spcAft>
                <a:spcPct val="0"/>
              </a:spcAft>
              <a:buClr>
                <a:schemeClr val="tx1"/>
              </a:buClr>
              <a:buFont typeface="Wingdings" pitchFamily="2" charset="2"/>
              <a:buNone/>
              <a:defRPr sz="1200">
                <a:solidFill>
                  <a:srgbClr val="FF0000"/>
                </a:solidFill>
                <a:latin typeface="Arial" charset="0"/>
                <a:ea typeface="+mn-ea"/>
                <a:cs typeface="+mn-cs"/>
              </a:defRPr>
            </a:lvl2pPr>
            <a:lvl3pPr marL="625475" indent="-163513" algn="l" rtl="0" eaLnBrk="1" fontAlgn="base" hangingPunct="1">
              <a:lnSpc>
                <a:spcPct val="160000"/>
              </a:lnSpc>
              <a:spcBef>
                <a:spcPct val="20000"/>
              </a:spcBef>
              <a:spcAft>
                <a:spcPct val="0"/>
              </a:spcAft>
              <a:buClr>
                <a:schemeClr val="tx1"/>
              </a:buClr>
              <a:buChar char="•"/>
              <a:defRPr sz="1000">
                <a:solidFill>
                  <a:schemeClr val="accent2"/>
                </a:solidFill>
                <a:latin typeface="Arial" charset="0"/>
                <a:ea typeface="+mn-ea"/>
                <a:cs typeface="+mn-cs"/>
              </a:defRPr>
            </a:lvl3pPr>
            <a:lvl4pPr marL="741363" indent="-115888" algn="l" rtl="0" eaLnBrk="1" fontAlgn="base" hangingPunct="1">
              <a:spcBef>
                <a:spcPct val="20000"/>
              </a:spcBef>
              <a:spcAft>
                <a:spcPct val="0"/>
              </a:spcAft>
              <a:buClr>
                <a:schemeClr val="tx1"/>
              </a:buClr>
              <a:buChar char="–"/>
              <a:defRPr sz="1000">
                <a:solidFill>
                  <a:schemeClr val="accent2"/>
                </a:solidFill>
                <a:latin typeface="Arial" charset="0"/>
                <a:ea typeface="+mn-ea"/>
                <a:cs typeface="+mn-cs"/>
              </a:defRPr>
            </a:lvl4pPr>
            <a:lvl5pPr marL="857250" indent="-115888" algn="l" rtl="0" eaLnBrk="1" fontAlgn="base" hangingPunct="1">
              <a:spcBef>
                <a:spcPct val="20000"/>
              </a:spcBef>
              <a:spcAft>
                <a:spcPct val="0"/>
              </a:spcAft>
              <a:buClr>
                <a:schemeClr val="tx1"/>
              </a:buClr>
              <a:defRPr sz="1000">
                <a:solidFill>
                  <a:schemeClr val="accent2"/>
                </a:solidFill>
                <a:latin typeface="Arial" charset="0"/>
                <a:ea typeface="+mn-ea"/>
                <a:cs typeface="+mn-cs"/>
              </a:defRPr>
            </a:lvl5pPr>
            <a:lvl6pPr marL="2227263" indent="-228600" algn="l" rtl="0" eaLnBrk="1" fontAlgn="base" hangingPunct="1">
              <a:spcBef>
                <a:spcPct val="20000"/>
              </a:spcBef>
              <a:spcAft>
                <a:spcPct val="0"/>
              </a:spcAft>
              <a:defRPr sz="2000">
                <a:solidFill>
                  <a:schemeClr val="tx1"/>
                </a:solidFill>
                <a:latin typeface="Arial" charset="0"/>
                <a:ea typeface="+mn-ea"/>
                <a:cs typeface="+mn-cs"/>
              </a:defRPr>
            </a:lvl6pPr>
            <a:lvl7pPr marL="2684463" indent="-228600" algn="l" rtl="0" eaLnBrk="1" fontAlgn="base" hangingPunct="1">
              <a:spcBef>
                <a:spcPct val="20000"/>
              </a:spcBef>
              <a:spcAft>
                <a:spcPct val="0"/>
              </a:spcAft>
              <a:defRPr sz="2000">
                <a:solidFill>
                  <a:schemeClr val="tx1"/>
                </a:solidFill>
                <a:latin typeface="Arial" charset="0"/>
                <a:ea typeface="+mn-ea"/>
                <a:cs typeface="+mn-cs"/>
              </a:defRPr>
            </a:lvl7pPr>
            <a:lvl8pPr marL="3141663" indent="-228600" algn="l" rtl="0" eaLnBrk="1" fontAlgn="base" hangingPunct="1">
              <a:spcBef>
                <a:spcPct val="20000"/>
              </a:spcBef>
              <a:spcAft>
                <a:spcPct val="0"/>
              </a:spcAft>
              <a:defRPr sz="2000">
                <a:solidFill>
                  <a:schemeClr val="tx1"/>
                </a:solidFill>
                <a:latin typeface="Arial" charset="0"/>
                <a:ea typeface="+mn-ea"/>
                <a:cs typeface="+mn-cs"/>
              </a:defRPr>
            </a:lvl8pPr>
            <a:lvl9pPr marL="3598863" indent="-228600" algn="l" rtl="0" eaLnBrk="1" fontAlgn="base" hangingPunct="1">
              <a:spcBef>
                <a:spcPct val="20000"/>
              </a:spcBef>
              <a:spcAft>
                <a:spcPct val="0"/>
              </a:spcAft>
              <a:defRPr sz="2000">
                <a:solidFill>
                  <a:schemeClr val="tx1"/>
                </a:solidFill>
                <a:latin typeface="Arial" charset="0"/>
                <a:ea typeface="+mn-ea"/>
                <a:cs typeface="+mn-cs"/>
              </a:defRPr>
            </a:lvl9pPr>
          </a:lstStyle>
          <a:p>
            <a:pPr>
              <a:lnSpc>
                <a:spcPct val="100000"/>
              </a:lnSpc>
              <a:spcAft>
                <a:spcPts val="0"/>
              </a:spcAft>
              <a:defRPr/>
            </a:pPr>
            <a:r>
              <a:rPr lang="en-US" sz="1400" dirty="0" smtClean="0">
                <a:latin typeface="Arial" charset="0"/>
                <a:ea typeface="ＭＳ Ｐゴシック"/>
              </a:rPr>
              <a:t>Example for credit loss metrics</a:t>
            </a:r>
            <a:endParaRPr lang="en-US" sz="1400" dirty="0">
              <a:latin typeface="Arial" charset="0"/>
              <a:ea typeface="ＭＳ Ｐゴシック"/>
            </a:endParaRPr>
          </a:p>
        </p:txBody>
      </p:sp>
      <p:graphicFrame>
        <p:nvGraphicFramePr>
          <p:cNvPr id="8" name="Table 7"/>
          <p:cNvGraphicFramePr>
            <a:graphicFrameLocks noGrp="1"/>
          </p:cNvGraphicFramePr>
          <p:nvPr>
            <p:extLst>
              <p:ext uri="{D42A27DB-BD31-4B8C-83A1-F6EECF244321}">
                <p14:modId xmlns:p14="http://schemas.microsoft.com/office/powerpoint/2010/main" val="758618416"/>
              </p:ext>
            </p:extLst>
          </p:nvPr>
        </p:nvGraphicFramePr>
        <p:xfrm>
          <a:off x="2753845" y="1877398"/>
          <a:ext cx="6493355" cy="3954160"/>
        </p:xfrm>
        <a:graphic>
          <a:graphicData uri="http://schemas.openxmlformats.org/drawingml/2006/table">
            <a:tbl>
              <a:tblPr firstRow="1" bandRow="1">
                <a:tableStyleId>{839DD9DD-9E6C-4910-8AC0-68ADFF6A6AFC}</a:tableStyleId>
              </a:tblPr>
              <a:tblGrid>
                <a:gridCol w="6493355"/>
              </a:tblGrid>
              <a:tr h="988540">
                <a:tc>
                  <a:txBody>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Methodology for calibrating limits for credit losses, NCOs, and delinquency rates starts with SHUSA’s CCAR RAS objective to “ensure</a:t>
                      </a:r>
                      <a:r>
                        <a:rPr lang="en-GB" sz="1200" b="0" baseline="0" dirty="0" smtClean="0">
                          <a:solidFill>
                            <a:schemeClr val="tx1"/>
                          </a:solidFill>
                          <a:latin typeface="Arial" panose="020B0604020202020204" pitchFamily="34" charset="0"/>
                          <a:cs typeface="Arial" panose="020B0604020202020204" pitchFamily="34" charset="0"/>
                        </a:rPr>
                        <a:t> post-loss capital ratios in CCAR analysis are at or above limits</a:t>
                      </a: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a:t>
                      </a:r>
                      <a:endParaRPr lang="en-US" sz="1200" b="0" dirty="0" smtClean="0">
                        <a:solidFill>
                          <a:schemeClr val="tx1"/>
                        </a:solidFill>
                        <a:latin typeface="Arial" panose="020B0604020202020204" pitchFamily="34" charset="0"/>
                        <a:cs typeface="Arial" panose="020B0604020202020204" pitchFamily="34" charset="0"/>
                      </a:endParaRP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988540">
                <a:tc>
                  <a:txBody>
                    <a:bodyPr/>
                    <a:lstStyle/>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SHUSA must quantitatively pass CCAR; it must have </a:t>
                      </a:r>
                      <a:r>
                        <a:rPr kumimoji="0" lang="en-US" sz="1200" b="1" i="0" u="none" strike="noStrike" cap="none" normalizeH="0" baseline="0" dirty="0" smtClean="0">
                          <a:ln>
                            <a:noFill/>
                          </a:ln>
                          <a:solidFill>
                            <a:schemeClr val="tx1"/>
                          </a:solidFill>
                          <a:effectLst/>
                          <a:latin typeface="Arial" charset="0"/>
                          <a:ea typeface="Arial Unicode MS" pitchFamily="34" charset="-128"/>
                          <a:cs typeface="Arial" charset="0"/>
                        </a:rPr>
                        <a:t>sufficient capital plus earnings to withstand elevated losses</a:t>
                      </a:r>
                    </a:p>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Current capital position and credit portfolio composition provide a ceiling for stress losses, which serve as an anchor point for risk appetite limits</a:t>
                      </a: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988540">
                <a:tc>
                  <a:txBody>
                    <a:bodyPr/>
                    <a:lstStyle/>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1" i="0" u="none" strike="noStrike" cap="none" normalizeH="0" baseline="0" dirty="0" smtClean="0">
                          <a:ln>
                            <a:noFill/>
                          </a:ln>
                          <a:solidFill>
                            <a:schemeClr val="tx1"/>
                          </a:solidFill>
                          <a:effectLst/>
                          <a:latin typeface="Arial" charset="0"/>
                          <a:ea typeface="Arial Unicode MS" pitchFamily="34" charset="-128"/>
                          <a:cs typeface="Arial" charset="0"/>
                        </a:rPr>
                        <a:t>For credit losses, </a:t>
                      </a: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CCAR projections and historical analyses can be used to create internally consistent limits:</a:t>
                      </a:r>
                    </a:p>
                    <a:p>
                      <a:pPr marL="344488" marR="0" lvl="2"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CCAR base vs stress expected credit losses</a:t>
                      </a:r>
                    </a:p>
                    <a:p>
                      <a:pPr marL="344488" marR="0" lvl="2"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Historical relationship between net losses and delinquency rates</a:t>
                      </a: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r h="988540">
                <a:tc>
                  <a:txBody>
                    <a:bodyPr/>
                    <a:lstStyle/>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cap="none" normalizeH="0" baseline="0" dirty="0" smtClean="0">
                          <a:ln>
                            <a:noFill/>
                          </a:ln>
                          <a:solidFill>
                            <a:schemeClr val="tx1"/>
                          </a:solidFill>
                          <a:effectLst/>
                          <a:latin typeface="Arial" charset="0"/>
                          <a:ea typeface="Arial Unicode MS" pitchFamily="34" charset="-128"/>
                          <a:cs typeface="Arial" charset="0"/>
                        </a:rPr>
                        <a:t>Analysis described above serves as an “anchor point” for limit setting in a way that ensures internal consistency of limits</a:t>
                      </a:r>
                    </a:p>
                    <a:p>
                      <a:pPr marL="166688" marR="0" lvl="1" indent="-166688" algn="l" defTabSz="881063" rtl="0" eaLnBrk="1" fontAlgn="base" latinLnBrk="0" hangingPunct="1">
                        <a:lnSpc>
                          <a:spcPct val="100000"/>
                        </a:lnSpc>
                        <a:spcBef>
                          <a:spcPct val="30000"/>
                        </a:spcBef>
                        <a:spcAft>
                          <a:spcPct val="0"/>
                        </a:spcAft>
                        <a:buClrTx/>
                        <a:buSzTx/>
                        <a:buFont typeface="Arial"/>
                        <a:buChar char="•"/>
                        <a:tabLst/>
                      </a:pPr>
                      <a:r>
                        <a:rPr kumimoji="0" lang="en-US" sz="1200" b="0" i="0" u="none" strike="noStrike" kern="1200" cap="none" normalizeH="0" baseline="0" dirty="0" smtClean="0">
                          <a:ln>
                            <a:noFill/>
                          </a:ln>
                          <a:solidFill>
                            <a:schemeClr val="tx1"/>
                          </a:solidFill>
                          <a:effectLst/>
                          <a:latin typeface="Arial" charset="0"/>
                          <a:ea typeface="Arial Unicode MS" pitchFamily="34" charset="-128"/>
                          <a:cs typeface="Arial" charset="0"/>
                        </a:rPr>
                        <a:t>Input from Senior Executives and other experts is essential for finalizing limits, in order to reflect the strategic vision and true risk appetite of SHUSA’s leadership </a:t>
                      </a:r>
                    </a:p>
                  </a:txBody>
                  <a:tcPr>
                    <a:lnL w="12700" cap="flat" cmpd="sng" algn="ctr">
                      <a:noFill/>
                      <a:prstDash val="sysDash"/>
                      <a:round/>
                      <a:headEnd type="none" w="med" len="med"/>
                      <a:tailEnd type="none" w="med" len="med"/>
                    </a:lnL>
                    <a:lnR w="12700" cap="flat" cmpd="sng" algn="ctr">
                      <a:noFill/>
                      <a:prstDash val="sysDash"/>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9" name="AutoShape 5"/>
          <p:cNvSpPr>
            <a:spLocks noChangeArrowheads="1"/>
          </p:cNvSpPr>
          <p:nvPr/>
        </p:nvSpPr>
        <p:spPr bwMode="gray">
          <a:xfrm rot="5400000">
            <a:off x="971642" y="1515125"/>
            <a:ext cx="1058400" cy="1782954"/>
          </a:xfrm>
          <a:prstGeom prst="homePlate">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Set SHUSA RAS objectives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11" name="AutoShape 2"/>
          <p:cNvSpPr>
            <a:spLocks noChangeArrowheads="1"/>
          </p:cNvSpPr>
          <p:nvPr/>
        </p:nvSpPr>
        <p:spPr bwMode="gray">
          <a:xfrm rot="5400000">
            <a:off x="971642" y="4410893"/>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Review and apply management adjustments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12" name="AutoShape 3"/>
          <p:cNvSpPr>
            <a:spLocks noChangeArrowheads="1"/>
          </p:cNvSpPr>
          <p:nvPr/>
        </p:nvSpPr>
        <p:spPr bwMode="gray">
          <a:xfrm rot="5400000">
            <a:off x="971642" y="3445628"/>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Calibrate anchor points for metric limits</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13" name="AutoShape 4"/>
          <p:cNvSpPr>
            <a:spLocks noChangeArrowheads="1"/>
          </p:cNvSpPr>
          <p:nvPr/>
        </p:nvSpPr>
        <p:spPr bwMode="gray">
          <a:xfrm rot="5400000">
            <a:off x="971642" y="2480387"/>
            <a:ext cx="1058400" cy="1782954"/>
          </a:xfrm>
          <a:prstGeom prst="chevron">
            <a:avLst>
              <a:gd name="adj" fmla="val 15458"/>
            </a:avLst>
          </a:prstGeom>
          <a:solidFill>
            <a:schemeClr val="bg1"/>
          </a:solidFill>
          <a:ln w="12700">
            <a:solidFill>
              <a:schemeClr val="bg2"/>
            </a:solidFill>
            <a:miter lim="800000"/>
            <a:headEnd/>
            <a:tailEnd/>
          </a:ln>
          <a:effectLst/>
          <a:extLst/>
        </p:spPr>
        <p:txBody>
          <a:bodyPr rot="10800000" vert="vert" lIns="72000" tIns="72000" rIns="72000" bIns="72000" anchor="ctr" anchorCtr="1">
            <a:noAutofit/>
          </a:bodyPr>
          <a:lstStyle/>
          <a:p>
            <a:pPr marL="3175" eaLnBrk="0" hangingPunct="0">
              <a:lnSpc>
                <a:spcPct val="100000"/>
              </a:lnSpc>
            </a:pPr>
            <a:r>
              <a:rPr lang="en-GB" altLang="zh-CN" sz="1100" b="1" dirty="0" smtClean="0">
                <a:solidFill>
                  <a:srgbClr val="000000"/>
                </a:solidFill>
                <a:latin typeface="Arial" panose="020B0604020202020204" pitchFamily="34" charset="0"/>
                <a:cs typeface="Arial" panose="020B0604020202020204" pitchFamily="34" charset="0"/>
              </a:rPr>
              <a:t>Identify metrics to track objectives at SHUSA and entity level</a:t>
            </a:r>
            <a:endParaRPr lang="en-GB" altLang="zh-CN" sz="1100" b="1" dirty="0">
              <a:solidFill>
                <a:srgbClr val="000000"/>
              </a:solidFill>
              <a:latin typeface="Arial" panose="020B0604020202020204" pitchFamily="34" charset="0"/>
              <a:cs typeface="Arial" panose="020B0604020202020204" pitchFamily="34" charset="0"/>
            </a:endParaRPr>
          </a:p>
        </p:txBody>
      </p:sp>
      <p:sp>
        <p:nvSpPr>
          <p:cNvPr id="16" name="Content Placeholder 2"/>
          <p:cNvSpPr>
            <a:spLocks noGrp="1"/>
          </p:cNvSpPr>
          <p:nvPr>
            <p:ph sz="quarter" idx="11"/>
          </p:nvPr>
        </p:nvSpPr>
        <p:spPr/>
        <p:txBody>
          <a:bodyPr/>
          <a:lstStyle/>
          <a:p>
            <a:pPr lvl="0"/>
            <a:r>
              <a:rPr lang="en-US" kern="0" dirty="0" smtClean="0">
                <a:solidFill>
                  <a:srgbClr val="000000"/>
                </a:solidFill>
                <a:latin typeface="Arial"/>
                <a:ea typeface="ＭＳ Ｐゴシック"/>
              </a:rPr>
              <a:t>Credit </a:t>
            </a:r>
            <a:r>
              <a:rPr lang="en-US" kern="0" dirty="0">
                <a:solidFill>
                  <a:srgbClr val="000000"/>
                </a:solidFill>
                <a:latin typeface="Arial"/>
                <a:ea typeface="ＭＳ Ｐゴシック"/>
              </a:rPr>
              <a:t>metrics linked to CCAR objective</a:t>
            </a:r>
          </a:p>
        </p:txBody>
      </p:sp>
    </p:spTree>
    <p:extLst>
      <p:ext uri="{BB962C8B-B14F-4D97-AF65-F5344CB8AC3E}">
        <p14:creationId xmlns:p14="http://schemas.microsoft.com/office/powerpoint/2010/main" val="4157407478"/>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2"/>
            </p:custDataLst>
            <p:extLst>
              <p:ext uri="{D42A27DB-BD31-4B8C-83A1-F6EECF244321}">
                <p14:modId xmlns:p14="http://schemas.microsoft.com/office/powerpoint/2010/main" val="487334877"/>
              </p:ext>
            </p:extLst>
          </p:nvPr>
        </p:nvGraphicFramePr>
        <p:xfrm>
          <a:off x="1681" y="1592"/>
          <a:ext cx="1667" cy="1587"/>
        </p:xfrm>
        <a:graphic>
          <a:graphicData uri="http://schemas.openxmlformats.org/presentationml/2006/ole">
            <mc:AlternateContent xmlns:mc="http://schemas.openxmlformats.org/markup-compatibility/2006">
              <mc:Choice xmlns:v="urn:schemas-microsoft-com:vml" Requires="v">
                <p:oleObj spid="_x0000_s160785"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681" y="1592"/>
                        <a:ext cx="1667" cy="1587"/>
                      </a:xfrm>
                      <a:prstGeom prst="rect">
                        <a:avLst/>
                      </a:prstGeom>
                    </p:spPr>
                  </p:pic>
                </p:oleObj>
              </mc:Fallback>
            </mc:AlternateContent>
          </a:graphicData>
        </a:graphic>
      </p:graphicFrame>
      <p:sp>
        <p:nvSpPr>
          <p:cNvPr id="2" name="Text Placeholder 11"/>
          <p:cNvSpPr txBox="1">
            <a:spLocks/>
          </p:cNvSpPr>
          <p:nvPr/>
        </p:nvSpPr>
        <p:spPr bwMode="gray">
          <a:xfrm>
            <a:off x="6668485" y="1471124"/>
            <a:ext cx="2566657"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Escalation processes</a:t>
            </a:r>
            <a:endParaRPr lang="en-GB" sz="1400" kern="0" dirty="0">
              <a:solidFill>
                <a:srgbClr val="FF0000"/>
              </a:solidFill>
              <a:latin typeface="Arial"/>
            </a:endParaRPr>
          </a:p>
        </p:txBody>
      </p:sp>
      <p:sp>
        <p:nvSpPr>
          <p:cNvPr id="3" name="Text Placeholder 3"/>
          <p:cNvSpPr txBox="1">
            <a:spLocks/>
          </p:cNvSpPr>
          <p:nvPr/>
        </p:nvSpPr>
        <p:spPr bwMode="gray">
          <a:xfrm>
            <a:off x="375364" y="1471124"/>
            <a:ext cx="432125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marL="0" indent="0" algn="l" rtl="0" eaLnBrk="1" fontAlgn="base" hangingPunct="1">
              <a:lnSpc>
                <a:spcPct val="100000"/>
              </a:lnSpc>
              <a:spcBef>
                <a:spcPts val="0"/>
              </a:spcBef>
              <a:spcAft>
                <a:spcPct val="0"/>
              </a:spcAft>
              <a:buNone/>
              <a:defRPr sz="1200" b="1">
                <a:solidFill>
                  <a:schemeClr val="accent1"/>
                </a:solidFill>
                <a:latin typeface="+mn-lt"/>
                <a:ea typeface="+mn-ea"/>
                <a:cs typeface="+mn-cs"/>
                <a:sym typeface="+mn-lt"/>
              </a:defRPr>
            </a:lvl1pPr>
            <a:lvl2pPr marL="0" indent="0" algn="l" rtl="0" eaLnBrk="1" fontAlgn="base" hangingPunct="1">
              <a:lnSpc>
                <a:spcPct val="100000"/>
              </a:lnSpc>
              <a:spcBef>
                <a:spcPts val="0"/>
              </a:spcBef>
              <a:spcAft>
                <a:spcPct val="0"/>
              </a:spcAft>
              <a:buFont typeface="Arial" charset="0"/>
              <a:buNone/>
              <a:defRPr sz="1200" baseline="0">
                <a:solidFill>
                  <a:schemeClr val="accent1"/>
                </a:solidFill>
                <a:latin typeface="+mn-lt"/>
                <a:ea typeface="+mn-ea"/>
                <a:cs typeface="+mn-cs"/>
                <a:sym typeface="+mn-lt"/>
              </a:defRPr>
            </a:lvl2pPr>
            <a:lvl3pPr marL="54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3pPr>
            <a:lvl4pPr marL="720000" indent="-179388" algn="l" rtl="0" eaLnBrk="1" fontAlgn="base" hangingPunct="1">
              <a:spcBef>
                <a:spcPts val="300"/>
              </a:spcBef>
              <a:spcAft>
                <a:spcPts val="0"/>
              </a:spcAft>
              <a:buFont typeface="Arial" charset="0"/>
              <a:buChar char="-"/>
              <a:defRPr sz="1000">
                <a:solidFill>
                  <a:schemeClr val="accent2"/>
                </a:solidFill>
                <a:latin typeface="+mn-lt"/>
                <a:ea typeface="+mn-ea"/>
                <a:cs typeface="+mn-cs"/>
                <a:sym typeface="+mn-lt"/>
              </a:defRPr>
            </a:lvl4pPr>
            <a:lvl5pPr marL="900000" indent="-180000" algn="l" rtl="0" eaLnBrk="1" fontAlgn="base" hangingPunct="1">
              <a:spcBef>
                <a:spcPts val="300"/>
              </a:spcBef>
              <a:spcAft>
                <a:spcPts val="0"/>
              </a:spcAft>
              <a:buFont typeface="Arial" panose="020B0604020202020204" pitchFamily="34" charset="0"/>
              <a:buChar char="-"/>
              <a:defRPr sz="1000">
                <a:solidFill>
                  <a:schemeClr val="accent2"/>
                </a:solidFill>
                <a:latin typeface="+mn-lt"/>
                <a:ea typeface="+mn-ea"/>
                <a:cs typeface="+mn-cs"/>
                <a:sym typeface="+mn-lt"/>
              </a:defRPr>
            </a:lvl5pPr>
            <a:lvl6pPr marL="108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6pPr>
            <a:lvl7pPr marL="1260000" indent="-180000" algn="l" rtl="0" eaLnBrk="1" fontAlgn="base" hangingPunct="1">
              <a:spcBef>
                <a:spcPts val="300"/>
              </a:spcBef>
              <a:spcAft>
                <a:spcPts val="0"/>
              </a:spcAft>
              <a:buFont typeface="Arial" charset="0"/>
              <a:buChar char="-"/>
              <a:defRPr sz="1400">
                <a:solidFill>
                  <a:schemeClr val="tx1"/>
                </a:solidFill>
                <a:latin typeface="+mn-lt"/>
                <a:cs typeface="+mn-cs"/>
              </a:defRPr>
            </a:lvl7pPr>
            <a:lvl8pPr marL="1440000" indent="-180000" algn="l" rtl="0" eaLnBrk="1" fontAlgn="base" hangingPunct="1">
              <a:spcBef>
                <a:spcPts val="300"/>
              </a:spcBef>
              <a:spcAft>
                <a:spcPts val="0"/>
              </a:spcAft>
              <a:buFont typeface="Arial" charset="0"/>
              <a:buChar char="-"/>
              <a:defRPr sz="1400">
                <a:solidFill>
                  <a:schemeClr val="tx1"/>
                </a:solidFill>
                <a:latin typeface="+mn-lt"/>
                <a:cs typeface="+mn-cs"/>
              </a:defRPr>
            </a:lvl8pPr>
            <a:lvl9pPr marL="1620000" indent="-180000" algn="l" rtl="0" eaLnBrk="1" fontAlgn="base" hangingPunct="1">
              <a:spcBef>
                <a:spcPts val="300"/>
              </a:spcBef>
              <a:spcAft>
                <a:spcPts val="0"/>
              </a:spcAft>
              <a:buFont typeface="Arial" charset="0"/>
              <a:buChar char="-"/>
              <a:defRPr sz="1400" baseline="0">
                <a:solidFill>
                  <a:schemeClr val="tx1"/>
                </a:solidFill>
                <a:latin typeface="+mn-lt"/>
                <a:cs typeface="+mn-cs"/>
              </a:defRPr>
            </a:lvl9pPr>
          </a:lstStyle>
          <a:p>
            <a:pPr>
              <a:defRPr/>
            </a:pPr>
            <a:r>
              <a:rPr lang="en-GB" sz="1400" kern="0" dirty="0" smtClean="0">
                <a:solidFill>
                  <a:srgbClr val="FF0000"/>
                </a:solidFill>
                <a:latin typeface="Arial"/>
              </a:rPr>
              <a:t>Metric status definitions</a:t>
            </a:r>
            <a:endParaRPr lang="en-GB" sz="1400" kern="0" dirty="0">
              <a:solidFill>
                <a:srgbClr val="FF0000"/>
              </a:solidFill>
              <a:latin typeface="Arial"/>
            </a:endParaRPr>
          </a:p>
        </p:txBody>
      </p:sp>
      <p:sp>
        <p:nvSpPr>
          <p:cNvPr id="5" name="Rectangle 4"/>
          <p:cNvSpPr/>
          <p:nvPr/>
        </p:nvSpPr>
        <p:spPr bwMode="auto">
          <a:xfrm>
            <a:off x="365849" y="1949060"/>
            <a:ext cx="1338209" cy="1352327"/>
          </a:xfrm>
          <a:prstGeom prst="rect">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nSpc>
                <a:spcPct val="100000"/>
              </a:lnSpc>
            </a:pPr>
            <a:r>
              <a:rPr lang="en-US" sz="1200" b="1" dirty="0" smtClean="0">
                <a:solidFill>
                  <a:srgbClr val="FFFFFF"/>
                </a:solidFill>
                <a:ea typeface="ＭＳ Ｐゴシック" pitchFamily="-112" charset="-128"/>
                <a:cs typeface="ＭＳ Ｐゴシック" pitchFamily="-112" charset="-128"/>
              </a:rPr>
              <a:t>Green status</a:t>
            </a:r>
            <a:endParaRPr lang="en-US" sz="1200" b="1" dirty="0">
              <a:solidFill>
                <a:srgbClr val="FFFFFF"/>
              </a:solidFill>
              <a:ea typeface="ＭＳ Ｐゴシック" pitchFamily="-112" charset="-128"/>
              <a:cs typeface="ＭＳ Ｐゴシック" pitchFamily="-112" charset="-128"/>
            </a:endParaRPr>
          </a:p>
        </p:txBody>
      </p:sp>
      <p:sp>
        <p:nvSpPr>
          <p:cNvPr id="6" name="Rectangle 5"/>
          <p:cNvSpPr/>
          <p:nvPr/>
        </p:nvSpPr>
        <p:spPr bwMode="auto">
          <a:xfrm>
            <a:off x="365839" y="3341101"/>
            <a:ext cx="1334788" cy="1355729"/>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nSpc>
                <a:spcPct val="100000"/>
              </a:lnSpc>
            </a:pPr>
            <a:r>
              <a:rPr lang="en-US" sz="1200" b="1" dirty="0" smtClean="0">
                <a:solidFill>
                  <a:srgbClr val="FFFFFF"/>
                </a:solidFill>
                <a:ea typeface="ＭＳ Ｐゴシック" pitchFamily="-112" charset="-128"/>
                <a:cs typeface="ＭＳ Ｐゴシック" pitchFamily="-112" charset="-128"/>
              </a:rPr>
              <a:t>Amber status </a:t>
            </a:r>
          </a:p>
          <a:p>
            <a:pPr>
              <a:lnSpc>
                <a:spcPct val="100000"/>
              </a:lnSpc>
            </a:pPr>
            <a:r>
              <a:rPr lang="en-US" sz="1200" b="1" dirty="0" smtClean="0">
                <a:solidFill>
                  <a:srgbClr val="FFFFFF"/>
                </a:solidFill>
                <a:ea typeface="ＭＳ Ｐゴシック" pitchFamily="-112" charset="-128"/>
                <a:cs typeface="ＭＳ Ｐゴシック" pitchFamily="-112" charset="-128"/>
              </a:rPr>
              <a:t>(“trigger”)</a:t>
            </a:r>
            <a:endParaRPr lang="en-US" sz="1200" b="1" dirty="0">
              <a:solidFill>
                <a:srgbClr val="FFFFFF"/>
              </a:solidFill>
              <a:ea typeface="ＭＳ Ｐゴシック" pitchFamily="-112" charset="-128"/>
              <a:cs typeface="ＭＳ Ｐゴシック" pitchFamily="-112" charset="-128"/>
            </a:endParaRPr>
          </a:p>
        </p:txBody>
      </p:sp>
      <p:sp>
        <p:nvSpPr>
          <p:cNvPr id="7" name="Rectangle 6"/>
          <p:cNvSpPr/>
          <p:nvPr/>
        </p:nvSpPr>
        <p:spPr bwMode="auto">
          <a:xfrm>
            <a:off x="365839" y="4738708"/>
            <a:ext cx="1334788" cy="1355729"/>
          </a:xfrm>
          <a:prstGeom prst="rec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Red status</a:t>
            </a:r>
          </a:p>
          <a:p>
            <a:pPr fontAlgn="auto">
              <a:lnSpc>
                <a:spcPct val="100000"/>
              </a:lnSpc>
              <a:spcBef>
                <a:spcPts val="0"/>
              </a:spcBef>
              <a:spcAft>
                <a:spcPts val="0"/>
              </a:spcAft>
              <a:defRPr/>
            </a:pPr>
            <a:r>
              <a:rPr lang="en-US" sz="1200" b="1" kern="0" dirty="0" smtClean="0">
                <a:solidFill>
                  <a:srgbClr val="FFFFFF"/>
                </a:solidFill>
                <a:ea typeface="ＭＳ Ｐゴシック" pitchFamily="-112" charset="-128"/>
                <a:cs typeface="ＭＳ Ｐゴシック" pitchFamily="-112" charset="-128"/>
              </a:rPr>
              <a:t>(“limit breach”)</a:t>
            </a:r>
          </a:p>
        </p:txBody>
      </p:sp>
      <p:sp>
        <p:nvSpPr>
          <p:cNvPr id="8" name="TextBox 7"/>
          <p:cNvSpPr txBox="1"/>
          <p:nvPr/>
        </p:nvSpPr>
        <p:spPr>
          <a:xfrm>
            <a:off x="1804046" y="2378136"/>
            <a:ext cx="4691672" cy="452957"/>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not breached the amber trigger or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range acceptable to organization</a:t>
            </a:r>
          </a:p>
        </p:txBody>
      </p:sp>
      <p:cxnSp>
        <p:nvCxnSpPr>
          <p:cNvPr id="9" name="Straight Connector 8"/>
          <p:cNvCxnSpPr/>
          <p:nvPr/>
        </p:nvCxnSpPr>
        <p:spPr bwMode="auto">
          <a:xfrm flipH="1">
            <a:off x="1704049" y="4714225"/>
            <a:ext cx="3352400" cy="7107"/>
          </a:xfrm>
          <a:prstGeom prst="line">
            <a:avLst/>
          </a:prstGeom>
          <a:solidFill>
            <a:srgbClr val="FF0000"/>
          </a:solidFill>
          <a:ln w="12700" cap="flat" cmpd="sng" algn="ctr">
            <a:solidFill>
              <a:srgbClr val="FF0000"/>
            </a:solidFill>
            <a:prstDash val="dash"/>
            <a:round/>
            <a:headEnd type="none" w="med" len="med"/>
            <a:tailEnd type="none" w="med" len="med"/>
          </a:ln>
          <a:effectLst/>
        </p:spPr>
      </p:cxnSp>
      <p:sp>
        <p:nvSpPr>
          <p:cNvPr id="10" name="TextBox 9"/>
          <p:cNvSpPr txBox="1"/>
          <p:nvPr/>
        </p:nvSpPr>
        <p:spPr>
          <a:xfrm>
            <a:off x="5056458" y="4575738"/>
            <a:ext cx="1088419" cy="281146"/>
          </a:xfrm>
          <a:prstGeom prst="rect">
            <a:avLst/>
          </a:prstGeom>
          <a:noFill/>
          <a:ln>
            <a:noFill/>
          </a:ln>
        </p:spPr>
        <p:txBody>
          <a:bodyPr wrap="square" rtlCol="0">
            <a:spAutoFit/>
          </a:bodyPr>
          <a:lstStyle/>
          <a:p>
            <a:pPr algn="l" fontAlgn="auto">
              <a:lnSpc>
                <a:spcPct val="100000"/>
              </a:lnSpc>
              <a:spcBef>
                <a:spcPts val="0"/>
              </a:spcBef>
              <a:spcAft>
                <a:spcPts val="0"/>
              </a:spcAft>
              <a:defRPr/>
            </a:pPr>
            <a:r>
              <a:rPr lang="en-US" sz="1200" b="1" kern="0" dirty="0" smtClean="0">
                <a:solidFill>
                  <a:srgbClr val="FF0000"/>
                </a:solidFill>
              </a:rPr>
              <a:t>Red limit</a:t>
            </a:r>
          </a:p>
        </p:txBody>
      </p:sp>
      <p:sp>
        <p:nvSpPr>
          <p:cNvPr id="11" name="TextBox 10"/>
          <p:cNvSpPr txBox="1"/>
          <p:nvPr/>
        </p:nvSpPr>
        <p:spPr>
          <a:xfrm>
            <a:off x="1804058" y="3762782"/>
            <a:ext cx="4691671" cy="452957"/>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the amber trigger but not the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in danger of exceeding acceptable range</a:t>
            </a:r>
          </a:p>
        </p:txBody>
      </p:sp>
      <p:sp>
        <p:nvSpPr>
          <p:cNvPr id="12" name="TextBox 11"/>
          <p:cNvSpPr txBox="1"/>
          <p:nvPr/>
        </p:nvSpPr>
        <p:spPr>
          <a:xfrm>
            <a:off x="1804046" y="5136467"/>
            <a:ext cx="4691672" cy="452957"/>
          </a:xfrm>
          <a:prstGeom prst="rect">
            <a:avLst/>
          </a:prstGeom>
          <a:noFill/>
        </p:spPr>
        <p:txBody>
          <a:bodyPr wrap="square" lIns="0" tIns="0" rIns="0" bIns="0" rtlCol="0">
            <a:spAutoFit/>
          </a:bodyPr>
          <a:lstStyle/>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Metrics have breached both the amber trigger and red limit</a:t>
            </a:r>
          </a:p>
          <a:p>
            <a:pPr marL="171450" indent="-171450" algn="l" fontAlgn="auto">
              <a:lnSpc>
                <a:spcPct val="100000"/>
              </a:lnSpc>
              <a:spcBef>
                <a:spcPts val="0"/>
              </a:spcBef>
              <a:spcAft>
                <a:spcPts val="600"/>
              </a:spcAft>
              <a:buFont typeface="Arial" panose="020B0604020202020204" pitchFamily="34" charset="0"/>
              <a:buChar char="•"/>
              <a:defRPr/>
            </a:pPr>
            <a:r>
              <a:rPr lang="en-US" sz="1200" kern="0" dirty="0" smtClean="0">
                <a:solidFill>
                  <a:srgbClr val="000000"/>
                </a:solidFill>
              </a:rPr>
              <a:t>Level of risk within a range unacceptable to the organization</a:t>
            </a:r>
          </a:p>
        </p:txBody>
      </p:sp>
      <p:cxnSp>
        <p:nvCxnSpPr>
          <p:cNvPr id="13" name="Straight Connector 12"/>
          <p:cNvCxnSpPr/>
          <p:nvPr/>
        </p:nvCxnSpPr>
        <p:spPr bwMode="auto">
          <a:xfrm flipH="1">
            <a:off x="1700627" y="3318785"/>
            <a:ext cx="3355822" cy="4961"/>
          </a:xfrm>
          <a:prstGeom prst="line">
            <a:avLst/>
          </a:prstGeom>
          <a:solidFill>
            <a:srgbClr val="FF0000"/>
          </a:solidFill>
          <a:ln w="12700" cap="flat" cmpd="sng" algn="ctr">
            <a:solidFill>
              <a:srgbClr val="FFC000"/>
            </a:solidFill>
            <a:prstDash val="dash"/>
            <a:round/>
            <a:headEnd type="none" w="med" len="med"/>
            <a:tailEnd type="none" w="med" len="med"/>
          </a:ln>
          <a:effectLst/>
        </p:spPr>
      </p:cxnSp>
      <p:sp>
        <p:nvSpPr>
          <p:cNvPr id="14" name="TextBox 13"/>
          <p:cNvSpPr txBox="1"/>
          <p:nvPr/>
        </p:nvSpPr>
        <p:spPr>
          <a:xfrm>
            <a:off x="5056449" y="3179225"/>
            <a:ext cx="1339240" cy="281146"/>
          </a:xfrm>
          <a:prstGeom prst="rect">
            <a:avLst/>
          </a:prstGeom>
          <a:noFill/>
        </p:spPr>
        <p:txBody>
          <a:bodyPr wrap="square" rtlCol="0">
            <a:spAutoFit/>
          </a:bodyPr>
          <a:lstStyle/>
          <a:p>
            <a:pPr algn="l" fontAlgn="auto">
              <a:lnSpc>
                <a:spcPct val="100000"/>
              </a:lnSpc>
              <a:spcBef>
                <a:spcPts val="0"/>
              </a:spcBef>
              <a:spcAft>
                <a:spcPts val="0"/>
              </a:spcAft>
              <a:defRPr/>
            </a:pPr>
            <a:r>
              <a:rPr lang="en-US" sz="1200" b="1" kern="0" dirty="0" smtClean="0">
                <a:solidFill>
                  <a:srgbClr val="FFC000"/>
                </a:solidFill>
              </a:rPr>
              <a:t>Amber trigger</a:t>
            </a:r>
          </a:p>
        </p:txBody>
      </p:sp>
      <p:sp>
        <p:nvSpPr>
          <p:cNvPr id="15" name="TextBox 14"/>
          <p:cNvSpPr txBox="1"/>
          <p:nvPr/>
        </p:nvSpPr>
        <p:spPr>
          <a:xfrm>
            <a:off x="6611322" y="1958584"/>
            <a:ext cx="2654917" cy="2000548"/>
          </a:xfrm>
          <a:prstGeom prst="rect">
            <a:avLst/>
          </a:prstGeom>
        </p:spPr>
        <p:txBody>
          <a:bodyPr wrap="square" lIns="0" tIns="0" rIns="0" bIns="0" anchor="t">
            <a:spAutoFit/>
          </a:bodyPr>
          <a:lstStyle>
            <a:lvl1pPr marL="171450" indent="-171450" algn="l" eaLnBrk="1" hangingPunct="1">
              <a:lnSpc>
                <a:spcPct val="100000"/>
              </a:lnSpc>
              <a:spcBef>
                <a:spcPct val="20000"/>
              </a:spcBef>
              <a:spcAft>
                <a:spcPts val="600"/>
              </a:spcAft>
              <a:buFont typeface="Arial" panose="020B0604020202020204" pitchFamily="34" charset="0"/>
              <a:buChar char="•"/>
              <a:defRPr sz="1200">
                <a:solidFill>
                  <a:schemeClr val="tx2"/>
                </a:solidFill>
                <a:latin typeface="+mn-lt"/>
              </a:defRPr>
            </a:lvl1pPr>
            <a:lvl2pPr marL="346075" indent="-173038" algn="l" eaLnBrk="1" hangingPunct="1">
              <a:lnSpc>
                <a:spcPct val="100000"/>
              </a:lnSpc>
              <a:spcBef>
                <a:spcPts val="400"/>
              </a:spcBef>
              <a:buClr>
                <a:schemeClr val="tx1"/>
              </a:buClr>
              <a:buFont typeface="Wingdings" pitchFamily="2" charset="2"/>
              <a:buChar char="§"/>
              <a:defRPr sz="1200">
                <a:solidFill>
                  <a:schemeClr val="tx2"/>
                </a:solidFill>
              </a:defRPr>
            </a:lvl2pPr>
            <a:lvl3pPr marL="511175" indent="-165100" algn="l" eaLnBrk="1" hangingPunct="1">
              <a:lnSpc>
                <a:spcPct val="100000"/>
              </a:lnSpc>
              <a:spcBef>
                <a:spcPts val="350"/>
              </a:spcBef>
              <a:buClr>
                <a:schemeClr val="tx1"/>
              </a:buClr>
              <a:buChar char="•"/>
              <a:defRPr sz="1200">
                <a:solidFill>
                  <a:schemeClr val="tx2"/>
                </a:solidFill>
              </a:defRPr>
            </a:lvl3pPr>
            <a:lvl4pPr marL="684213" indent="-173038" algn="l" eaLnBrk="1" hangingPunct="1">
              <a:lnSpc>
                <a:spcPct val="100000"/>
              </a:lnSpc>
              <a:spcBef>
                <a:spcPts val="300"/>
              </a:spcBef>
              <a:buClr>
                <a:schemeClr val="tx1"/>
              </a:buClr>
              <a:buChar char="–"/>
              <a:defRPr sz="1200">
                <a:solidFill>
                  <a:schemeClr val="tx2"/>
                </a:solidFill>
              </a:defRPr>
            </a:lvl4pPr>
            <a:lvl5pPr marL="857250" indent="-173038" algn="l" eaLnBrk="1" hangingPunct="1">
              <a:lnSpc>
                <a:spcPct val="100000"/>
              </a:lnSpc>
              <a:spcBef>
                <a:spcPts val="250"/>
              </a:spcBef>
              <a:buClr>
                <a:schemeClr val="tx1"/>
              </a:buClr>
              <a:buFont typeface="Courier New" panose="02070309020205020404" pitchFamily="49" charset="0"/>
              <a:buChar char="o"/>
              <a:defRPr sz="1200">
                <a:solidFill>
                  <a:schemeClr val="tx2"/>
                </a:solidFill>
              </a:defRPr>
            </a:lvl5pPr>
            <a:lvl6pPr marL="2227263" indent="-228600" fontAlgn="base">
              <a:spcBef>
                <a:spcPct val="20000"/>
              </a:spcBef>
              <a:spcAft>
                <a:spcPct val="0"/>
              </a:spcAft>
              <a:defRPr sz="1800"/>
            </a:lvl6pPr>
            <a:lvl7pPr marL="2684463" indent="-228600" fontAlgn="base">
              <a:spcBef>
                <a:spcPct val="20000"/>
              </a:spcBef>
              <a:spcAft>
                <a:spcPct val="0"/>
              </a:spcAft>
              <a:defRPr sz="1800"/>
            </a:lvl7pPr>
            <a:lvl8pPr marL="3141663" indent="-228600" fontAlgn="base">
              <a:spcBef>
                <a:spcPct val="20000"/>
              </a:spcBef>
              <a:spcAft>
                <a:spcPct val="0"/>
              </a:spcAft>
              <a:defRPr sz="1800"/>
            </a:lvl8pPr>
            <a:lvl9pPr marL="3598863" indent="-228600" fontAlgn="base">
              <a:spcBef>
                <a:spcPct val="20000"/>
              </a:spcBef>
              <a:spcAft>
                <a:spcPct val="0"/>
              </a:spcAft>
              <a:defRPr sz="1800"/>
            </a:lvl9pPr>
          </a:lstStyle>
          <a:p>
            <a:pPr>
              <a:spcBef>
                <a:spcPts val="600"/>
              </a:spcBef>
              <a:spcAft>
                <a:spcPts val="0"/>
              </a:spcAft>
            </a:pPr>
            <a:r>
              <a:rPr lang="en-US" dirty="0" smtClean="0">
                <a:solidFill>
                  <a:srgbClr val="000000"/>
                </a:solidFill>
                <a:latin typeface="Arial"/>
              </a:rPr>
              <a:t>Escalation procedures apply to all amber triggers and red breaches</a:t>
            </a:r>
          </a:p>
          <a:p>
            <a:pPr>
              <a:spcBef>
                <a:spcPts val="600"/>
              </a:spcBef>
              <a:spcAft>
                <a:spcPts val="0"/>
              </a:spcAft>
            </a:pPr>
            <a:r>
              <a:rPr lang="en-US" b="1" dirty="0" smtClean="0">
                <a:solidFill>
                  <a:srgbClr val="000000"/>
                </a:solidFill>
                <a:latin typeface="Arial"/>
              </a:rPr>
              <a:t>SHUSA-level</a:t>
            </a:r>
            <a:r>
              <a:rPr lang="en-US" dirty="0" smtClean="0">
                <a:solidFill>
                  <a:srgbClr val="000000"/>
                </a:solidFill>
                <a:latin typeface="Arial"/>
              </a:rPr>
              <a:t>: Escalated to SHUSA CRO, with most review and approval by ERMC (amber) </a:t>
            </a:r>
            <a:br>
              <a:rPr lang="en-US" dirty="0" smtClean="0">
                <a:solidFill>
                  <a:srgbClr val="000000"/>
                </a:solidFill>
                <a:latin typeface="Arial"/>
              </a:rPr>
            </a:br>
            <a:r>
              <a:rPr lang="en-US" dirty="0" smtClean="0">
                <a:solidFill>
                  <a:srgbClr val="000000"/>
                </a:solidFill>
                <a:latin typeface="Arial"/>
              </a:rPr>
              <a:t>or RC (red)</a:t>
            </a:r>
            <a:r>
              <a:rPr lang="en-US" baseline="30000" dirty="0" smtClean="0">
                <a:solidFill>
                  <a:srgbClr val="000000"/>
                </a:solidFill>
                <a:latin typeface="Arial"/>
              </a:rPr>
              <a:t>1</a:t>
            </a:r>
          </a:p>
          <a:p>
            <a:pPr>
              <a:spcBef>
                <a:spcPts val="600"/>
              </a:spcBef>
              <a:spcAft>
                <a:spcPts val="0"/>
              </a:spcAft>
            </a:pPr>
            <a:r>
              <a:rPr lang="en-US" b="1" dirty="0" smtClean="0">
                <a:solidFill>
                  <a:srgbClr val="000000"/>
                </a:solidFill>
                <a:latin typeface="Arial"/>
              </a:rPr>
              <a:t>Subsidiary-only</a:t>
            </a:r>
            <a:r>
              <a:rPr lang="en-US" dirty="0" smtClean="0">
                <a:solidFill>
                  <a:srgbClr val="000000"/>
                </a:solidFill>
                <a:latin typeface="Arial"/>
              </a:rPr>
              <a:t>: Review and approval responsibility in subsidiary; SHUSA ERMC provides review and input to action plans</a:t>
            </a:r>
            <a:endParaRPr lang="en-US" dirty="0">
              <a:solidFill>
                <a:srgbClr val="000000"/>
              </a:solidFill>
              <a:latin typeface="Arial"/>
            </a:endParaRPr>
          </a:p>
        </p:txBody>
      </p:sp>
      <p:cxnSp>
        <p:nvCxnSpPr>
          <p:cNvPr id="17" name="Straight Connector 16"/>
          <p:cNvCxnSpPr/>
          <p:nvPr/>
        </p:nvCxnSpPr>
        <p:spPr>
          <a:xfrm>
            <a:off x="6365378" y="1470025"/>
            <a:ext cx="0" cy="4624388"/>
          </a:xfrm>
          <a:prstGeom prst="line">
            <a:avLst/>
          </a:prstGeom>
          <a:noFill/>
          <a:ln w="9525" cap="flat" cmpd="sng" algn="ctr">
            <a:solidFill>
              <a:srgbClr val="808080"/>
            </a:solidFill>
            <a:prstDash val="solid"/>
            <a:tailEnd type="none"/>
          </a:ln>
          <a:effectLst/>
        </p:spPr>
      </p:cxnSp>
      <p:sp>
        <p:nvSpPr>
          <p:cNvPr id="4" name="Content Placeholder 3"/>
          <p:cNvSpPr>
            <a:spLocks noGrp="1"/>
          </p:cNvSpPr>
          <p:nvPr>
            <p:ph sz="quarter" idx="11"/>
          </p:nvPr>
        </p:nvSpPr>
        <p:spPr/>
        <p:txBody>
          <a:bodyPr/>
          <a:lstStyle/>
          <a:p>
            <a:pPr lvl="0"/>
            <a:r>
              <a:rPr lang="en-US" kern="0" dirty="0">
                <a:solidFill>
                  <a:srgbClr val="000000"/>
                </a:solidFill>
                <a:latin typeface="Arial"/>
                <a:sym typeface="+mj-lt"/>
              </a:rPr>
              <a:t>Metric status definitions and escalation </a:t>
            </a:r>
            <a:r>
              <a:rPr lang="en-US" kern="0" dirty="0" smtClean="0">
                <a:solidFill>
                  <a:srgbClr val="000000"/>
                </a:solidFill>
                <a:latin typeface="Arial"/>
                <a:sym typeface="+mj-lt"/>
              </a:rPr>
              <a:t>processes</a:t>
            </a:r>
            <a:endParaRPr lang="en-US" kern="0" dirty="0">
              <a:solidFill>
                <a:srgbClr val="000000"/>
              </a:solidFill>
              <a:latin typeface="Arial"/>
              <a:ea typeface="ＭＳ Ｐゴシック"/>
            </a:endParaRPr>
          </a:p>
        </p:txBody>
      </p:sp>
      <p:sp>
        <p:nvSpPr>
          <p:cNvPr id="16"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1. Escalation level of breach dependent on breach severity and discretion of CRO</a:t>
            </a:r>
            <a:endParaRPr lang="en-GB" sz="800" dirty="0">
              <a:solidFill>
                <a:srgbClr val="000000"/>
              </a:solidFill>
              <a:latin typeface="Arial" panose="020B0604020202020204" pitchFamily="34" charset="0"/>
              <a:cs typeface="Arial" panose="020B0604020202020204" pitchFamily="34" charset="0"/>
              <a:sym typeface="+mn-lt"/>
            </a:endParaRPr>
          </a:p>
        </p:txBody>
      </p:sp>
    </p:spTree>
    <p:extLst>
      <p:ext uri="{BB962C8B-B14F-4D97-AF65-F5344CB8AC3E}">
        <p14:creationId xmlns:p14="http://schemas.microsoft.com/office/powerpoint/2010/main" val="1202814762"/>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Proposed 2016 RAS</a:t>
            </a:r>
          </a:p>
        </p:txBody>
      </p:sp>
    </p:spTree>
    <p:extLst>
      <p:ext uri="{BB962C8B-B14F-4D97-AF65-F5344CB8AC3E}">
        <p14:creationId xmlns:p14="http://schemas.microsoft.com/office/powerpoint/2010/main" val="726757085"/>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57178043"/>
              </p:ext>
            </p:extLst>
          </p:nvPr>
        </p:nvGraphicFramePr>
        <p:xfrm>
          <a:off x="461613" y="1470024"/>
          <a:ext cx="8501243" cy="2122120"/>
        </p:xfrm>
        <a:graphic>
          <a:graphicData uri="http://schemas.openxmlformats.org/drawingml/2006/table">
            <a:tbl>
              <a:tblPr firstRow="1" bandRow="1"/>
              <a:tblGrid>
                <a:gridCol w="798925"/>
                <a:gridCol w="1891478"/>
                <a:gridCol w="884730"/>
                <a:gridCol w="703730"/>
                <a:gridCol w="703730"/>
                <a:gridCol w="703730"/>
                <a:gridCol w="703730"/>
                <a:gridCol w="703730"/>
                <a:gridCol w="703730"/>
                <a:gridCol w="703730"/>
              </a:tblGrid>
              <a:tr h="203721">
                <a:tc>
                  <a:txBody>
                    <a:bodyPr/>
                    <a:lstStyle/>
                    <a:p>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w="12700"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dirty="0" smtClean="0">
                          <a:solidFill>
                            <a:srgbClr val="FF0000"/>
                          </a:solidFill>
                          <a:latin typeface="Arial" panose="020B0604020202020204" pitchFamily="34" charset="0"/>
                          <a:cs typeface="Arial" panose="020B0604020202020204" pitchFamily="34" charset="0"/>
                        </a:rPr>
                        <a:t>Baseline scenario</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457200" rtl="0" eaLnBrk="1" latinLnBrk="0" hangingPunct="1"/>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dirty="0" smtClean="0">
                          <a:solidFill>
                            <a:srgbClr val="FF0000"/>
                          </a:solidFill>
                          <a:latin typeface="Arial" panose="020B0604020202020204" pitchFamily="34" charset="0"/>
                          <a:cs typeface="Arial" panose="020B0604020202020204" pitchFamily="34" charset="0"/>
                        </a:rPr>
                        <a:t>BHC Stress scenario</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0372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Ratio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Apr 16</a:t>
                      </a:r>
                    </a:p>
                  </a:txBody>
                  <a:tcPr marL="48014" marR="48014" anchor="b">
                    <a:lnL w="1905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Base</a:t>
                      </a:r>
                    </a:p>
                  </a:txBody>
                  <a:tcPr marL="48014" marR="48014" anchor="b">
                    <a:lnL w="1905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BHC</a:t>
                      </a:r>
                      <a:r>
                        <a:rPr lang="en-US" sz="1100" b="1" kern="1200" baseline="0" dirty="0" smtClean="0">
                          <a:solidFill>
                            <a:schemeClr val="tx1"/>
                          </a:solidFill>
                          <a:latin typeface="Arial" panose="020B0604020202020204" pitchFamily="34" charset="0"/>
                          <a:ea typeface="+mn-ea"/>
                          <a:cs typeface="Arial" panose="020B0604020202020204" pitchFamily="34" charset="0"/>
                        </a:rPr>
                        <a:t> Stress</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359080">
                <a:tc row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 (ratios)</a:t>
                      </a:r>
                      <a:endParaRPr lang="en-US" sz="1100" b="1" dirty="0" smtClean="0">
                        <a:solidFill>
                          <a:schemeClr val="tx1"/>
                        </a:solidFill>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*Common Equity</a:t>
                      </a:r>
                      <a:r>
                        <a:rPr lang="en-US" sz="1100" b="0" baseline="0" dirty="0" smtClean="0">
                          <a:solidFill>
                            <a:schemeClr val="tx1"/>
                          </a:solidFill>
                          <a:latin typeface="Arial" panose="020B0604020202020204" pitchFamily="34" charset="0"/>
                          <a:cs typeface="Arial" panose="020B0604020202020204" pitchFamily="34" charset="0"/>
                        </a:rPr>
                        <a:t> Tier 1</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100" kern="1200" dirty="0" smtClean="0">
                          <a:solidFill>
                            <a:schemeClr val="tx1"/>
                          </a:solidFill>
                          <a:latin typeface="Arial" panose="020B0604020202020204" pitchFamily="34" charset="0"/>
                          <a:ea typeface="+mn-ea"/>
                          <a:cs typeface="Arial" panose="020B0604020202020204" pitchFamily="34" charset="0"/>
                        </a:rPr>
                        <a:t>24.61%</a:t>
                      </a:r>
                      <a:endParaRPr lang="es-PR" sz="11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23.73%</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100" b="0" i="0" u="none" strike="noStrike" kern="1200" dirty="0" smtClean="0">
                          <a:solidFill>
                            <a:srgbClr val="000000"/>
                          </a:solidFill>
                          <a:effectLst/>
                          <a:latin typeface="Arial"/>
                          <a:ea typeface="+mn-ea"/>
                          <a:cs typeface="+mn-cs"/>
                        </a:rPr>
                        <a:t>&lt;=13.01%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100" b="0" i="0" u="none" strike="noStrike" kern="1200" dirty="0" smtClean="0">
                          <a:solidFill>
                            <a:srgbClr val="000000"/>
                          </a:solidFill>
                          <a:effectLst/>
                          <a:latin typeface="Arial"/>
                          <a:ea typeface="ＭＳ Ｐゴシック"/>
                          <a:cs typeface="ＭＳ Ｐゴシック"/>
                        </a:rPr>
                        <a:t>&lt;=</a:t>
                      </a:r>
                      <a:r>
                        <a:rPr lang="en-US" sz="1100" b="0" i="0" u="none" strike="noStrike" kern="1200" dirty="0" smtClean="0">
                          <a:solidFill>
                            <a:srgbClr val="000000"/>
                          </a:solidFill>
                          <a:effectLst/>
                          <a:latin typeface="Arial"/>
                          <a:ea typeface="+mn-ea"/>
                          <a:cs typeface="+mn-cs"/>
                        </a:rPr>
                        <a:t>11.01%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17.53%</a:t>
                      </a:r>
                    </a:p>
                  </a:txBody>
                  <a:tcPr marL="9525" marR="9525"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11.01</a:t>
                      </a:r>
                      <a:r>
                        <a:rPr lang="en-US" sz="1100" b="0" i="0" u="none" strike="noStrike" dirty="0">
                          <a:solidFill>
                            <a:srgbClr val="000000"/>
                          </a:solidFill>
                          <a:effectLst/>
                          <a:latin typeface="Arial"/>
                        </a:rPr>
                        <a:t>%</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9.30%</a:t>
                      </a:r>
                      <a:endParaRPr lang="en-US" sz="1100" b="0" i="0" u="none" strike="noStrike" dirty="0">
                        <a:solidFill>
                          <a:srgbClr val="000000"/>
                        </a:solidFill>
                        <a:effectLst/>
                        <a:latin typeface="Arial"/>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*Total Risk-based</a:t>
                      </a:r>
                      <a:r>
                        <a:rPr lang="en-US" sz="1100" b="0" baseline="0" dirty="0" smtClean="0">
                          <a:latin typeface="Arial" panose="020B0604020202020204" pitchFamily="34" charset="0"/>
                          <a:cs typeface="Arial" panose="020B0604020202020204" pitchFamily="34" charset="0"/>
                        </a:rPr>
                        <a:t> </a:t>
                      </a:r>
                      <a:r>
                        <a:rPr lang="en-US" sz="1100" b="0" dirty="0" smtClean="0">
                          <a:latin typeface="Arial" panose="020B0604020202020204" pitchFamily="34" charset="0"/>
                          <a:cs typeface="Arial" panose="020B0604020202020204" pitchFamily="34" charset="0"/>
                        </a:rPr>
                        <a:t>Capital</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100" kern="1200" dirty="0" smtClean="0">
                          <a:solidFill>
                            <a:schemeClr val="tx1"/>
                          </a:solidFill>
                          <a:latin typeface="Arial" panose="020B0604020202020204" pitchFamily="34" charset="0"/>
                          <a:ea typeface="+mn-ea"/>
                          <a:cs typeface="Arial" panose="020B0604020202020204" pitchFamily="34" charset="0"/>
                        </a:rPr>
                        <a:t>25.65%</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23.73%</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17.83%</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15.83%</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17.53%</a:t>
                      </a:r>
                    </a:p>
                  </a:txBody>
                  <a:tcPr marL="9525" marR="9525"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14.15%</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12.15%</a:t>
                      </a:r>
                      <a:endParaRPr lang="en-US" sz="1100" b="0" i="0" u="none" strike="noStrike" dirty="0">
                        <a:solidFill>
                          <a:srgbClr val="000000"/>
                        </a:solidFill>
                        <a:effectLst/>
                        <a:latin typeface="Arial"/>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a:t>
                      </a:r>
                      <a:r>
                        <a:rPr lang="en-US" sz="1100" b="0" baseline="0" dirty="0" smtClean="0">
                          <a:latin typeface="Arial" panose="020B0604020202020204" pitchFamily="34" charset="0"/>
                          <a:cs typeface="Arial" panose="020B0604020202020204" pitchFamily="34" charset="0"/>
                        </a:rPr>
                        <a:t> 1 Leverage</a:t>
                      </a:r>
                      <a:endParaRPr lang="en-US" sz="1100" b="0" dirty="0" smtClean="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100" kern="1200" dirty="0" smtClean="0">
                          <a:solidFill>
                            <a:schemeClr val="tx1"/>
                          </a:solidFill>
                          <a:latin typeface="Arial" panose="020B0604020202020204" pitchFamily="34" charset="0"/>
                          <a:ea typeface="+mn-ea"/>
                          <a:cs typeface="Arial" panose="020B0604020202020204" pitchFamily="34" charset="0"/>
                        </a:rPr>
                        <a:t>16.16%</a:t>
                      </a:r>
                      <a:endParaRPr lang="es-PR" sz="11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16.62%</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10.80%</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8.80%</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12.51%</a:t>
                      </a:r>
                    </a:p>
                  </a:txBody>
                  <a:tcPr marL="9525" marR="9525"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8.80%</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6.80%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endParaRPr lang="en-GB"/>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 1 Risk-based Capital</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fontAlgn="b" latinLnBrk="0" hangingPunct="1">
                        <a:lnSpc>
                          <a:spcPct val="100000"/>
                        </a:lnSpc>
                      </a:pPr>
                      <a:r>
                        <a:rPr lang="es-PR" sz="1100" kern="1200" dirty="0" smtClean="0">
                          <a:solidFill>
                            <a:schemeClr val="tx1"/>
                          </a:solidFill>
                          <a:latin typeface="Arial" panose="020B0604020202020204" pitchFamily="34" charset="0"/>
                          <a:ea typeface="+mn-ea"/>
                          <a:cs typeface="Arial" panose="020B0604020202020204" pitchFamily="34" charset="0"/>
                        </a:rPr>
                        <a:t>24.61%</a:t>
                      </a:r>
                    </a:p>
                    <a:p>
                      <a:pPr marL="0" algn="ctr" defTabSz="457200" rtl="0" eaLnBrk="1" fontAlgn="b" latinLnBrk="0" hangingPunct="1">
                        <a:lnSpc>
                          <a:spcPct val="100000"/>
                        </a:lnSpc>
                      </a:pPr>
                      <a:endParaRPr lang="es-PR" sz="1100" kern="1200" dirty="0">
                        <a:solidFill>
                          <a:schemeClr val="tx1"/>
                        </a:solidFill>
                        <a:latin typeface="Arial" panose="020B0604020202020204" pitchFamily="34" charset="0"/>
                        <a:ea typeface="+mn-ea"/>
                        <a:cs typeface="Arial" panose="020B0604020202020204" pitchFamily="34" charset="0"/>
                      </a:endParaRP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23.73%</a:t>
                      </a:r>
                    </a:p>
                  </a:txBody>
                  <a:tcPr marL="9525" marR="9525" marT="9525" marB="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i="0" u="none" strike="noStrike" kern="1200" dirty="0" smtClean="0">
                          <a:solidFill>
                            <a:srgbClr val="000000"/>
                          </a:solidFill>
                          <a:effectLst/>
                          <a:latin typeface="Arial"/>
                          <a:ea typeface="+mn-ea"/>
                          <a:cs typeface="+mn-cs"/>
                        </a:rPr>
                        <a:t>&lt;=</a:t>
                      </a:r>
                      <a:r>
                        <a:rPr lang="en-US" sz="1100" dirty="0" smtClean="0">
                          <a:latin typeface="Arial" panose="020B0604020202020204" pitchFamily="34" charset="0"/>
                          <a:cs typeface="Arial" panose="020B0604020202020204" pitchFamily="34" charset="0"/>
                        </a:rPr>
                        <a:t>15.82%</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b="0" i="0" u="none" strike="noStrike" kern="1200" dirty="0" smtClean="0">
                          <a:solidFill>
                            <a:srgbClr val="000000"/>
                          </a:solidFill>
                          <a:effectLst/>
                          <a:latin typeface="Arial"/>
                          <a:ea typeface="+mn-ea"/>
                          <a:cs typeface="+mn-cs"/>
                        </a:rPr>
                        <a:t>&lt;=</a:t>
                      </a:r>
                      <a:r>
                        <a:rPr lang="en-US" sz="1100" dirty="0" smtClean="0">
                          <a:latin typeface="Arial" panose="020B0604020202020204" pitchFamily="34" charset="0"/>
                          <a:cs typeface="Arial" panose="020B0604020202020204" pitchFamily="34" charset="0"/>
                        </a:rPr>
                        <a:t>13.82%</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algn="ctr" defTabSz="457200" rtl="0" eaLnBrk="1" fontAlgn="b" latinLnBrk="0" hangingPunct="1">
                        <a:lnSpc>
                          <a:spcPct val="100000"/>
                        </a:lnSpc>
                      </a:pPr>
                      <a:r>
                        <a:rPr lang="es-PR" sz="1100" kern="1200" dirty="0">
                          <a:solidFill>
                            <a:schemeClr val="tx1"/>
                          </a:solidFill>
                          <a:latin typeface="Arial" panose="020B0604020202020204" pitchFamily="34" charset="0"/>
                          <a:ea typeface="+mn-ea"/>
                          <a:cs typeface="Arial" panose="020B0604020202020204" pitchFamily="34" charset="0"/>
                        </a:rPr>
                        <a:t>17.53%</a:t>
                      </a:r>
                    </a:p>
                  </a:txBody>
                  <a:tcPr marL="9525" marR="9525"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12.75%</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10.75%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BSPR metric limits (1/3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11"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sp>
        <p:nvSpPr>
          <p:cNvPr id="7" name="TextBox 6"/>
          <p:cNvSpPr txBox="1"/>
          <p:nvPr/>
        </p:nvSpPr>
        <p:spPr>
          <a:xfrm>
            <a:off x="6128052" y="109806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7445634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918277326"/>
              </p:ext>
            </p:extLst>
          </p:nvPr>
        </p:nvGraphicFramePr>
        <p:xfrm>
          <a:off x="350836" y="1470025"/>
          <a:ext cx="8891853" cy="1722120"/>
        </p:xfrm>
        <a:graphic>
          <a:graphicData uri="http://schemas.openxmlformats.org/drawingml/2006/table">
            <a:tbl>
              <a:tblPr firstRow="1" bandRow="1"/>
              <a:tblGrid>
                <a:gridCol w="835632"/>
                <a:gridCol w="1978385"/>
                <a:gridCol w="925381"/>
                <a:gridCol w="736065"/>
                <a:gridCol w="736065"/>
                <a:gridCol w="736065"/>
                <a:gridCol w="736065"/>
                <a:gridCol w="736065"/>
                <a:gridCol w="736065"/>
                <a:gridCol w="736065"/>
              </a:tblGrid>
              <a:tr h="0">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0" algn="ctr" defTabSz="457200" rtl="0" eaLnBrk="1" latinLnBrk="0" hangingPunct="1"/>
                      <a:r>
                        <a:rPr lang="en-US" sz="1100" b="1" kern="1200" dirty="0" smtClean="0">
                          <a:solidFill>
                            <a:srgbClr val="FF0000"/>
                          </a:solidFill>
                          <a:latin typeface="Arial" panose="020B0604020202020204" pitchFamily="34" charset="0"/>
                          <a:ea typeface="+mn-ea"/>
                          <a:cs typeface="Arial" panose="020B0604020202020204" pitchFamily="34" charset="0"/>
                        </a:rPr>
                        <a:t>Baseline scenario</a:t>
                      </a:r>
                      <a:endParaRPr lang="en-US" sz="1100" b="1" kern="1200" dirty="0">
                        <a:solidFill>
                          <a:srgbClr val="FF0000"/>
                        </a:solidFill>
                        <a:latin typeface="Arial" panose="020B0604020202020204" pitchFamily="34" charset="0"/>
                        <a:ea typeface="+mn-ea"/>
                        <a:cs typeface="Arial" panose="020B0604020202020204" pitchFamily="34" charset="0"/>
                      </a:endParaRPr>
                    </a:p>
                  </a:txBody>
                  <a:tcPr marL="48014" marR="48014">
                    <a:lnL w="19050" cap="flat" cmpd="sng" algn="ctr">
                      <a:no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GB"/>
                    </a:p>
                  </a:txBody>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rgbClr val="FF0000"/>
                          </a:solidFill>
                          <a:latin typeface="Arial" panose="020B0604020202020204" pitchFamily="34" charset="0"/>
                          <a:ea typeface="+mn-ea"/>
                          <a:cs typeface="Arial" panose="020B0604020202020204" pitchFamily="34" charset="0"/>
                        </a:rPr>
                        <a:t>BHC Stress scenario</a:t>
                      </a:r>
                    </a:p>
                  </a:txBody>
                  <a:tcPr marL="48014" marR="48014">
                    <a:lnL w="12700" cmpd="sng">
                      <a:noFill/>
                      <a:prstDash val="solid"/>
                    </a:lnL>
                    <a:lnR w="12700" cmpd="sng">
                      <a:noFill/>
                      <a:prstDash val="solid"/>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Ratio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Mar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Base</a:t>
                      </a:r>
                    </a:p>
                  </a:txBody>
                  <a:tcPr marL="48014" marR="48014" anchor="b">
                    <a:lnL w="19050" cap="flat" cmpd="sng" algn="ctr">
                      <a:noFill/>
                      <a:prstDash val="solid"/>
                      <a:round/>
                      <a:headEnd type="none" w="med" len="med"/>
                      <a:tailEnd type="none" w="med" len="me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BHC Stress</a:t>
                      </a:r>
                    </a:p>
                  </a:txBody>
                  <a:tcPr marL="48014" marR="48014" anchor="b">
                    <a:lnL w="12700" cmpd="sng">
                      <a:noFill/>
                      <a:prstDash val="soli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row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 (ratio)</a:t>
                      </a:r>
                      <a:endParaRPr lang="en-US" sz="11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i="1" dirty="0" smtClean="0">
                          <a:solidFill>
                            <a:schemeClr val="tx1"/>
                          </a:solidFill>
                          <a:latin typeface="Arial" panose="020B0604020202020204" pitchFamily="34" charset="0"/>
                          <a:cs typeface="Arial" panose="020B0604020202020204" pitchFamily="34" charset="0"/>
                        </a:rPr>
                        <a:t>*Common Equity</a:t>
                      </a:r>
                      <a:r>
                        <a:rPr lang="en-US" sz="1100" b="0" i="1" baseline="0" dirty="0" smtClean="0">
                          <a:solidFill>
                            <a:schemeClr val="tx1"/>
                          </a:solidFill>
                          <a:latin typeface="Arial" panose="020B0604020202020204" pitchFamily="34" charset="0"/>
                          <a:cs typeface="Arial" panose="020B0604020202020204" pitchFamily="34" charset="0"/>
                        </a:rPr>
                        <a:t> Tier 1</a:t>
                      </a:r>
                      <a:endParaRPr lang="en-US" sz="1100" b="0" i="1"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13.87%</a:t>
                      </a:r>
                      <a:endParaRPr lang="en-US" sz="11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13.74%</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ts val="1000"/>
                        </a:lnSpc>
                        <a:spcBef>
                          <a:spcPts val="0"/>
                        </a:spcBef>
                        <a:spcAft>
                          <a:spcPts val="0"/>
                        </a:spcAft>
                        <a:buClr>
                          <a:schemeClr val="tx1"/>
                        </a:buClr>
                        <a:buSzTx/>
                        <a:buFont typeface="Arial" panose="020B0604020202020204" pitchFamily="34" charset="0"/>
                        <a:buNone/>
                        <a:tabLst/>
                        <a:defRPr/>
                      </a:pPr>
                      <a:r>
                        <a:rPr lang="en-US" sz="1100" dirty="0" smtClean="0">
                          <a:latin typeface="Arial" panose="020B0604020202020204" pitchFamily="34" charset="0"/>
                          <a:cs typeface="Arial" panose="020B0604020202020204" pitchFamily="34" charset="0"/>
                        </a:rPr>
                        <a:t>&lt;=</a:t>
                      </a:r>
                      <a:r>
                        <a:rPr lang="en-US" sz="1100" b="0" i="0" kern="1200" dirty="0" smtClean="0">
                          <a:solidFill>
                            <a:schemeClr val="tx1"/>
                          </a:solidFill>
                          <a:latin typeface="Arial" panose="020B0604020202020204" pitchFamily="34" charset="0"/>
                          <a:ea typeface="+mn-ea"/>
                          <a:cs typeface="Arial" panose="020B0604020202020204" pitchFamily="34" charset="0"/>
                        </a:rPr>
                        <a:t>11.00%</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ts val="1000"/>
                        </a:lnSpc>
                        <a:spcBef>
                          <a:spcPts val="0"/>
                        </a:spcBef>
                        <a:spcAft>
                          <a:spcPts val="0"/>
                        </a:spcAft>
                        <a:buClr>
                          <a:schemeClr val="tx1"/>
                        </a:buClr>
                        <a:buSzTx/>
                        <a:buFont typeface="Arial" panose="020B0604020202020204" pitchFamily="34" charset="0"/>
                        <a:buNone/>
                        <a:tabLst/>
                        <a:defRPr/>
                      </a:pPr>
                      <a:r>
                        <a:rPr lang="en-US" sz="1100" dirty="0" smtClean="0">
                          <a:latin typeface="Arial" panose="020B0604020202020204" pitchFamily="34" charset="0"/>
                          <a:cs typeface="Arial" panose="020B0604020202020204" pitchFamily="34" charset="0"/>
                        </a:rPr>
                        <a:t>&lt;=</a:t>
                      </a:r>
                      <a:r>
                        <a:rPr lang="en-US" sz="1100" b="0" i="0" kern="1200" dirty="0" smtClean="0">
                          <a:solidFill>
                            <a:schemeClr val="tx1"/>
                          </a:solidFill>
                          <a:latin typeface="Arial" panose="020B0604020202020204" pitchFamily="34" charset="0"/>
                          <a:ea typeface="+mn-ea"/>
                          <a:cs typeface="Arial" panose="020B0604020202020204" pitchFamily="34" charset="0"/>
                        </a:rPr>
                        <a:t>10.50%</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r>
                        <a:rPr lang="en-US" sz="1100" b="0" i="0" u="none" strike="noStrike" dirty="0" smtClean="0">
                          <a:solidFill>
                            <a:srgbClr val="000000"/>
                          </a:solidFill>
                          <a:effectLst/>
                          <a:latin typeface="Arial"/>
                        </a:rPr>
                        <a:t>11.61%</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a:rPr>
                        <a:t>7.15%</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a:rPr>
                        <a:t>6.65%</a:t>
                      </a:r>
                      <a:endParaRPr lang="en-US" sz="1100" b="0" i="0" u="none" strike="noStrike" dirty="0">
                        <a:solidFill>
                          <a:srgbClr val="000000"/>
                        </a:solidFill>
                        <a:effectLst/>
                        <a:latin typeface="Arial"/>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i="1" dirty="0" smtClean="0">
                          <a:latin typeface="Arial" panose="020B0604020202020204" pitchFamily="34" charset="0"/>
                          <a:cs typeface="Arial" panose="020B0604020202020204" pitchFamily="34" charset="0"/>
                        </a:rPr>
                        <a:t>*Total Risk-based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15.31%</a:t>
                      </a:r>
                      <a:endParaRPr lang="en-US" sz="110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14.69%</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&lt;=14.25%</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&lt;=14.00%</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r>
                        <a:rPr lang="en-US" sz="1100" b="0" i="0" u="none" strike="noStrike" dirty="0" smtClean="0">
                          <a:solidFill>
                            <a:srgbClr val="000000"/>
                          </a:solidFill>
                          <a:effectLst/>
                          <a:latin typeface="Arial"/>
                        </a:rPr>
                        <a:t>12.87%</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a:rPr>
                        <a:t>10.65%</a:t>
                      </a:r>
                      <a:endParaRPr lang="en-US" sz="1100" b="0" i="0" u="none" strike="noStrike" dirty="0">
                        <a:solidFill>
                          <a:srgbClr val="000000"/>
                        </a:solidFill>
                        <a:effectLst/>
                        <a:latin typeface="Arial"/>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a:rPr>
                        <a:t>10.40%</a:t>
                      </a:r>
                      <a:endParaRPr lang="en-US" sz="1100" b="0" i="0" u="none" strike="noStrike" dirty="0">
                        <a:solidFill>
                          <a:srgbClr val="000000"/>
                        </a:solidFill>
                        <a:effectLst/>
                        <a:latin typeface="Arial"/>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i="1" dirty="0" smtClean="0">
                          <a:latin typeface="Arial" panose="020B0604020202020204" pitchFamily="34" charset="0"/>
                          <a:cs typeface="Arial" panose="020B0604020202020204" pitchFamily="34" charset="0"/>
                        </a:rPr>
                        <a:t>*Tier</a:t>
                      </a:r>
                      <a:r>
                        <a:rPr lang="en-US" sz="1100" b="0" i="1" baseline="0" dirty="0" smtClean="0">
                          <a:latin typeface="Arial" panose="020B0604020202020204" pitchFamily="34" charset="0"/>
                          <a:cs typeface="Arial" panose="020B0604020202020204" pitchFamily="34" charset="0"/>
                        </a:rPr>
                        <a:t> 1 Leverage</a:t>
                      </a:r>
                      <a:endParaRPr lang="en-US" sz="1100" b="0" i="1" dirty="0" smtClean="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11.25%</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10.83%</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&lt;=10.25%</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ts val="1000"/>
                        </a:lnSpc>
                      </a:pPr>
                      <a:r>
                        <a:rPr lang="en-US" sz="1100" dirty="0" smtClean="0">
                          <a:latin typeface="Arial" panose="020B0604020202020204" pitchFamily="34" charset="0"/>
                          <a:cs typeface="Arial" panose="020B0604020202020204" pitchFamily="34" charset="0"/>
                        </a:rPr>
                        <a:t>&lt;=10.00%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9.41%</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6.65%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6.40%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vMerge="1">
                  <a:txBody>
                    <a:bodyPr/>
                    <a:lstStyle/>
                    <a:p>
                      <a:endParaRPr lang="en-GB"/>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i="1" dirty="0" smtClean="0">
                          <a:latin typeface="Arial" panose="020B0604020202020204" pitchFamily="34" charset="0"/>
                          <a:cs typeface="Arial" panose="020B0604020202020204" pitchFamily="34" charset="0"/>
                        </a:rPr>
                        <a:t>*Tier 1 Risk-based Capital</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000"/>
                        </a:lnSpc>
                      </a:pPr>
                      <a:r>
                        <a:rPr lang="en-US" sz="1100" dirty="0" smtClean="0">
                          <a:latin typeface="Arial" panose="020B0604020202020204" pitchFamily="34" charset="0"/>
                          <a:cs typeface="Arial" panose="020B0604020202020204" pitchFamily="34" charset="0"/>
                        </a:rPr>
                        <a:t>13.87%</a:t>
                      </a: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13.74%</a:t>
                      </a:r>
                      <a:endParaRPr lang="en-US" sz="1100" b="0" dirty="0">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ts val="1000"/>
                        </a:lnSpc>
                      </a:pPr>
                      <a:r>
                        <a:rPr lang="en-US" sz="1100" dirty="0" smtClean="0">
                          <a:latin typeface="Arial" panose="020B0604020202020204" pitchFamily="34" charset="0"/>
                          <a:cs typeface="Arial" panose="020B0604020202020204" pitchFamily="34" charset="0"/>
                        </a:rPr>
                        <a:t>&lt;=12.50%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ts val="1000"/>
                        </a:lnSpc>
                      </a:pPr>
                      <a:r>
                        <a:rPr lang="en-US" sz="1100" dirty="0" smtClean="0">
                          <a:latin typeface="Arial" panose="020B0604020202020204" pitchFamily="34" charset="0"/>
                          <a:cs typeface="Arial" panose="020B0604020202020204" pitchFamily="34" charset="0"/>
                        </a:rPr>
                        <a:t>&lt;=12.00%</a:t>
                      </a:r>
                      <a:endParaRPr lang="en-US" sz="11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11.61%</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8.75%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r>
                        <a:rPr lang="en-US" sz="1100" dirty="0" smtClean="0">
                          <a:latin typeface="Arial" panose="020B0604020202020204" pitchFamily="34" charset="0"/>
                          <a:cs typeface="Arial" panose="020B0604020202020204" pitchFamily="34" charset="0"/>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8.25%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r>
              <a:rPr lang="en-GB" dirty="0"/>
              <a:t>2016 SBNA RAS – Proposed metric limits (1/3</a:t>
            </a:r>
            <a:r>
              <a:rPr lang="en-GB" dirty="0" smtClean="0"/>
              <a:t>)</a:t>
            </a:r>
            <a:endParaRPr lang="en-GB" dirty="0"/>
          </a:p>
        </p:txBody>
      </p:sp>
      <p:sp>
        <p:nvSpPr>
          <p:cNvPr id="11" name="Footnote"/>
          <p:cNvSpPr/>
          <p:nvPr/>
        </p:nvSpPr>
        <p:spPr>
          <a:xfrm>
            <a:off x="2228518" y="6332539"/>
            <a:ext cx="5000958"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kern="0" dirty="0">
                <a:solidFill>
                  <a:srgbClr val="000000"/>
                </a:solidFill>
              </a:rPr>
              <a:t>Source: SHUSA RAS March Monthly Report - April</a:t>
            </a:r>
          </a:p>
        </p:txBody>
      </p:sp>
      <p:grpSp>
        <p:nvGrpSpPr>
          <p:cNvPr id="12" name="Group 11"/>
          <p:cNvGrpSpPr/>
          <p:nvPr/>
        </p:nvGrpSpPr>
        <p:grpSpPr>
          <a:xfrm>
            <a:off x="372254" y="6145406"/>
            <a:ext cx="3676170" cy="125740"/>
            <a:chOff x="372254" y="5975278"/>
            <a:chExt cx="3676170" cy="125740"/>
          </a:xfrm>
        </p:grpSpPr>
        <p:sp>
          <p:nvSpPr>
            <p:cNvPr id="13" name="TextBox 12"/>
            <p:cNvSpPr txBox="1"/>
            <p:nvPr/>
          </p:nvSpPr>
          <p:spPr>
            <a:xfrm>
              <a:off x="2188941" y="5981883"/>
              <a:ext cx="1859483" cy="119135"/>
            </a:xfrm>
            <a:prstGeom prst="rect">
              <a:avLst/>
            </a:prstGeom>
            <a:noFill/>
          </p:spPr>
          <p:txBody>
            <a:bodyPr wrap="square" lIns="0" tIns="0" rIns="0" bIns="0" rtlCol="0">
              <a:spAutoFit/>
            </a:bodyPr>
            <a:lstStyle/>
            <a:p>
              <a:r>
                <a:rPr lang="en-US" sz="900" dirty="0" smtClean="0">
                  <a:solidFill>
                    <a:srgbClr val="000000"/>
                  </a:solidFill>
                  <a:ea typeface="ＭＳ Ｐゴシック"/>
                </a:rPr>
                <a:t>* </a:t>
              </a:r>
              <a:r>
                <a:rPr lang="en-US" sz="900" dirty="0">
                  <a:solidFill>
                    <a:srgbClr val="000000"/>
                  </a:solidFill>
                  <a:ea typeface="ＭＳ Ｐゴシック"/>
                </a:rPr>
                <a:t>R</a:t>
              </a:r>
              <a:r>
                <a:rPr lang="en-US" sz="900" dirty="0" smtClean="0">
                  <a:solidFill>
                    <a:srgbClr val="000000"/>
                  </a:solidFill>
                  <a:ea typeface="ＭＳ Ｐゴシック"/>
                </a:rPr>
                <a:t>eported in Santander Group RAS</a:t>
              </a:r>
              <a:endParaRPr lang="en-US" sz="900" dirty="0">
                <a:solidFill>
                  <a:srgbClr val="000000"/>
                </a:solidFill>
                <a:ea typeface="ＭＳ Ｐゴシック"/>
              </a:endParaRPr>
            </a:p>
          </p:txBody>
        </p:sp>
        <p:grpSp>
          <p:nvGrpSpPr>
            <p:cNvPr id="14" name="Group 13"/>
            <p:cNvGrpSpPr/>
            <p:nvPr/>
          </p:nvGrpSpPr>
          <p:grpSpPr>
            <a:xfrm>
              <a:off x="372254" y="5975278"/>
              <a:ext cx="1731805" cy="119135"/>
              <a:chOff x="372254" y="5494048"/>
              <a:chExt cx="1731805" cy="119135"/>
            </a:xfrm>
          </p:grpSpPr>
          <p:sp>
            <p:nvSpPr>
              <p:cNvPr id="15" name="TextBox 14"/>
              <p:cNvSpPr txBox="1"/>
              <p:nvPr/>
            </p:nvSpPr>
            <p:spPr>
              <a:xfrm>
                <a:off x="372254" y="5494048"/>
                <a:ext cx="593022" cy="119135"/>
              </a:xfrm>
              <a:prstGeom prst="rect">
                <a:avLst/>
              </a:prstGeom>
              <a:noFill/>
            </p:spPr>
            <p:txBody>
              <a:bodyPr wrap="square" lIns="0" tIns="0" rIns="0" bIns="0" rtlCol="0">
                <a:spAutoFit/>
              </a:bodyPr>
              <a:lstStyle/>
              <a:p>
                <a:pPr algn="l"/>
                <a:r>
                  <a:rPr lang="en-GB" sz="900" b="1" dirty="0" smtClean="0">
                    <a:solidFill>
                      <a:srgbClr val="000000"/>
                    </a:solidFill>
                  </a:rPr>
                  <a:t>Legend</a:t>
                </a:r>
                <a:endParaRPr lang="en-GB" sz="900" b="1" dirty="0">
                  <a:solidFill>
                    <a:srgbClr val="000000"/>
                  </a:solidFill>
                </a:endParaRPr>
              </a:p>
            </p:txBody>
          </p:sp>
          <p:sp>
            <p:nvSpPr>
              <p:cNvPr id="22" name="TextBox 21"/>
              <p:cNvSpPr txBox="1"/>
              <p:nvPr/>
            </p:nvSpPr>
            <p:spPr>
              <a:xfrm>
                <a:off x="898601" y="5494048"/>
                <a:ext cx="1205458" cy="119135"/>
              </a:xfrm>
              <a:prstGeom prst="rect">
                <a:avLst/>
              </a:prstGeom>
              <a:noFill/>
            </p:spPr>
            <p:txBody>
              <a:bodyPr wrap="none" lIns="0" tIns="0" rIns="0" bIns="0" rtlCol="0">
                <a:spAutoFit/>
              </a:bodyPr>
              <a:lstStyle/>
              <a:p>
                <a:pPr algn="l"/>
                <a:r>
                  <a:rPr lang="en-US" sz="900" dirty="0">
                    <a:solidFill>
                      <a:srgbClr val="008AB3"/>
                    </a:solidFill>
                    <a:ea typeface="ＭＳ Ｐゴシック"/>
                  </a:rPr>
                  <a:t>New </a:t>
                </a:r>
                <a:r>
                  <a:rPr lang="en-US" sz="900" dirty="0" smtClean="0">
                    <a:solidFill>
                      <a:srgbClr val="008AB3"/>
                    </a:solidFill>
                    <a:ea typeface="ＭＳ Ｐゴシック"/>
                  </a:rPr>
                  <a:t>metric or definition</a:t>
                </a:r>
                <a:endParaRPr lang="en-US" sz="900" dirty="0">
                  <a:solidFill>
                    <a:srgbClr val="008AB3"/>
                  </a:solidFill>
                  <a:ea typeface="ＭＳ Ｐゴシック"/>
                </a:endParaRPr>
              </a:p>
            </p:txBody>
          </p:sp>
        </p:grpSp>
      </p:grpSp>
      <p:sp>
        <p:nvSpPr>
          <p:cNvPr id="23" name="TextBox 22"/>
          <p:cNvSpPr txBox="1"/>
          <p:nvPr/>
        </p:nvSpPr>
        <p:spPr>
          <a:xfrm>
            <a:off x="4126393" y="6143336"/>
            <a:ext cx="3210065" cy="119135"/>
          </a:xfrm>
          <a:prstGeom prst="rect">
            <a:avLst/>
          </a:prstGeom>
          <a:noFill/>
        </p:spPr>
        <p:txBody>
          <a:bodyPr wrap="square" lIns="0" tIns="0" rIns="0" bIns="0" rtlCol="0">
            <a:spAutoFit/>
          </a:bodyPr>
          <a:lstStyle/>
          <a:p>
            <a:r>
              <a:rPr lang="en-US" sz="900" i="1" dirty="0" smtClean="0">
                <a:solidFill>
                  <a:srgbClr val="000000"/>
                </a:solidFill>
                <a:ea typeface="ＭＳ Ｐゴシック"/>
              </a:rPr>
              <a:t>Updated limit from 2015 </a:t>
            </a:r>
            <a:r>
              <a:rPr lang="en-US" sz="900" dirty="0" smtClean="0">
                <a:solidFill>
                  <a:srgbClr val="000000"/>
                </a:solidFill>
                <a:ea typeface="ＭＳ Ｐゴシック"/>
              </a:rPr>
              <a:t>(see appendix for comparison)</a:t>
            </a:r>
            <a:endParaRPr lang="en-US" sz="900" dirty="0">
              <a:solidFill>
                <a:srgbClr val="000000"/>
              </a:solidFill>
              <a:ea typeface="ＭＳ Ｐゴシック"/>
            </a:endParaRPr>
          </a:p>
        </p:txBody>
      </p:sp>
    </p:spTree>
    <p:extLst>
      <p:ext uri="{BB962C8B-B14F-4D97-AF65-F5344CB8AC3E}">
        <p14:creationId xmlns:p14="http://schemas.microsoft.com/office/powerpoint/2010/main" val="3335635463"/>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564291398"/>
              </p:ext>
            </p:extLst>
          </p:nvPr>
        </p:nvGraphicFramePr>
        <p:xfrm>
          <a:off x="366712" y="1449388"/>
          <a:ext cx="8647892" cy="4754880"/>
        </p:xfrm>
        <a:graphic>
          <a:graphicData uri="http://schemas.openxmlformats.org/drawingml/2006/table">
            <a:tbl>
              <a:tblPr firstRow="1" bandRow="1"/>
              <a:tblGrid>
                <a:gridCol w="1197507"/>
                <a:gridCol w="1672258"/>
                <a:gridCol w="954608"/>
                <a:gridCol w="1535006"/>
                <a:gridCol w="1096171"/>
                <a:gridCol w="1096171"/>
                <a:gridCol w="1096171"/>
              </a:tblGrid>
              <a:tr h="14584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Apr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45848">
                <a:tc rowSpan="10">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nSpc>
                          <a:spcPct val="100000"/>
                        </a:lnSpc>
                      </a:pPr>
                      <a:r>
                        <a:rPr lang="en-US" sz="1000" b="0" dirty="0" smtClean="0">
                          <a:latin typeface="Arial" panose="020B0604020202020204" pitchFamily="34" charset="0"/>
                          <a:cs typeface="Arial" panose="020B0604020202020204" pitchFamily="34" charset="0"/>
                        </a:rPr>
                        <a:t>Net Charge-off Rate</a:t>
                      </a:r>
                      <a:endParaRPr lang="en-US" sz="1000" b="0" dirty="0">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pPr>
                      <a:r>
                        <a:rPr lang="en-US" sz="1000" dirty="0" smtClean="0">
                          <a:latin typeface="Arial" panose="020B0604020202020204" pitchFamily="34" charset="0"/>
                          <a:cs typeface="Arial" panose="020B0604020202020204" pitchFamily="34" charset="0"/>
                        </a:rPr>
                        <a:t>Monthly </a:t>
                      </a:r>
                    </a:p>
                    <a:p>
                      <a:pPr algn="ctr">
                        <a:lnSpc>
                          <a:spcPct val="100000"/>
                        </a:lnSpc>
                      </a:pPr>
                      <a:r>
                        <a:rPr lang="en-US" sz="1000" dirty="0" smtClean="0">
                          <a:latin typeface="Arial" panose="020B0604020202020204" pitchFamily="34" charset="0"/>
                          <a:cs typeface="Arial" panose="020B0604020202020204" pitchFamily="34" charset="0"/>
                        </a:rPr>
                        <a:t>(trailing 12m)</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1.4%</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&gt;=1.7</a:t>
                      </a:r>
                      <a:r>
                        <a:rPr lang="en-US" sz="1000" b="0" i="0" u="none" strike="noStrike" dirty="0">
                          <a:effectLst/>
                          <a:latin typeface="Arial"/>
                        </a:rPr>
                        <a:t>%</a:t>
                      </a: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&gt;=1.9</a:t>
                      </a:r>
                      <a:r>
                        <a:rPr lang="en-US" sz="1000" b="0" i="0" u="none" strike="noStrike" dirty="0">
                          <a:effectLst/>
                          <a:latin typeface="Arial"/>
                        </a:rPr>
                        <a:t>%</a:t>
                      </a: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ct val="100000"/>
                        </a:lnSpc>
                      </a:pPr>
                      <a:endParaRPr lang="en-US" sz="1000" b="0" dirty="0">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Mortgages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a:t>
                      </a:r>
                      <a:endParaRPr lang="en-US" sz="1000" dirty="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&gt;=1.8</a:t>
                      </a:r>
                      <a:r>
                        <a:rPr lang="en-US" sz="1000" b="0" i="0" u="none" strike="noStrike" dirty="0">
                          <a:effectLst/>
                          <a:latin typeface="Arial"/>
                        </a:rPr>
                        <a:t>%</a:t>
                      </a: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&gt;=2.0</a:t>
                      </a:r>
                      <a:r>
                        <a:rPr lang="en-US" sz="1000" b="0" i="0" u="none" strike="noStrike" dirty="0">
                          <a:effectLst/>
                          <a:latin typeface="Arial"/>
                        </a:rPr>
                        <a:t>%</a:t>
                      </a: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Commercial Banking</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0.36%</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&gt;=0.56%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&gt;=0.60%</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Personal</a:t>
                      </a:r>
                      <a:r>
                        <a:rPr lang="en-US" sz="1000" b="0" baseline="0" dirty="0" smtClean="0">
                          <a:latin typeface="Arial" panose="020B0604020202020204" pitchFamily="34" charset="0"/>
                          <a:cs typeface="Arial" panose="020B0604020202020204" pitchFamily="34" charset="0"/>
                        </a:rPr>
                        <a:t> Loans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4.6%</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&gt;=6.1%</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&gt;=6.5%</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US"/>
                    </a:p>
                  </a:txBody>
                  <a:tcP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100" b="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Credit</a:t>
                      </a:r>
                      <a:r>
                        <a:rPr lang="en-US" sz="1000" b="0" baseline="0" dirty="0" smtClean="0">
                          <a:latin typeface="Arial" panose="020B0604020202020204" pitchFamily="34" charset="0"/>
                          <a:cs typeface="Arial" panose="020B0604020202020204" pitchFamily="34" charset="0"/>
                        </a:rPr>
                        <a:t> Cards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6.1%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&gt;=7.3%</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&gt;=7.8%</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tc>
                <a:tc rowSpan="5">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60+ DPD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solidFill>
                            <a:schemeClr val="tx2"/>
                          </a:solidFill>
                          <a:latin typeface="Arial" panose="020B0604020202020204" pitchFamily="34" charset="0"/>
                          <a:cs typeface="Arial" panose="020B0604020202020204" pitchFamily="34" charset="0"/>
                        </a:rPr>
                        <a:t>BSPR</a:t>
                      </a:r>
                      <a:endParaRPr lang="en-US" sz="1000" b="0" dirty="0">
                        <a:solidFill>
                          <a:schemeClr val="tx2"/>
                        </a:solidFill>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&gt;=6.6%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&gt;=7.1%</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pPr algn="l" fontAlgn="b">
                        <a:lnSpc>
                          <a:spcPct val="100000"/>
                        </a:lnSpc>
                      </a:pP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Mortgages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8.6%</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&gt;=11.7%</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&gt;=12.7%</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l" fontAlgn="b">
                        <a:lnSpc>
                          <a:spcPct val="100000"/>
                        </a:lnSpc>
                      </a:pP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solidFill>
                            <a:schemeClr val="tx2"/>
                          </a:solidFill>
                          <a:latin typeface="Arial" panose="020B0604020202020204" pitchFamily="34" charset="0"/>
                          <a:cs typeface="Arial" panose="020B0604020202020204" pitchFamily="34" charset="0"/>
                        </a:rPr>
                        <a:t>Commercial</a:t>
                      </a:r>
                      <a:endParaRPr lang="en-US" sz="1000" b="0" dirty="0">
                        <a:solidFill>
                          <a:schemeClr val="tx2"/>
                        </a:solidFill>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2.1%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&gt;=4.3%</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&gt;=4.7%</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endParaRPr lang="en-GB"/>
                    </a:p>
                  </a:txBody>
                  <a:tcPr/>
                </a:tc>
                <a:tc vMerge="1">
                  <a:txBody>
                    <a:bodyPr/>
                    <a:lstStyle/>
                    <a:p>
                      <a:pPr>
                        <a:lnSpc>
                          <a:spcPts val="1000"/>
                        </a:lnSpc>
                      </a:pPr>
                      <a:endParaRPr lang="en-US" sz="100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Personal</a:t>
                      </a:r>
                      <a:r>
                        <a:rPr lang="en-US" sz="1000" b="0" baseline="0" dirty="0" smtClean="0">
                          <a:latin typeface="Arial" panose="020B0604020202020204" pitchFamily="34" charset="0"/>
                          <a:cs typeface="Arial" panose="020B0604020202020204" pitchFamily="34" charset="0"/>
                        </a:rPr>
                        <a:t> Loans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1.4%</a:t>
                      </a:r>
                      <a:endParaRPr lang="en-US" sz="1000" dirty="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&gt;=1.7%</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&gt;=1.9%</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solidFill>
                            <a:schemeClr val="tx1"/>
                          </a:solidFill>
                          <a:latin typeface="Arial" panose="020B0604020202020204" pitchFamily="34" charset="0"/>
                          <a:cs typeface="Arial" panose="020B0604020202020204" pitchFamily="34" charset="0"/>
                        </a:rPr>
                        <a:t>Credit</a:t>
                      </a:r>
                      <a:r>
                        <a:rPr lang="en-US" sz="1000" b="0" baseline="0" dirty="0" smtClean="0">
                          <a:solidFill>
                            <a:schemeClr val="tx1"/>
                          </a:solidFill>
                          <a:latin typeface="Arial" panose="020B0604020202020204" pitchFamily="34" charset="0"/>
                          <a:cs typeface="Arial" panose="020B0604020202020204" pitchFamily="34" charset="0"/>
                        </a:rPr>
                        <a:t> Cards</a:t>
                      </a:r>
                      <a:endParaRPr lang="en-US" sz="1000" b="0" dirty="0">
                        <a:solidFill>
                          <a:schemeClr val="tx1"/>
                        </a:solidFill>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2.4%</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&gt;=2.6%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&gt;=2.8%</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(concentration)</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*Single Obligor</a:t>
                      </a:r>
                      <a:r>
                        <a:rPr lang="en-US" sz="1000" b="0" i="0" kern="1200" baseline="0" dirty="0" smtClean="0">
                          <a:solidFill>
                            <a:schemeClr val="tx1"/>
                          </a:solidFill>
                          <a:latin typeface="Arial" panose="020B0604020202020204" pitchFamily="34" charset="0"/>
                          <a:ea typeface="+mn-ea"/>
                          <a:cs typeface="Arial" panose="020B0604020202020204" pitchFamily="34" charset="0"/>
                        </a:rPr>
                        <a:t> Exposure</a:t>
                      </a: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$40MM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$55.8MM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$69.6MM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9459">
                <a:tc vMerge="1">
                  <a:txBody>
                    <a:bodyPr/>
                    <a:lstStyle/>
                    <a:p>
                      <a:endParaRPr lang="en-GB" dirty="0"/>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b="0" i="0" dirty="0" smtClean="0">
                          <a:solidFill>
                            <a:schemeClr val="tx1"/>
                          </a:solidFill>
                          <a:latin typeface="Arial" panose="020B0604020202020204" pitchFamily="34" charset="0"/>
                          <a:cs typeface="Arial" panose="020B0604020202020204" pitchFamily="34" charset="0"/>
                        </a:rPr>
                        <a:t>*Top 20 Corporates Exposure</a:t>
                      </a:r>
                      <a:endParaRPr lang="en-US" sz="1000" b="0" i="0" dirty="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$648MM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&gt;=$828MM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&gt;=$993MM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41931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dirty="0" smtClean="0">
                          <a:solidFill>
                            <a:schemeClr val="tx1"/>
                          </a:solidFill>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 of counterparties with Santander Risk Rating (internal) &lt; 4.5 and exposure&gt;$10MM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&gt;=6</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dirty="0" smtClean="0">
                          <a:latin typeface="Arial" panose="020B0604020202020204" pitchFamily="34" charset="0"/>
                          <a:cs typeface="Arial" panose="020B0604020202020204" pitchFamily="34" charset="0"/>
                        </a:rPr>
                        <a:t>*Industry Exposure</a:t>
                      </a:r>
                      <a:r>
                        <a:rPr lang="en-US" sz="1000" baseline="30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N/Avail</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&gt;=$311MM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&gt;=$388MM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636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*CRE Exposure</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$506MM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&gt;=$870MM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&gt;=$1,086MM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636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Public Sector Exposure</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$347MM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&gt;=$436MM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&gt;=$543MM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BSPR metric limits (2/3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63"/>
            <a:ext cx="5000959"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dirty="0" smtClean="0">
                <a:solidFill>
                  <a:srgbClr val="000000"/>
                </a:solidFill>
                <a:latin typeface="Arial" panose="020B0604020202020204" pitchFamily="34" charset="0"/>
                <a:cs typeface="Arial" panose="020B0604020202020204" pitchFamily="34" charset="0"/>
                <a:sym typeface="+mn-lt"/>
              </a:rPr>
              <a:t>1. By </a:t>
            </a:r>
            <a:r>
              <a:rPr lang="en-US" sz="800" dirty="0">
                <a:solidFill>
                  <a:srgbClr val="000000"/>
                </a:solidFill>
                <a:latin typeface="Arial" panose="020B0604020202020204" pitchFamily="34" charset="0"/>
                <a:cs typeface="Arial" panose="020B0604020202020204" pitchFamily="34" charset="0"/>
                <a:sym typeface="+mn-lt"/>
              </a:rPr>
              <a:t>OCC group </a:t>
            </a:r>
          </a:p>
        </p:txBody>
      </p:sp>
      <p:sp>
        <p:nvSpPr>
          <p:cNvPr id="6" name="TextBox 5"/>
          <p:cNvSpPr txBox="1"/>
          <p:nvPr/>
        </p:nvSpPr>
        <p:spPr>
          <a:xfrm>
            <a:off x="6128052" y="109806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1722751578"/>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434494693"/>
              </p:ext>
            </p:extLst>
          </p:nvPr>
        </p:nvGraphicFramePr>
        <p:xfrm>
          <a:off x="366652" y="1442863"/>
          <a:ext cx="8742843" cy="3104803"/>
        </p:xfrm>
        <a:graphic>
          <a:graphicData uri="http://schemas.openxmlformats.org/drawingml/2006/table">
            <a:tbl>
              <a:tblPr firstRow="1" bandRow="1"/>
              <a:tblGrid>
                <a:gridCol w="971156"/>
                <a:gridCol w="2071397"/>
                <a:gridCol w="992846"/>
                <a:gridCol w="1382826"/>
                <a:gridCol w="1108206"/>
                <a:gridCol w="1108206"/>
                <a:gridCol w="1108206"/>
              </a:tblGrid>
              <a:tr h="12944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Apr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63739">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*Stressed </a:t>
                      </a:r>
                      <a:r>
                        <a:rPr lang="en-US" sz="1000" u="none" strike="noStrike" dirty="0">
                          <a:effectLst/>
                          <a:latin typeface="Arial" panose="020B0604020202020204" pitchFamily="34" charset="0"/>
                          <a:cs typeface="Arial" panose="020B0604020202020204" pitchFamily="34" charset="0"/>
                        </a:rPr>
                        <a:t>Survival </a:t>
                      </a:r>
                      <a:r>
                        <a:rPr lang="en-US" sz="1000" u="none" strike="noStrike" dirty="0" smtClean="0">
                          <a:effectLst/>
                          <a:latin typeface="Arial" panose="020B0604020202020204" pitchFamily="34" charset="0"/>
                          <a:cs typeface="Arial" panose="020B0604020202020204" pitchFamily="34" charset="0"/>
                        </a:rPr>
                        <a:t>Period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&gt;90 days</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&lt;=75 days</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&lt;=45 days</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2944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*Structural Funding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atio </a:t>
                      </a:r>
                      <a:r>
                        <a:rPr lang="en-US" sz="1000" u="none" strike="noStrike" dirty="0">
                          <a:effectLst/>
                          <a:latin typeface="Arial" panose="020B0604020202020204" pitchFamily="34" charset="0"/>
                          <a:cs typeface="Arial" panose="020B0604020202020204" pitchFamily="34" charset="0"/>
                        </a:rPr>
                        <a: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108%</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102%</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b="0" i="0" u="none" strike="noStrike" dirty="0" smtClean="0">
                          <a:solidFill>
                            <a:schemeClr val="tx1"/>
                          </a:solidFill>
                          <a:effectLst/>
                          <a:latin typeface="Arial" panose="020B0604020202020204" pitchFamily="34" charset="0"/>
                          <a:cs typeface="Arial" panose="020B0604020202020204" pitchFamily="34" charset="0"/>
                        </a:rPr>
                        <a:t>*Liquidity Coverage Ratio (US)</a:t>
                      </a:r>
                      <a:endParaRPr lang="en-US" sz="1000" b="0" i="0" u="none" strike="noStrike" dirty="0">
                        <a:solidFill>
                          <a:schemeClr val="tx1"/>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151%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110%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29441">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*NII</a:t>
                      </a:r>
                      <a:r>
                        <a:rPr lang="en-US" sz="1000" b="0" i="0" kern="1200" baseline="30000" dirty="0" smtClean="0">
                          <a:solidFill>
                            <a:schemeClr val="tx1"/>
                          </a:solidFill>
                          <a:latin typeface="Arial" panose="020B0604020202020204" pitchFamily="34" charset="0"/>
                          <a:ea typeface="+mn-ea"/>
                          <a:cs typeface="Arial" panose="020B0604020202020204" pitchFamily="34" charset="0"/>
                        </a:rPr>
                        <a:t>1</a:t>
                      </a:r>
                      <a:r>
                        <a:rPr lang="en-US" sz="1000" b="0" i="0" kern="1200" baseline="0" dirty="0" smtClean="0">
                          <a:solidFill>
                            <a:schemeClr val="tx1"/>
                          </a:solidFill>
                          <a:latin typeface="Arial" panose="020B0604020202020204" pitchFamily="34" charset="0"/>
                          <a:ea typeface="+mn-ea"/>
                          <a:cs typeface="Arial" panose="020B0604020202020204" pitchFamily="34" charset="0"/>
                        </a:rPr>
                        <a:t> Sensitivity </a:t>
                      </a:r>
                      <a:r>
                        <a:rPr lang="en-US" sz="1000" b="0" i="0" kern="1200" dirty="0" smtClean="0">
                          <a:solidFill>
                            <a:schemeClr val="tx1"/>
                          </a:solidFill>
                          <a:latin typeface="Arial" panose="020B0604020202020204" pitchFamily="34" charset="0"/>
                          <a:ea typeface="+mn-ea"/>
                          <a:cs typeface="Arial" panose="020B0604020202020204" pitchFamily="34" charset="0"/>
                        </a:rPr>
                        <a:t>(+/- 100bps)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1.69%</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-4.0%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-5.0%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1034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*MVE</a:t>
                      </a:r>
                      <a:r>
                        <a:rPr lang="en-US" sz="1000" b="0" i="0" kern="1200" baseline="30000" dirty="0" smtClean="0">
                          <a:solidFill>
                            <a:schemeClr val="tx1"/>
                          </a:solidFill>
                          <a:latin typeface="Arial" panose="020B0604020202020204" pitchFamily="34" charset="0"/>
                          <a:ea typeface="+mn-ea"/>
                          <a:cs typeface="Arial" panose="020B0604020202020204" pitchFamily="34" charset="0"/>
                        </a:rPr>
                        <a:t>2</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-1.92%</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-5.4%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-6.0%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10341">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Gross Op. Risk Losses / Gross Margin </a:t>
                      </a: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p>
                    <a:p>
                      <a:pPr marL="0" marR="0" indent="0" algn="ctr" defTabSz="457200" rtl="0" eaLnBrk="1" fontAlgn="auto" latinLnBrk="0" hangingPunct="1">
                        <a:lnSpc>
                          <a:spcPct val="100000"/>
                        </a:lnSpc>
                        <a:spcBef>
                          <a:spcPts val="0"/>
                        </a:spcBef>
                        <a:spcAft>
                          <a:spcPts val="0"/>
                        </a:spcAft>
                        <a:buClrTx/>
                        <a:buSzTx/>
                        <a:buFontTx/>
                        <a:buNone/>
                        <a:tabLst/>
                        <a:defRPr/>
                      </a:pPr>
                      <a:r>
                        <a:rPr lang="en-US" sz="1000" kern="1200" dirty="0" smtClean="0">
                          <a:solidFill>
                            <a:schemeClr val="tx1"/>
                          </a:solidFill>
                          <a:effectLst/>
                          <a:latin typeface="Arial" panose="020B0604020202020204" pitchFamily="34" charset="0"/>
                          <a:ea typeface="+mn-ea"/>
                          <a:cs typeface="Arial" panose="020B0604020202020204" pitchFamily="34" charset="0"/>
                        </a:rPr>
                        <a:t>(</a:t>
                      </a:r>
                      <a:r>
                        <a:rPr lang="en-US" sz="1000" kern="1200" baseline="0" dirty="0" smtClean="0">
                          <a:solidFill>
                            <a:schemeClr val="tx1"/>
                          </a:solidFill>
                          <a:effectLst/>
                          <a:latin typeface="Arial" panose="020B0604020202020204" pitchFamily="34" charset="0"/>
                          <a:ea typeface="+mn-ea"/>
                          <a:cs typeface="Arial" panose="020B0604020202020204" pitchFamily="34" charset="0"/>
                        </a:rPr>
                        <a:t>trailing 12m)</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0.54%</a:t>
                      </a:r>
                      <a:endParaRPr lang="en-US" sz="1000" baseline="30000" dirty="0" smtClean="0">
                        <a:latin typeface="Arial" panose="020B0604020202020204" pitchFamily="34" charset="0"/>
                        <a:cs typeface="Arial" panose="020B0604020202020204" pitchFamily="34" charset="0"/>
                      </a:endParaRPr>
                    </a:p>
                    <a:p>
                      <a:pPr algn="ctr">
                        <a:lnSpc>
                          <a:spcPct val="100000"/>
                        </a:lnSpc>
                      </a:pPr>
                      <a:endParaRPr lang="en-US" sz="1000" baseline="30000" dirty="0" smtClean="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0" i="0" u="none" strike="noStrike" dirty="0" smtClean="0">
                          <a:effectLst/>
                          <a:latin typeface="Arial"/>
                        </a:rPr>
                        <a:t>&gt;=</a:t>
                      </a:r>
                      <a:r>
                        <a:rPr lang="en-US" sz="1000" dirty="0" smtClean="0">
                          <a:latin typeface="Arial" panose="020B0604020202020204" pitchFamily="34" charset="0"/>
                          <a:cs typeface="Arial" panose="020B0604020202020204" pitchFamily="34" charset="0"/>
                        </a:rPr>
                        <a:t>0.71%</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0" i="0" u="none" strike="noStrike" dirty="0" smtClean="0">
                          <a:effectLst/>
                          <a:latin typeface="Arial"/>
                        </a:rPr>
                        <a:t>&gt;=</a:t>
                      </a:r>
                      <a:r>
                        <a:rPr lang="en-US" sz="1000" dirty="0" smtClean="0">
                          <a:latin typeface="Arial" panose="020B0604020202020204" pitchFamily="34" charset="0"/>
                          <a:cs typeface="Arial" panose="020B0604020202020204" pitchFamily="34" charset="0"/>
                        </a:rPr>
                        <a:t>0.88%</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6625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kern="1200" dirty="0" smtClean="0">
                          <a:solidFill>
                            <a:schemeClr val="tx1"/>
                          </a:solidFill>
                          <a:effectLst/>
                          <a:latin typeface="Arial" panose="020B0604020202020204" pitchFamily="34" charset="0"/>
                          <a:ea typeface="+mn-ea"/>
                          <a:cs typeface="Arial" panose="020B0604020202020204" pitchFamily="34" charset="0"/>
                        </a:rPr>
                        <a:t>**Material Operational Risk Events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pPr>
                      <a:r>
                        <a:rPr lang="en-US" sz="1000" kern="1200" dirty="0" smtClean="0">
                          <a:solidFill>
                            <a:schemeClr val="tx1"/>
                          </a:solidFill>
                          <a:latin typeface="Arial" panose="020B0604020202020204" pitchFamily="34" charset="0"/>
                          <a:ea typeface="+mn-ea"/>
                          <a:cs typeface="Arial" panose="020B0604020202020204" pitchFamily="34" charset="0"/>
                        </a:rPr>
                        <a:t>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45304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Model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0"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lnSpc>
                          <a:spcPct val="100000"/>
                        </a:lnSpc>
                      </a:pPr>
                      <a:r>
                        <a:rPr lang="en-US" sz="1000" kern="1200" dirty="0" smtClean="0">
                          <a:solidFill>
                            <a:schemeClr val="tx1"/>
                          </a:solidFill>
                          <a:latin typeface="Arial" panose="020B0604020202020204" pitchFamily="34" charset="0"/>
                          <a:ea typeface="+mn-ea"/>
                          <a:cs typeface="Arial" panose="020B0604020202020204" pitchFamily="34" charset="0"/>
                        </a:rPr>
                        <a:t>2</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b"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Until</a:t>
                      </a:r>
                      <a:r>
                        <a:rPr lang="en-US" sz="1000" b="0" i="0" kern="1200" baseline="0" dirty="0" smtClean="0">
                          <a:solidFill>
                            <a:schemeClr val="tx1"/>
                          </a:solidFill>
                          <a:latin typeface="Arial" panose="020B0604020202020204" pitchFamily="34" charset="0"/>
                          <a:ea typeface="+mn-ea"/>
                          <a:cs typeface="Arial" panose="020B0604020202020204" pitchFamily="34" charset="0"/>
                        </a:rPr>
                        <a:t> </a:t>
                      </a:r>
                      <a:r>
                        <a:rPr lang="en-US" sz="1000" b="0" i="0" kern="1200" dirty="0" smtClean="0">
                          <a:solidFill>
                            <a:schemeClr val="tx1"/>
                          </a:solidFill>
                          <a:latin typeface="Arial" panose="020B0604020202020204" pitchFamily="34" charset="0"/>
                          <a:ea typeface="+mn-ea"/>
                          <a:cs typeface="Arial" panose="020B0604020202020204" pitchFamily="34" charset="0"/>
                        </a:rPr>
                        <a:t>Q1 2017 &gt;2</a:t>
                      </a:r>
                    </a:p>
                    <a:p>
                      <a:pPr marL="0" marR="0" indent="0" algn="ctr" defTabSz="457200" rtl="0" eaLnBrk="1" fontAlgn="b"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+Q1 2017 &gt;0</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2912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Compliance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00000"/>
                        </a:lnSpc>
                        <a:spcBef>
                          <a:spcPts val="0"/>
                        </a:spcBef>
                        <a:spcAft>
                          <a:spcPts val="0"/>
                        </a:spcAft>
                      </a:pPr>
                      <a:r>
                        <a:rPr lang="en-US" sz="1000" dirty="0">
                          <a:solidFill>
                            <a:schemeClr val="tx1"/>
                          </a:solidFill>
                          <a:effectLst/>
                          <a:latin typeface="Arial"/>
                          <a:ea typeface="Calibri"/>
                          <a:cs typeface="Times New Roman"/>
                        </a:rPr>
                        <a:t>Open MRIAs or equivalent regulatory matters </a:t>
                      </a:r>
                      <a:r>
                        <a:rPr lang="en-US" sz="1000" dirty="0" smtClean="0">
                          <a:solidFill>
                            <a:schemeClr val="tx1"/>
                          </a:solidFill>
                          <a:effectLst/>
                          <a:latin typeface="Arial"/>
                          <a:ea typeface="Calibri"/>
                          <a:cs typeface="Times New Roman"/>
                        </a:rPr>
                        <a:t>requiring immediate attention</a:t>
                      </a:r>
                      <a:endParaRPr lang="en-US" sz="1000" dirty="0">
                        <a:solidFill>
                          <a:schemeClr val="tx1"/>
                        </a:solidFill>
                        <a:effectLst/>
                        <a:latin typeface="Calibri"/>
                        <a:ea typeface="Calibri"/>
                        <a:cs typeface="Times New Roman"/>
                      </a:endParaRPr>
                    </a:p>
                  </a:txBody>
                  <a:tcPr marL="10003"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BSPR metric limits (3/3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39"/>
            <a:ext cx="5000959" cy="369332"/>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114300" indent="-114300" algn="l">
              <a:lnSpc>
                <a:spcPct val="100000"/>
              </a:lnSpc>
              <a:spcBef>
                <a:spcPts val="0"/>
              </a:spcBef>
              <a:spcAft>
                <a:spcPts val="0"/>
              </a:spcAft>
              <a:buFont typeface="+mj-lt"/>
              <a:buAutoNum type="arabicPeriod"/>
            </a:pPr>
            <a:r>
              <a:rPr lang="en-US" sz="800" dirty="0" smtClean="0">
                <a:solidFill>
                  <a:srgbClr val="000000"/>
                </a:solidFill>
                <a:latin typeface="Arial" panose="020B0604020202020204" pitchFamily="34" charset="0"/>
                <a:cs typeface="Arial" panose="020B0604020202020204" pitchFamily="34" charset="0"/>
                <a:sym typeface="+mn-lt"/>
              </a:rPr>
              <a:t>NII: Net </a:t>
            </a:r>
            <a:r>
              <a:rPr lang="en-US" sz="800" dirty="0">
                <a:solidFill>
                  <a:srgbClr val="000000"/>
                </a:solidFill>
                <a:latin typeface="Arial" panose="020B0604020202020204" pitchFamily="34" charset="0"/>
                <a:cs typeface="Arial" panose="020B0604020202020204" pitchFamily="34" charset="0"/>
                <a:sym typeface="+mn-lt"/>
              </a:rPr>
              <a:t>Interest Income</a:t>
            </a:r>
          </a:p>
          <a:p>
            <a:pPr marL="114300" indent="-114300" algn="l">
              <a:lnSpc>
                <a:spcPct val="100000"/>
              </a:lnSpc>
              <a:spcBef>
                <a:spcPts val="0"/>
              </a:spcBef>
              <a:spcAft>
                <a:spcPts val="0"/>
              </a:spcAft>
              <a:buFont typeface="+mj-lt"/>
              <a:buAutoNum type="arabicPeriod"/>
            </a:pPr>
            <a:r>
              <a:rPr lang="en-US" sz="800" dirty="0" smtClean="0">
                <a:solidFill>
                  <a:srgbClr val="000000"/>
                </a:solidFill>
                <a:latin typeface="Arial" panose="020B0604020202020204" pitchFamily="34" charset="0"/>
                <a:cs typeface="Arial" panose="020B0604020202020204" pitchFamily="34" charset="0"/>
                <a:sym typeface="+mn-lt"/>
              </a:rPr>
              <a:t>MVE: Market </a:t>
            </a:r>
            <a:r>
              <a:rPr lang="en-US" sz="800" dirty="0">
                <a:solidFill>
                  <a:srgbClr val="000000"/>
                </a:solidFill>
                <a:latin typeface="Arial" panose="020B0604020202020204" pitchFamily="34" charset="0"/>
                <a:cs typeface="Arial" panose="020B0604020202020204" pitchFamily="34" charset="0"/>
                <a:sym typeface="+mn-lt"/>
              </a:rPr>
              <a:t>Value of Equity</a:t>
            </a:r>
          </a:p>
        </p:txBody>
      </p:sp>
      <p:sp>
        <p:nvSpPr>
          <p:cNvPr id="10" name="TextBox 9"/>
          <p:cNvSpPr txBox="1"/>
          <p:nvPr/>
        </p:nvSpPr>
        <p:spPr>
          <a:xfrm>
            <a:off x="345608" y="5149299"/>
            <a:ext cx="2542363" cy="184666"/>
          </a:xfrm>
          <a:prstGeom prst="rect">
            <a:avLst/>
          </a:prstGeom>
          <a:noFill/>
        </p:spPr>
        <p:txBody>
          <a:bodyPr wrap="none" lIns="0" tIns="0" rIns="0" bIns="0" rtlCol="0">
            <a:spAutoFit/>
          </a:bodyPr>
          <a:lstStyle/>
          <a:p>
            <a:pPr algn="l">
              <a:lnSpc>
                <a:spcPct val="100000"/>
              </a:lnSpc>
            </a:pPr>
            <a:r>
              <a:rPr lang="en-GB" sz="1200" b="1" dirty="0" smtClean="0">
                <a:solidFill>
                  <a:srgbClr val="FF0000"/>
                </a:solidFill>
              </a:rPr>
              <a:t>Annually monitored CCAR outputs</a:t>
            </a:r>
          </a:p>
        </p:txBody>
      </p:sp>
      <p:graphicFrame>
        <p:nvGraphicFramePr>
          <p:cNvPr id="11" name="Table 10"/>
          <p:cNvGraphicFramePr>
            <a:graphicFrameLocks noGrp="1"/>
          </p:cNvGraphicFramePr>
          <p:nvPr>
            <p:extLst>
              <p:ext uri="{D42A27DB-BD31-4B8C-83A1-F6EECF244321}">
                <p14:modId xmlns:p14="http://schemas.microsoft.com/office/powerpoint/2010/main" val="4252245696"/>
              </p:ext>
            </p:extLst>
          </p:nvPr>
        </p:nvGraphicFramePr>
        <p:xfrm>
          <a:off x="366710" y="5376521"/>
          <a:ext cx="8899528" cy="800861"/>
        </p:xfrm>
        <a:graphic>
          <a:graphicData uri="http://schemas.openxmlformats.org/drawingml/2006/table">
            <a:tbl>
              <a:tblPr firstRow="1" bandRow="1"/>
              <a:tblGrid>
                <a:gridCol w="1263124"/>
                <a:gridCol w="1884892"/>
                <a:gridCol w="959703"/>
                <a:gridCol w="1407608"/>
                <a:gridCol w="1128067"/>
                <a:gridCol w="1128067"/>
                <a:gridCol w="1128067"/>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Annual CCAR 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Annual (Mar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Capital</a:t>
                      </a:r>
                      <a:r>
                        <a:rPr lang="en-US" sz="1000" b="1" baseline="0" dirty="0" smtClean="0">
                          <a:solidFill>
                            <a:schemeClr val="tx1"/>
                          </a:solidFill>
                          <a:latin typeface="Arial" panose="020B0604020202020204" pitchFamily="34" charset="0"/>
                          <a:cs typeface="Arial" panose="020B0604020202020204" pitchFamily="34" charset="0"/>
                        </a:rPr>
                        <a:t> adequacy</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a:effectLst/>
                          <a:latin typeface="Arial" panose="020B0604020202020204" pitchFamily="34" charset="0"/>
                          <a:cs typeface="Arial" panose="020B0604020202020204" pitchFamily="34" charset="0"/>
                        </a:rPr>
                        <a:t>Impairment to </a:t>
                      </a:r>
                      <a:r>
                        <a:rPr lang="en-US" sz="1000" u="none" strike="noStrike" dirty="0" smtClean="0">
                          <a:effectLst/>
                          <a:latin typeface="Arial" panose="020B0604020202020204" pitchFamily="34" charset="0"/>
                          <a:cs typeface="Arial" panose="020B0604020202020204" pitchFamily="34" charset="0"/>
                        </a:rPr>
                        <a:t>Pre-Provision </a:t>
                      </a:r>
                      <a:br>
                        <a:rPr lang="en-US" sz="1000" u="none" strike="noStrike" dirty="0" smtClean="0">
                          <a:effectLst/>
                          <a:latin typeface="Arial" panose="020B0604020202020204" pitchFamily="34" charset="0"/>
                          <a:cs typeface="Arial" panose="020B0604020202020204" pitchFamily="34" charset="0"/>
                        </a:rPr>
                      </a:br>
                      <a:r>
                        <a:rPr lang="en-US" sz="1000" u="none" strike="noStrike" dirty="0" smtClean="0">
                          <a:effectLst/>
                          <a:latin typeface="Arial" panose="020B0604020202020204" pitchFamily="34" charset="0"/>
                          <a:cs typeface="Arial" panose="020B0604020202020204" pitchFamily="34" charset="0"/>
                        </a:rPr>
                        <a:t>Net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evenue </a:t>
                      </a:r>
                      <a:r>
                        <a:rPr lang="en-US" sz="1000" u="none" strike="noStrike" dirty="0">
                          <a:effectLst/>
                          <a:latin typeface="Arial" panose="020B0604020202020204" pitchFamily="34" charset="0"/>
                          <a:cs typeface="Arial" panose="020B0604020202020204" pitchFamily="34" charset="0"/>
                        </a:rPr>
                        <a:t>(PPNR) </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$255MM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&gt;=$298MM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&gt;=$323MM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Total Credit Losses</a:t>
                      </a: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Annual</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BSPR</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000" dirty="0" smtClean="0">
                          <a:latin typeface="Arial" panose="020B0604020202020204" pitchFamily="34" charset="0"/>
                          <a:cs typeface="Arial" panose="020B0604020202020204" pitchFamily="34" charset="0"/>
                        </a:rPr>
                        <a:t>$239MM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$318MM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$344MM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12" name="TextBox 11"/>
          <p:cNvSpPr txBox="1"/>
          <p:nvPr/>
        </p:nvSpPr>
        <p:spPr>
          <a:xfrm>
            <a:off x="5279907" y="1000258"/>
            <a:ext cx="4124847" cy="357021"/>
          </a:xfrm>
          <a:prstGeom prst="rect">
            <a:avLst/>
          </a:prstGeom>
          <a:noFill/>
        </p:spPr>
        <p:txBody>
          <a:bodyPr wrap="none" rtlCol="0">
            <a:spAutoFit/>
          </a:bodyPr>
          <a:lstStyle/>
          <a:p>
            <a:pPr algn="l"/>
            <a:r>
              <a:rPr lang="en-US" b="1" dirty="0" smtClean="0">
                <a:solidFill>
                  <a:srgbClr val="000000"/>
                </a:solidFill>
                <a:ea typeface="ＭＳ Ｐゴシック"/>
              </a:rPr>
              <a:t>* SHUSA metric reported in Santander Group RAS</a:t>
            </a:r>
          </a:p>
          <a:p>
            <a:pPr algn="l"/>
            <a:r>
              <a:rPr lang="en-US" b="1" dirty="0" smtClean="0">
                <a:solidFill>
                  <a:srgbClr val="000000"/>
                </a:solidFill>
                <a:ea typeface="ＭＳ Ｐゴシック"/>
              </a:rPr>
              <a:t>** Preliminary data &amp; calibration considering change in definition</a:t>
            </a:r>
            <a:endParaRPr lang="en-US" b="1" dirty="0">
              <a:solidFill>
                <a:srgbClr val="000000"/>
              </a:solidFill>
              <a:ea typeface="ＭＳ Ｐゴシック"/>
            </a:endParaRPr>
          </a:p>
        </p:txBody>
      </p:sp>
    </p:spTree>
    <p:extLst>
      <p:ext uri="{BB962C8B-B14F-4D97-AF65-F5344CB8AC3E}">
        <p14:creationId xmlns:p14="http://schemas.microsoft.com/office/powerpoint/2010/main" val="951797384"/>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a:t>
            </a:r>
          </a:p>
        </p:txBody>
      </p:sp>
    </p:spTree>
    <p:extLst>
      <p:ext uri="{BB962C8B-B14F-4D97-AF65-F5344CB8AC3E}">
        <p14:creationId xmlns:p14="http://schemas.microsoft.com/office/powerpoint/2010/main" val="2757410575"/>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smtClean="0"/>
              <a:t>Appendix contents</a:t>
            </a:r>
            <a:endParaRPr lang="en-GB" dirty="0"/>
          </a:p>
        </p:txBody>
      </p:sp>
      <p:sp>
        <p:nvSpPr>
          <p:cNvPr id="5"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sp>
        <p:nvSpPr>
          <p:cNvPr id="6" name="Content Placeholder 3"/>
          <p:cNvSpPr txBox="1">
            <a:spLocks/>
          </p:cNvSpPr>
          <p:nvPr/>
        </p:nvSpPr>
        <p:spPr bwMode="gray">
          <a:xfrm>
            <a:off x="348437" y="1758857"/>
            <a:ext cx="3979014" cy="2000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defPPr>
              <a:defRPr lang="en-GB"/>
            </a:defPPr>
            <a:lvl1pPr marL="180000" indent="-180000" algn="l" eaLnBrk="1" hangingPunct="1">
              <a:lnSpc>
                <a:spcPct val="100000"/>
              </a:lnSpc>
              <a:spcBef>
                <a:spcPts val="700"/>
              </a:spcBef>
              <a:spcAft>
                <a:spcPts val="0"/>
              </a:spcAft>
              <a:buChar char="•"/>
              <a:defRPr sz="1200" kern="0">
                <a:latin typeface="+mn-lt"/>
              </a:defRPr>
            </a:lvl1pPr>
            <a:lvl2pPr marL="360000" lvl="1" indent="-180000" algn="l" eaLnBrk="1" hangingPunct="1">
              <a:lnSpc>
                <a:spcPct val="100000"/>
              </a:lnSpc>
              <a:spcBef>
                <a:spcPts val="300"/>
              </a:spcBef>
              <a:spcAft>
                <a:spcPts val="0"/>
              </a:spcAft>
              <a:buFont typeface="Arial" charset="0"/>
              <a:buChar char="–"/>
              <a:defRPr sz="1200" kern="0" baseline="0">
                <a:latin typeface="+mn-lt"/>
              </a:defRPr>
            </a:lvl2pPr>
            <a:lvl3pPr marL="540000" lvl="2" indent="-179388" algn="l" eaLnBrk="1" hangingPunct="1">
              <a:lnSpc>
                <a:spcPct val="100000"/>
              </a:lnSpc>
              <a:spcBef>
                <a:spcPts val="300"/>
              </a:spcBef>
              <a:spcAft>
                <a:spcPts val="0"/>
              </a:spcAft>
              <a:buFont typeface="Arial" charset="0"/>
              <a:buChar char="-"/>
              <a:defRPr sz="1200" kern="0">
                <a:latin typeface="+mn-lt"/>
              </a:defRPr>
            </a:lvl3pPr>
            <a:lvl4pPr marL="720000" lvl="3" indent="-179388" algn="l" eaLnBrk="1" hangingPunct="1">
              <a:lnSpc>
                <a:spcPct val="100000"/>
              </a:lnSpc>
              <a:spcBef>
                <a:spcPts val="300"/>
              </a:spcBef>
              <a:spcAft>
                <a:spcPts val="0"/>
              </a:spcAft>
              <a:buFont typeface="Arial" charset="0"/>
              <a:buChar char="-"/>
              <a:defRPr sz="1200" kern="0">
                <a:latin typeface="+mn-lt"/>
              </a:defRPr>
            </a:lvl4pPr>
            <a:lvl5pPr marL="900000" lvl="4" indent="-180000" algn="l" eaLnBrk="1" hangingPunct="1">
              <a:lnSpc>
                <a:spcPct val="100000"/>
              </a:lnSpc>
              <a:spcBef>
                <a:spcPts val="300"/>
              </a:spcBef>
              <a:spcAft>
                <a:spcPts val="0"/>
              </a:spcAft>
              <a:buFont typeface="Arial" panose="020B0604020202020204" pitchFamily="34" charset="0"/>
              <a:buChar char="-"/>
              <a:defRPr sz="1200" kern="0">
                <a:latin typeface="+mn-lt"/>
              </a:defRPr>
            </a:lvl5pPr>
            <a:lvl6pPr marL="1080000" indent="-180000" fontAlgn="base">
              <a:spcBef>
                <a:spcPts val="300"/>
              </a:spcBef>
              <a:spcAft>
                <a:spcPts val="0"/>
              </a:spcAft>
              <a:buFont typeface="Arial" charset="0"/>
              <a:buChar char="-"/>
              <a:defRPr sz="1400" baseline="0">
                <a:latin typeface="+mn-lt"/>
              </a:defRPr>
            </a:lvl6pPr>
            <a:lvl7pPr marL="1260000" indent="-180000" fontAlgn="base">
              <a:spcBef>
                <a:spcPts val="300"/>
              </a:spcBef>
              <a:spcAft>
                <a:spcPts val="0"/>
              </a:spcAft>
              <a:buFont typeface="Arial" charset="0"/>
              <a:buChar char="-"/>
              <a:defRPr sz="1400">
                <a:latin typeface="+mn-lt"/>
              </a:defRPr>
            </a:lvl7pPr>
            <a:lvl8pPr marL="1440000" indent="-180000" fontAlgn="base">
              <a:spcBef>
                <a:spcPts val="300"/>
              </a:spcBef>
              <a:spcAft>
                <a:spcPts val="0"/>
              </a:spcAft>
              <a:buFont typeface="Arial" charset="0"/>
              <a:buChar char="-"/>
              <a:defRPr sz="1400">
                <a:latin typeface="+mn-lt"/>
              </a:defRPr>
            </a:lvl8pPr>
            <a:lvl9pPr marL="1620000" indent="-180000" fontAlgn="base">
              <a:spcBef>
                <a:spcPts val="300"/>
              </a:spcBef>
              <a:spcAft>
                <a:spcPts val="0"/>
              </a:spcAft>
              <a:buFont typeface="Arial" charset="0"/>
              <a:buChar char="-"/>
              <a:defRPr sz="1400" baseline="0">
                <a:latin typeface="+mn-lt"/>
              </a:defRPr>
            </a:lvl9pPr>
          </a:lstStyle>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Bancorp RAS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Qualitative statements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Additional metrics</a:t>
            </a:r>
          </a:p>
          <a:p>
            <a:pPr marL="460375" indent="-342900">
              <a:spcBef>
                <a:spcPts val="1200"/>
              </a:spcBef>
              <a:buFont typeface="+mj-lt"/>
              <a:buAutoNum type="alphaUcPeriod"/>
            </a:pPr>
            <a:r>
              <a:rPr lang="en-GB" sz="1800" dirty="0" smtClean="0">
                <a:solidFill>
                  <a:srgbClr val="000000"/>
                </a:solidFill>
                <a:latin typeface="Arial" panose="020B0604020202020204" pitchFamily="34" charset="0"/>
                <a:cs typeface="Arial" panose="020B0604020202020204" pitchFamily="34" charset="0"/>
              </a:rPr>
              <a:t>Glossary</a:t>
            </a:r>
          </a:p>
          <a:p>
            <a:pPr marL="460375" indent="-342900">
              <a:spcBef>
                <a:spcPts val="1200"/>
              </a:spcBef>
              <a:buFont typeface="+mj-lt"/>
              <a:buAutoNum type="alphaUcPeriod"/>
            </a:pPr>
            <a:endParaRPr lang="en-GB" sz="18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08667733"/>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A – Bancorp RAS</a:t>
            </a:r>
          </a:p>
        </p:txBody>
      </p:sp>
    </p:spTree>
    <p:extLst>
      <p:ext uri="{BB962C8B-B14F-4D97-AF65-F5344CB8AC3E}">
        <p14:creationId xmlns:p14="http://schemas.microsoft.com/office/powerpoint/2010/main" val="2866993154"/>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336357155"/>
              </p:ext>
            </p:extLst>
          </p:nvPr>
        </p:nvGraphicFramePr>
        <p:xfrm>
          <a:off x="366714" y="1470024"/>
          <a:ext cx="8899525" cy="2122120"/>
        </p:xfrm>
        <a:graphic>
          <a:graphicData uri="http://schemas.openxmlformats.org/drawingml/2006/table">
            <a:tbl>
              <a:tblPr firstRow="1" bandRow="1"/>
              <a:tblGrid>
                <a:gridCol w="772415"/>
                <a:gridCol w="1828714"/>
                <a:gridCol w="1414376"/>
                <a:gridCol w="801752"/>
                <a:gridCol w="680378"/>
                <a:gridCol w="680378"/>
                <a:gridCol w="680378"/>
                <a:gridCol w="680378"/>
                <a:gridCol w="680378"/>
                <a:gridCol w="680378"/>
              </a:tblGrid>
              <a:tr h="122233">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lnL>
                      <a:noFill/>
                    </a:lnL>
                    <a:lnR>
                      <a:noFill/>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1" dirty="0">
                        <a:solidFill>
                          <a:schemeClr val="tx1"/>
                        </a:solidFill>
                        <a:latin typeface="Arial" panose="020B0604020202020204" pitchFamily="34" charset="0"/>
                        <a:cs typeface="Arial" panose="020B0604020202020204" pitchFamily="34" charset="0"/>
                      </a:endParaRPr>
                    </a:p>
                  </a:txBody>
                  <a:tcPr marL="48014" marR="48014">
                    <a:lnL>
                      <a:noFill/>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pPr marL="0" algn="ctr" defTabSz="457200" rtl="0" eaLnBrk="1" latinLnBrk="0" hangingPunct="1"/>
                      <a:r>
                        <a:rPr lang="en-US" sz="1100" b="1" kern="1200" dirty="0" smtClean="0">
                          <a:solidFill>
                            <a:srgbClr val="FF0000"/>
                          </a:solidFill>
                          <a:latin typeface="Arial" panose="020B0604020202020204" pitchFamily="34" charset="0"/>
                          <a:ea typeface="+mn-ea"/>
                          <a:cs typeface="Arial" panose="020B0604020202020204" pitchFamily="34" charset="0"/>
                        </a:rPr>
                        <a:t>Baseline scenario</a:t>
                      </a:r>
                      <a:endParaRPr lang="en-US" sz="1100" b="1" kern="1200" dirty="0">
                        <a:solidFill>
                          <a:srgbClr val="FF0000"/>
                        </a:solidFill>
                        <a:latin typeface="Arial" panose="020B0604020202020204" pitchFamily="34" charset="0"/>
                        <a:ea typeface="+mn-ea"/>
                        <a:cs typeface="Arial" panose="020B0604020202020204" pitchFamily="34" charset="0"/>
                      </a:endParaRPr>
                    </a:p>
                  </a:txBody>
                  <a:tcPr marL="48014" marR="480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GB"/>
                    </a:p>
                  </a:txBody>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rgbClr val="FF0000"/>
                          </a:solidFill>
                          <a:latin typeface="Arial" panose="020B0604020202020204" pitchFamily="34" charset="0"/>
                          <a:ea typeface="+mn-ea"/>
                          <a:cs typeface="Arial" panose="020B0604020202020204" pitchFamily="34" charset="0"/>
                        </a:rPr>
                        <a:t>BHC Stress scenario</a:t>
                      </a:r>
                    </a:p>
                  </a:txBody>
                  <a:tcPr marL="48014" marR="480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algn="ctr" defTabSz="457200" rtl="0" eaLnBrk="1" latinLnBrk="0" hangingPunct="1"/>
                      <a:endParaRPr lang="en-US" sz="1100" b="1" kern="1200" dirty="0">
                        <a:solidFill>
                          <a:schemeClr val="tx1"/>
                        </a:solidFill>
                        <a:latin typeface="Arial" panose="020B0604020202020204" pitchFamily="34" charset="0"/>
                        <a:ea typeface="+mn-ea"/>
                        <a:cs typeface="Arial" panose="020B0604020202020204" pitchFamily="34" charset="0"/>
                      </a:endParaRPr>
                    </a:p>
                  </a:txBody>
                  <a:tcPr marL="45720" marR="45720">
                    <a:lnL w="12700" cmpd="sng">
                      <a:noFill/>
                      <a:prstDash val="solid"/>
                    </a:lnL>
                    <a:lnR w="12700" cmpd="sng">
                      <a:noFill/>
                      <a:prstDash val="soli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hMerge="1">
                  <a:txBody>
                    <a:bodyPr/>
                    <a:lstStyle/>
                    <a:p>
                      <a:pPr marL="0" indent="0" algn="ctr" defTabSz="457200" rtl="0" eaLnBrk="1" latinLnBrk="0" hangingPunct="1">
                        <a:buFont typeface="Arial" panose="020B0604020202020204" pitchFamily="34" charset="0"/>
                        <a:buNone/>
                      </a:pPr>
                      <a:endParaRPr lang="en-US" sz="1100" b="1" kern="1200" dirty="0">
                        <a:solidFill>
                          <a:schemeClr val="bg1"/>
                        </a:solidFill>
                        <a:latin typeface="Arial" panose="020B0604020202020204" pitchFamily="34" charset="0"/>
                        <a:ea typeface="+mn-ea"/>
                        <a:cs typeface="Arial" panose="020B0604020202020204" pitchFamily="34" charset="0"/>
                      </a:endParaRPr>
                    </a:p>
                  </a:txBody>
                  <a:tcPr marL="45720" marR="45720">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20372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100" b="1" dirty="0" smtClean="0">
                          <a:solidFill>
                            <a:srgbClr val="FF0000"/>
                          </a:solidFill>
                          <a:latin typeface="Arial" panose="020B0604020202020204" pitchFamily="34" charset="0"/>
                          <a:cs typeface="Arial" panose="020B0604020202020204" pitchFamily="34" charset="0"/>
                        </a:rPr>
                        <a:t>Risk type</a:t>
                      </a:r>
                      <a:endParaRPr lang="en-US" sz="11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smtClean="0">
                          <a:solidFill>
                            <a:srgbClr val="FF0000"/>
                          </a:solidFill>
                          <a:latin typeface="Arial" panose="020B0604020202020204" pitchFamily="34" charset="0"/>
                          <a:cs typeface="Arial" panose="020B0604020202020204" pitchFamily="34" charset="0"/>
                        </a:rPr>
                        <a:t>Ratio</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1" dirty="0" smtClean="0">
                          <a:solidFill>
                            <a:srgbClr val="FF0000"/>
                          </a:solidFill>
                          <a:latin typeface="Arial" panose="020B0604020202020204" pitchFamily="34" charset="0"/>
                          <a:cs typeface="Arial" panose="020B0604020202020204" pitchFamily="34" charset="0"/>
                        </a:rPr>
                        <a:t>Frequency</a:t>
                      </a:r>
                      <a:endParaRPr lang="en-US" sz="11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9525"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Apr 16</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Base</a:t>
                      </a:r>
                    </a:p>
                  </a:txBody>
                  <a:tcPr marL="48014" marR="48014" anchor="b">
                    <a:lnL w="1905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1" kern="1200" dirty="0" smtClean="0">
                          <a:solidFill>
                            <a:schemeClr val="tx1"/>
                          </a:solidFill>
                          <a:latin typeface="Arial" panose="020B0604020202020204" pitchFamily="34" charset="0"/>
                          <a:ea typeface="+mn-ea"/>
                          <a:cs typeface="Arial" panose="020B0604020202020204" pitchFamily="34" charset="0"/>
                        </a:rPr>
                        <a:t>BHC</a:t>
                      </a:r>
                      <a:r>
                        <a:rPr lang="en-US" sz="1100" b="1" kern="1200" baseline="0" dirty="0" smtClean="0">
                          <a:solidFill>
                            <a:schemeClr val="tx1"/>
                          </a:solidFill>
                          <a:latin typeface="Arial" panose="020B0604020202020204" pitchFamily="34" charset="0"/>
                          <a:ea typeface="+mn-ea"/>
                          <a:cs typeface="Arial" panose="020B0604020202020204" pitchFamily="34" charset="0"/>
                        </a:rPr>
                        <a:t> Stress</a:t>
                      </a:r>
                      <a:endParaRPr lang="en-US" sz="1100" b="1" kern="1200" dirty="0" smtClean="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100" b="1" kern="1200" dirty="0" smtClean="0">
                          <a:solidFill>
                            <a:schemeClr val="tx1"/>
                          </a:solidFill>
                          <a:latin typeface="Arial" panose="020B0604020202020204" pitchFamily="34" charset="0"/>
                          <a:ea typeface="+mn-ea"/>
                          <a:cs typeface="Arial" panose="020B0604020202020204" pitchFamily="34" charset="0"/>
                        </a:rPr>
                        <a:t>Amber trigger</a:t>
                      </a:r>
                      <a:endParaRPr lang="en-US" sz="11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100" b="1" kern="1200" dirty="0" smtClean="0">
                          <a:solidFill>
                            <a:schemeClr val="bg1"/>
                          </a:solidFill>
                          <a:latin typeface="Arial" panose="020B0604020202020204" pitchFamily="34" charset="0"/>
                          <a:ea typeface="+mn-ea"/>
                          <a:cs typeface="Arial" panose="020B0604020202020204" pitchFamily="34" charset="0"/>
                        </a:rPr>
                        <a:t>Red limit</a:t>
                      </a:r>
                      <a:endParaRPr lang="en-US" sz="11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359080">
                <a:tc rowSpan="4">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tx1"/>
                          </a:solidFill>
                          <a:latin typeface="Arial" panose="020B0604020202020204" pitchFamily="34" charset="0"/>
                          <a:cs typeface="Arial" panose="020B0604020202020204" pitchFamily="34" charset="0"/>
                        </a:rPr>
                        <a:t>Capital</a:t>
                      </a:r>
                      <a:r>
                        <a:rPr lang="en-US" sz="1100" b="1" baseline="0" dirty="0" smtClean="0">
                          <a:solidFill>
                            <a:schemeClr val="tx1"/>
                          </a:solidFill>
                          <a:latin typeface="Arial" panose="020B0604020202020204" pitchFamily="34" charset="0"/>
                          <a:cs typeface="Arial" panose="020B0604020202020204" pitchFamily="34" charset="0"/>
                        </a:rPr>
                        <a:t> adequacy</a:t>
                      </a:r>
                      <a:endParaRPr lang="en-US" sz="1100" b="1" dirty="0" smtClean="0">
                        <a:solidFill>
                          <a:schemeClr val="tx1"/>
                        </a:solidFill>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panose="020B0604020202020204" pitchFamily="34" charset="0"/>
                          <a:cs typeface="Arial" panose="020B0604020202020204" pitchFamily="34" charset="0"/>
                        </a:rPr>
                        <a:t>*Common Equity</a:t>
                      </a:r>
                      <a:r>
                        <a:rPr lang="en-US" sz="1100" b="0" baseline="0" dirty="0" smtClean="0">
                          <a:solidFill>
                            <a:schemeClr val="tx1"/>
                          </a:solidFill>
                          <a:latin typeface="Arial" panose="020B0604020202020204" pitchFamily="34" charset="0"/>
                          <a:cs typeface="Arial" panose="020B0604020202020204" pitchFamily="34" charset="0"/>
                        </a:rPr>
                        <a:t> Tier 1</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27.65%</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30.54%</a:t>
                      </a:r>
                      <a:endParaRPr lang="en-US" sz="1100" b="0" dirty="0">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100" b="0" i="0" u="none" strike="noStrike" kern="1200" dirty="0" smtClean="0">
                          <a:solidFill>
                            <a:srgbClr val="000000"/>
                          </a:solidFill>
                          <a:effectLst/>
                          <a:latin typeface="Arial"/>
                          <a:ea typeface="+mn-ea"/>
                          <a:cs typeface="+mn-cs"/>
                        </a:rPr>
                        <a:t>&lt;=13.01%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100" b="0" i="0" u="none" strike="noStrike" kern="1200" dirty="0" smtClean="0">
                          <a:solidFill>
                            <a:srgbClr val="000000"/>
                          </a:solidFill>
                          <a:effectLst/>
                          <a:latin typeface="Arial"/>
                          <a:ea typeface="ＭＳ Ｐゴシック"/>
                          <a:cs typeface="ＭＳ Ｐゴシック"/>
                        </a:rPr>
                        <a:t>&lt;=</a:t>
                      </a:r>
                      <a:r>
                        <a:rPr lang="en-US" sz="1100" b="0" i="0" u="none" strike="noStrike" kern="1200" dirty="0" smtClean="0">
                          <a:solidFill>
                            <a:srgbClr val="000000"/>
                          </a:solidFill>
                          <a:effectLst/>
                          <a:latin typeface="Arial"/>
                          <a:ea typeface="+mn-ea"/>
                          <a:cs typeface="+mn-cs"/>
                        </a:rPr>
                        <a:t>11.01%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lnSpc>
                          <a:spcPct val="100000"/>
                        </a:lnSpc>
                      </a:pPr>
                      <a:r>
                        <a:rPr lang="en-US" sz="1100" b="0" i="0" u="none" strike="noStrike" dirty="0" smtClean="0">
                          <a:solidFill>
                            <a:srgbClr val="000000"/>
                          </a:solidFill>
                          <a:effectLst/>
                          <a:latin typeface="Arial"/>
                        </a:rPr>
                        <a:t>18.61%</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11.01</a:t>
                      </a:r>
                      <a:r>
                        <a:rPr lang="en-US" sz="1100" b="0" i="0" u="none" strike="noStrike" dirty="0">
                          <a:solidFill>
                            <a:srgbClr val="000000"/>
                          </a:solidFill>
                          <a:effectLst/>
                          <a:latin typeface="Arial"/>
                        </a:rPr>
                        <a:t>%</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9.30%</a:t>
                      </a:r>
                      <a:endParaRPr lang="en-US" sz="1100" b="0" i="0" u="none" strike="noStrike" dirty="0">
                        <a:solidFill>
                          <a:srgbClr val="000000"/>
                        </a:solidFill>
                        <a:effectLst/>
                        <a:latin typeface="Arial"/>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*Total Risk-based Capital</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28.91%</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32.94%</a:t>
                      </a:r>
                      <a:endParaRPr lang="en-US" sz="1100" b="0" dirty="0">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17.83%</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15.83%</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lnSpc>
                          <a:spcPct val="100000"/>
                        </a:lnSpc>
                      </a:pPr>
                      <a:r>
                        <a:rPr lang="en-US" sz="1100" b="0" i="0" u="none" strike="noStrike" dirty="0" smtClean="0">
                          <a:solidFill>
                            <a:srgbClr val="000000"/>
                          </a:solidFill>
                          <a:effectLst/>
                          <a:latin typeface="Arial"/>
                        </a:rPr>
                        <a:t>22.82%</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14.15%</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12.15%</a:t>
                      </a:r>
                      <a:endParaRPr lang="en-US" sz="1100" b="0" i="0" u="none" strike="noStrike" dirty="0">
                        <a:solidFill>
                          <a:srgbClr val="000000"/>
                        </a:solidFill>
                        <a:effectLst/>
                        <a:latin typeface="Arial"/>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R>
                      <a:noFill/>
                    </a:lnR>
                    <a:lnT w="12700" cap="flat" cmpd="sng" algn="ctr">
                      <a:solidFill>
                        <a:schemeClr val="bg2"/>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a:t>
                      </a:r>
                      <a:r>
                        <a:rPr lang="en-US" sz="1100" b="0" baseline="0" dirty="0" smtClean="0">
                          <a:latin typeface="Arial" panose="020B0604020202020204" pitchFamily="34" charset="0"/>
                          <a:cs typeface="Arial" panose="020B0604020202020204" pitchFamily="34" charset="0"/>
                        </a:rPr>
                        <a:t> 1 Leverage</a:t>
                      </a:r>
                      <a:endParaRPr lang="en-US" sz="1100" b="0" dirty="0" smtClean="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18.42%</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100" b="0" dirty="0" smtClean="0">
                          <a:latin typeface="Arial" panose="020B0604020202020204" pitchFamily="34" charset="0"/>
                          <a:cs typeface="Arial" panose="020B0604020202020204" pitchFamily="34" charset="0"/>
                        </a:rPr>
                        <a:t>19.98%</a:t>
                      </a:r>
                      <a:endParaRPr lang="en-US" sz="1100" b="0" dirty="0">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10.80%</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100" b="0" i="0" u="none" strike="noStrike" kern="1200" dirty="0" smtClean="0">
                          <a:solidFill>
                            <a:srgbClr val="000000"/>
                          </a:solidFill>
                          <a:effectLst/>
                          <a:latin typeface="Arial"/>
                          <a:ea typeface="ＭＳ Ｐゴシック"/>
                          <a:cs typeface="ＭＳ Ｐゴシック"/>
                        </a:rPr>
                        <a:t>&lt;=</a:t>
                      </a:r>
                      <a:r>
                        <a:rPr lang="en-US" sz="1100" dirty="0" smtClean="0">
                          <a:latin typeface="Arial" panose="020B0604020202020204" pitchFamily="34" charset="0"/>
                          <a:cs typeface="Arial" panose="020B0604020202020204" pitchFamily="34" charset="0"/>
                        </a:rPr>
                        <a:t>8.80%</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algn="ctr" rtl="0" fontAlgn="ctr">
                        <a:lnSpc>
                          <a:spcPct val="100000"/>
                        </a:lnSpc>
                      </a:pPr>
                      <a:r>
                        <a:rPr lang="en-US" sz="1100" b="0" i="0" u="none" strike="noStrike" dirty="0" smtClean="0">
                          <a:solidFill>
                            <a:srgbClr val="000000"/>
                          </a:solidFill>
                          <a:effectLst/>
                          <a:latin typeface="Arial" panose="020B0604020202020204" pitchFamily="34" charset="0"/>
                          <a:cs typeface="Arial" panose="020B0604020202020204" pitchFamily="34" charset="0"/>
                        </a:rPr>
                        <a:t>16.78%</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8.80%</a:t>
                      </a:r>
                      <a:endParaRPr lang="en-US" sz="1100" b="0" i="0" u="none" strike="noStrike" dirty="0">
                        <a:solidFill>
                          <a:srgbClr val="000000"/>
                        </a:solidFill>
                        <a:effectLst/>
                        <a:latin typeface="Arial"/>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6.80%</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359080">
                <a:tc vMerge="1">
                  <a:txBody>
                    <a:bodyPr/>
                    <a:lstStyle/>
                    <a:p>
                      <a:endParaRPr lang="en-GB"/>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*Tier 1 Risk-based Capital</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dirty="0" smtClean="0">
                          <a:latin typeface="Arial" panose="020B0604020202020204" pitchFamily="34" charset="0"/>
                          <a:cs typeface="Arial" panose="020B0604020202020204" pitchFamily="34" charset="0"/>
                        </a:rPr>
                        <a:t>Monthly</a:t>
                      </a:r>
                      <a:endParaRPr lang="en-US" sz="1100" b="0" dirty="0" smtClean="0">
                        <a:solidFill>
                          <a:schemeClr val="tx1"/>
                        </a:solidFill>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dirty="0" smtClean="0">
                          <a:latin typeface="Arial" panose="020B0604020202020204" pitchFamily="34" charset="0"/>
                          <a:cs typeface="Arial" panose="020B0604020202020204" pitchFamily="34" charset="0"/>
                        </a:rPr>
                        <a:t>27.65%</a:t>
                      </a: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100" b="0" dirty="0" smtClean="0">
                          <a:latin typeface="Arial" panose="020B0604020202020204" pitchFamily="34" charset="0"/>
                          <a:cs typeface="Arial" panose="020B0604020202020204" pitchFamily="34" charset="0"/>
                        </a:rPr>
                        <a:t>30.56%</a:t>
                      </a:r>
                      <a:endParaRPr lang="en-US" sz="1100" b="0" dirty="0">
                        <a:latin typeface="Arial" panose="020B0604020202020204" pitchFamily="34" charset="0"/>
                        <a:cs typeface="Arial" panose="020B0604020202020204" pitchFamily="34" charset="0"/>
                      </a:endParaRPr>
                    </a:p>
                  </a:txBody>
                  <a:tcPr marL="0" marR="0" marT="73152" marB="0">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100" b="0" i="0" u="none" strike="noStrike" kern="1200" dirty="0" smtClean="0">
                          <a:solidFill>
                            <a:srgbClr val="000000"/>
                          </a:solidFill>
                          <a:effectLst/>
                          <a:latin typeface="Arial"/>
                          <a:ea typeface="+mn-ea"/>
                          <a:cs typeface="+mn-cs"/>
                        </a:rPr>
                        <a:t>&lt;=</a:t>
                      </a:r>
                      <a:r>
                        <a:rPr lang="en-US" sz="1100" dirty="0" smtClean="0">
                          <a:latin typeface="Arial" panose="020B0604020202020204" pitchFamily="34" charset="0"/>
                          <a:cs typeface="Arial" panose="020B0604020202020204" pitchFamily="34" charset="0"/>
                        </a:rPr>
                        <a:t>15.82%</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100" b="0" i="0" u="none" strike="noStrike" kern="1200" dirty="0" smtClean="0">
                          <a:solidFill>
                            <a:srgbClr val="000000"/>
                          </a:solidFill>
                          <a:effectLst/>
                          <a:latin typeface="Arial"/>
                          <a:ea typeface="+mn-ea"/>
                          <a:cs typeface="+mn-cs"/>
                        </a:rPr>
                        <a:t>&lt;=</a:t>
                      </a:r>
                      <a:r>
                        <a:rPr lang="en-US" sz="1100" dirty="0" smtClean="0">
                          <a:latin typeface="Arial" panose="020B0604020202020204" pitchFamily="34" charset="0"/>
                          <a:cs typeface="Arial" panose="020B0604020202020204" pitchFamily="34" charset="0"/>
                        </a:rPr>
                        <a:t>13.82%</a:t>
                      </a:r>
                      <a:endParaRPr lang="en-US" sz="1100" dirty="0">
                        <a:latin typeface="Arial" panose="020B0604020202020204" pitchFamily="34" charset="0"/>
                        <a:cs typeface="Arial" panose="020B0604020202020204" pitchFamily="34" charset="0"/>
                      </a:endParaRP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1100" b="0" i="0" u="none" strike="noStrike" dirty="0" smtClean="0">
                          <a:solidFill>
                            <a:srgbClr val="000000"/>
                          </a:solidFill>
                          <a:effectLst/>
                          <a:latin typeface="Arial"/>
                        </a:rPr>
                        <a:t>18.61%</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a:rPr>
                        <a:t>12.75%</a:t>
                      </a:r>
                    </a:p>
                  </a:txBody>
                  <a:tcPr marL="0" marR="0" marT="73152"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rtl="0" fontAlgn="ctr">
                        <a:lnSpc>
                          <a:spcPct val="100000"/>
                        </a:lnSpc>
                      </a:pPr>
                      <a:r>
                        <a:rPr lang="en-US" sz="1100" b="0" i="0" u="none" strike="noStrike" kern="1200" dirty="0" smtClean="0">
                          <a:solidFill>
                            <a:srgbClr val="000000"/>
                          </a:solidFill>
                          <a:effectLst/>
                          <a:latin typeface="Arial"/>
                          <a:ea typeface="+mn-ea"/>
                          <a:cs typeface="+mn-cs"/>
                        </a:rPr>
                        <a:t>&lt;=</a:t>
                      </a:r>
                      <a:r>
                        <a:rPr lang="en-US" sz="1100" b="0" i="0" u="none" strike="noStrike" dirty="0" smtClean="0">
                          <a:solidFill>
                            <a:srgbClr val="000000"/>
                          </a:solidFill>
                          <a:effectLst/>
                          <a:latin typeface="Arial" panose="020B0604020202020204" pitchFamily="34" charset="0"/>
                          <a:cs typeface="Arial" panose="020B0604020202020204" pitchFamily="34" charset="0"/>
                        </a:rPr>
                        <a:t>10.75%</a:t>
                      </a:r>
                      <a:endParaRPr lang="en-US" sz="1100" b="0" i="0" u="none" strike="noStrike" dirty="0">
                        <a:solidFill>
                          <a:srgbClr val="000000"/>
                        </a:solidFill>
                        <a:effectLst/>
                        <a:latin typeface="Arial" panose="020B0604020202020204" pitchFamily="34" charset="0"/>
                        <a:cs typeface="Arial" panose="020B0604020202020204" pitchFamily="34" charset="0"/>
                      </a:endParaRPr>
                    </a:p>
                  </a:txBody>
                  <a:tcPr marL="0" marR="0" marT="73152" marB="0">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a:t>
            </a:r>
            <a:r>
              <a:rPr lang="en-US" kern="0" dirty="0" smtClean="0">
                <a:solidFill>
                  <a:srgbClr val="000000"/>
                </a:solidFill>
                <a:latin typeface="Arial"/>
                <a:ea typeface="ＭＳ Ｐゴシック"/>
              </a:rPr>
              <a:t>Bancorp metric </a:t>
            </a:r>
            <a:r>
              <a:rPr lang="en-US" kern="0" dirty="0">
                <a:solidFill>
                  <a:srgbClr val="000000"/>
                </a:solidFill>
                <a:latin typeface="Arial"/>
                <a:ea typeface="ＭＳ Ｐゴシック"/>
              </a:rPr>
              <a:t>limits (1/3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11" name="Footnote"/>
          <p:cNvSpPr/>
          <p:nvPr/>
        </p:nvSpPr>
        <p:spPr>
          <a:xfrm>
            <a:off x="2228525" y="6332563"/>
            <a:ext cx="5000959" cy="12311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definitions</a:t>
            </a:r>
          </a:p>
        </p:txBody>
      </p:sp>
      <p:sp>
        <p:nvSpPr>
          <p:cNvPr id="7" name="TextBox 6"/>
          <p:cNvSpPr txBox="1"/>
          <p:nvPr/>
        </p:nvSpPr>
        <p:spPr>
          <a:xfrm>
            <a:off x="6128052" y="111550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3146168257"/>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50874022"/>
              </p:ext>
            </p:extLst>
          </p:nvPr>
        </p:nvGraphicFramePr>
        <p:xfrm>
          <a:off x="366711" y="1449388"/>
          <a:ext cx="8785914" cy="4602480"/>
        </p:xfrm>
        <a:graphic>
          <a:graphicData uri="http://schemas.openxmlformats.org/drawingml/2006/table">
            <a:tbl>
              <a:tblPr firstRow="1" bandRow="1"/>
              <a:tblGrid>
                <a:gridCol w="1141463"/>
                <a:gridCol w="2057960"/>
                <a:gridCol w="981671"/>
                <a:gridCol w="1263819"/>
                <a:gridCol w="1113667"/>
                <a:gridCol w="1113667"/>
                <a:gridCol w="1113667"/>
              </a:tblGrid>
              <a:tr h="145848">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Apr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45848">
                <a:tc rowSpan="10">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nSpc>
                          <a:spcPct val="100000"/>
                        </a:lnSpc>
                      </a:pPr>
                      <a:r>
                        <a:rPr lang="en-US" sz="1000" b="0" dirty="0" smtClean="0">
                          <a:latin typeface="Arial" panose="020B0604020202020204" pitchFamily="34" charset="0"/>
                          <a:cs typeface="Arial" panose="020B0604020202020204" pitchFamily="34" charset="0"/>
                        </a:rPr>
                        <a:t>Net Charge-off Rate</a:t>
                      </a:r>
                      <a:endParaRPr lang="en-US" sz="1000" b="0" dirty="0">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pPr>
                      <a:r>
                        <a:rPr lang="en-US" sz="1000" dirty="0" smtClean="0">
                          <a:latin typeface="Arial" panose="020B0604020202020204" pitchFamily="34" charset="0"/>
                          <a:cs typeface="Arial" panose="020B0604020202020204" pitchFamily="34" charset="0"/>
                        </a:rPr>
                        <a:t>Monthly </a:t>
                      </a:r>
                    </a:p>
                    <a:p>
                      <a:pPr algn="ctr">
                        <a:lnSpc>
                          <a:spcPct val="100000"/>
                        </a:lnSpc>
                      </a:pPr>
                      <a:r>
                        <a:rPr lang="en-US" sz="1000" dirty="0" smtClean="0">
                          <a:latin typeface="Arial" panose="020B0604020202020204" pitchFamily="34" charset="0"/>
                          <a:cs typeface="Arial" panose="020B0604020202020204" pitchFamily="34" charset="0"/>
                        </a:rPr>
                        <a:t>(12m trailing)</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&gt;=1.7</a:t>
                      </a:r>
                      <a:r>
                        <a:rPr lang="en-US" sz="1000" b="0" i="0" u="none" strike="noStrike" dirty="0">
                          <a:effectLst/>
                          <a:latin typeface="Arial"/>
                        </a:rPr>
                        <a:t>%</a:t>
                      </a: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&gt;=1.9</a:t>
                      </a:r>
                      <a:r>
                        <a:rPr lang="en-US" sz="1000" b="0" i="0" u="none" strike="noStrike" dirty="0">
                          <a:effectLst/>
                          <a:latin typeface="Arial"/>
                        </a:rPr>
                        <a:t>%</a:t>
                      </a: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ct val="100000"/>
                        </a:lnSpc>
                      </a:pPr>
                      <a:endParaRPr lang="en-US" sz="1000" b="0" dirty="0">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Mortgages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a:t>
                      </a:r>
                      <a:endParaRPr lang="en-US" sz="1000" dirty="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&gt;=1.8</a:t>
                      </a:r>
                      <a:r>
                        <a:rPr lang="en-US" sz="1000" b="0" i="0" u="none" strike="noStrike" dirty="0">
                          <a:effectLst/>
                          <a:latin typeface="Arial"/>
                        </a:rPr>
                        <a:t>%</a:t>
                      </a: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&gt;=2.0</a:t>
                      </a:r>
                      <a:r>
                        <a:rPr lang="en-US" sz="1000" b="0" i="0" u="none" strike="noStrike" dirty="0">
                          <a:effectLst/>
                          <a:latin typeface="Arial"/>
                        </a:rPr>
                        <a:t>%</a:t>
                      </a: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Commercial Banking</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0.35%</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&gt;=0.56%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&gt;=0.60%</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Personal</a:t>
                      </a:r>
                      <a:r>
                        <a:rPr lang="en-US" sz="1000" b="0" baseline="0" dirty="0" smtClean="0">
                          <a:latin typeface="Arial" panose="020B0604020202020204" pitchFamily="34" charset="0"/>
                          <a:cs typeface="Arial" panose="020B0604020202020204" pitchFamily="34" charset="0"/>
                        </a:rPr>
                        <a:t> Loans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4.6%</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&gt;=6.1%</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&gt;=6.5%</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US"/>
                    </a:p>
                  </a:txBody>
                  <a:tcP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100" b="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lnL>
                      <a:noFill/>
                    </a:lnL>
                    <a:lnR>
                      <a:noFill/>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Credit</a:t>
                      </a:r>
                      <a:r>
                        <a:rPr lang="en-US" sz="1000" b="0" baseline="0" dirty="0" smtClean="0">
                          <a:latin typeface="Arial" panose="020B0604020202020204" pitchFamily="34" charset="0"/>
                          <a:cs typeface="Arial" panose="020B0604020202020204" pitchFamily="34" charset="0"/>
                        </a:rPr>
                        <a:t> Cards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6.1%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&gt;=7.3%</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&gt;=7.8%</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tc>
                <a:tc rowSpan="5">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60+ DPD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rowSpan="5">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4.1%</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&gt;=6.6%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&gt;=7.1%</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pPr algn="l" fontAlgn="b">
                        <a:lnSpc>
                          <a:spcPct val="100000"/>
                        </a:lnSpc>
                      </a:pP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Mortgages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8.5%</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&gt;=11.7%</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&gt;=12.7%</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l" fontAlgn="b">
                        <a:lnSpc>
                          <a:spcPct val="100000"/>
                        </a:lnSpc>
                      </a:pP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lnSpc>
                          <a:spcPct val="100000"/>
                        </a:lnSpc>
                      </a:pP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Commercial</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2.0%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&gt;=4.3%</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&gt;=4.7%</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endParaRPr lang="en-GB"/>
                    </a:p>
                  </a:txBody>
                  <a:tcPr/>
                </a:tc>
                <a:tc vMerge="1">
                  <a:txBody>
                    <a:bodyPr/>
                    <a:lstStyle/>
                    <a:p>
                      <a:endParaRPr lang="en-GB"/>
                    </a:p>
                  </a:txBody>
                  <a:tcPr/>
                </a:tc>
                <a:tc vMerge="1">
                  <a:txBody>
                    <a:bodyPr/>
                    <a:lstStyle/>
                    <a:p>
                      <a:pPr>
                        <a:lnSpc>
                          <a:spcPts val="1000"/>
                        </a:lnSpc>
                      </a:pPr>
                      <a:endParaRPr lang="en-US" sz="100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Personal</a:t>
                      </a:r>
                      <a:r>
                        <a:rPr lang="en-US" sz="1000" b="0" baseline="0" dirty="0" smtClean="0">
                          <a:latin typeface="Arial" panose="020B0604020202020204" pitchFamily="34" charset="0"/>
                          <a:cs typeface="Arial" panose="020B0604020202020204" pitchFamily="34" charset="0"/>
                        </a:rPr>
                        <a:t> Loans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1.4%</a:t>
                      </a:r>
                      <a:endParaRPr lang="en-US" sz="1000" dirty="0">
                        <a:latin typeface="Arial" panose="020B0604020202020204" pitchFamily="34" charset="0"/>
                        <a:cs typeface="Arial" panose="020B0604020202020204" pitchFamily="34" charset="0"/>
                      </a:endParaRP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&gt;=1.7%</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&gt;=1.9%</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chemeClr val="tx1"/>
                        </a:solidFill>
                        <a:latin typeface="+mn-lt"/>
                      </a:endParaRPr>
                    </a:p>
                  </a:txBody>
                  <a:tcPr marL="45720" marR="45720">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2700" cap="flat" cmpd="sng" algn="ctr">
                      <a:solidFill>
                        <a:schemeClr val="bg1">
                          <a:lumMod val="50000"/>
                        </a:schemeClr>
                      </a:solidFill>
                      <a:prstDash val="sysDash"/>
                      <a:round/>
                      <a:headEnd type="none" w="med" len="med"/>
                      <a:tailEnd type="none" w="med" len="med"/>
                    </a:lnB>
                    <a:lnTlToBr w="12700" cmpd="sng">
                      <a:noFill/>
                      <a:prstDash val="solid"/>
                    </a:lnTlToBr>
                    <a:lnBlToTr w="12700" cmpd="sng">
                      <a:noFill/>
                      <a:prstDash val="solid"/>
                    </a:lnBlToTr>
                    <a:noFill/>
                  </a:tcPr>
                </a:tc>
                <a:tc vMerge="1">
                  <a:txBody>
                    <a:bodyPr/>
                    <a:lstStyle/>
                    <a:p>
                      <a:pPr>
                        <a:lnSpc>
                          <a:spcPts val="1000"/>
                        </a:lnSpc>
                      </a:pPr>
                      <a:endParaRPr lang="en-US" sz="1000" b="0" dirty="0">
                        <a:latin typeface="Arial" panose="020B0604020202020204" pitchFamily="34" charset="0"/>
                        <a:cs typeface="Arial" panose="020B0604020202020204" pitchFamily="34" charset="0"/>
                      </a:endParaRPr>
                    </a:p>
                  </a:txBody>
                  <a:tcPr marL="45720" marR="45720" anchor="ctr">
                    <a:lnL>
                      <a:noFill/>
                    </a:lnL>
                    <a:lnR>
                      <a:noFill/>
                    </a:lnR>
                    <a:lnT w="12700" cap="flat" cmpd="sng" algn="ctr">
                      <a:solidFill>
                        <a:schemeClr val="bg1">
                          <a:lumMod val="50000"/>
                        </a:schemeClr>
                      </a:solidFill>
                      <a:prstDash val="sysDash"/>
                      <a:round/>
                      <a:headEnd type="none" w="med" len="med"/>
                      <a:tailEnd type="none" w="med" len="med"/>
                    </a:lnT>
                    <a:lnB w="190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Credit</a:t>
                      </a:r>
                      <a:r>
                        <a:rPr lang="en-US" sz="1000" b="0" baseline="0" dirty="0" smtClean="0">
                          <a:latin typeface="Arial" panose="020B0604020202020204" pitchFamily="34" charset="0"/>
                          <a:cs typeface="Arial" panose="020B0604020202020204" pitchFamily="34" charset="0"/>
                        </a:rPr>
                        <a:t> Cards</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2.4%</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fontAlgn="ctr"/>
                      <a:r>
                        <a:rPr lang="en-US" sz="1000" b="0" i="0" u="none" strike="noStrike" dirty="0" smtClean="0">
                          <a:effectLst/>
                          <a:latin typeface="Arial"/>
                        </a:rPr>
                        <a:t>&gt;=2.6%</a:t>
                      </a:r>
                      <a:endParaRPr lang="en-US" sz="1000" b="0" i="0" u="none" strike="noStrike" dirty="0">
                        <a:effectLst/>
                        <a:latin typeface="Arial"/>
                      </a:endParaRPr>
                    </a:p>
                  </a:txBody>
                  <a:tcPr marL="0" marR="0" marT="0" marB="0" anchor="ctr">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fontAlgn="ctr"/>
                      <a:r>
                        <a:rPr lang="en-US" sz="1000" b="0" i="0" u="none" strike="noStrike" dirty="0" smtClean="0">
                          <a:effectLst/>
                          <a:latin typeface="Arial"/>
                        </a:rPr>
                        <a:t>&gt;=2.8%</a:t>
                      </a:r>
                      <a:endParaRPr lang="en-US" sz="1000" b="0" i="0" u="none" strike="noStrike" dirty="0">
                        <a:effectLst/>
                        <a:latin typeface="Arial"/>
                      </a:endParaRPr>
                    </a:p>
                  </a:txBody>
                  <a:tcPr marL="0" marR="0" marT="0" marB="0" anchor="ctr">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5848">
                <a:tc rowSpan="6">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(concentration)</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*Single Obligor</a:t>
                      </a:r>
                      <a:r>
                        <a:rPr lang="en-US" sz="1000" b="0" i="0" kern="1200" baseline="0" dirty="0" smtClean="0">
                          <a:solidFill>
                            <a:schemeClr val="tx1"/>
                          </a:solidFill>
                          <a:latin typeface="Arial" panose="020B0604020202020204" pitchFamily="34" charset="0"/>
                          <a:ea typeface="+mn-ea"/>
                          <a:cs typeface="Arial" panose="020B0604020202020204" pitchFamily="34" charset="0"/>
                        </a:rPr>
                        <a:t> Exposure</a:t>
                      </a:r>
                      <a:endParaRPr lang="en-US" sz="1000" b="0" i="0" kern="120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$40MM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$55.8MM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$69.6MM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49459">
                <a:tc vMerge="1">
                  <a:txBody>
                    <a:bodyPr/>
                    <a:lstStyle/>
                    <a:p>
                      <a:endParaRPr lang="en-GB" dirty="0"/>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b="0" i="0" dirty="0" smtClean="0">
                          <a:solidFill>
                            <a:schemeClr val="tx1"/>
                          </a:solidFill>
                          <a:latin typeface="Arial" panose="020B0604020202020204" pitchFamily="34" charset="0"/>
                          <a:cs typeface="Arial" panose="020B0604020202020204" pitchFamily="34" charset="0"/>
                        </a:rPr>
                        <a:t>*Top 20 Corporates Exposure</a:t>
                      </a:r>
                      <a:endParaRPr lang="en-US" sz="1000" b="0" i="0" dirty="0">
                        <a:solidFill>
                          <a:schemeClr val="tx1"/>
                        </a:solidFill>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$648MM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&gt;=$828MM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&gt;=$993MM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419313">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dirty="0" smtClean="0">
                          <a:solidFill>
                            <a:schemeClr val="tx1"/>
                          </a:solidFill>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ＭＳ Ｐゴシック"/>
                          <a:cs typeface="Arial" panose="020B0604020202020204" pitchFamily="34" charset="0"/>
                        </a:rPr>
                        <a:t># of counterparties with Santander Risk Rating (internal) &lt; 4.5 and exposure&gt;$10MM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&gt;=6</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5848">
                <a:tc vMerge="1">
                  <a:txBody>
                    <a:bodyPr/>
                    <a:lstStyle/>
                    <a:p>
                      <a:endParaRPr lang="en-GB"/>
                    </a:p>
                  </a:txBody>
                  <a:tcP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pPr>
                      <a:r>
                        <a:rPr lang="en-US" sz="1000" dirty="0" smtClean="0">
                          <a:latin typeface="Arial" panose="020B0604020202020204" pitchFamily="34" charset="0"/>
                          <a:cs typeface="Arial" panose="020B0604020202020204" pitchFamily="34" charset="0"/>
                        </a:rPr>
                        <a:t>*Industry Exposure</a:t>
                      </a:r>
                      <a:r>
                        <a:rPr lang="en-US" sz="1000" baseline="30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N/Avail</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&gt;=$321MM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&gt;=$400MM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636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*CRE Exposure</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$506MM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&gt;=$898MM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&gt;=$1,121MM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46364">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Public Sector Exposure</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$347MM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&gt;=$449MM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&gt;=$561MM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a:t>
            </a:r>
            <a:r>
              <a:rPr lang="en-US" kern="0" dirty="0" smtClean="0">
                <a:solidFill>
                  <a:srgbClr val="000000"/>
                </a:solidFill>
                <a:latin typeface="Arial"/>
                <a:ea typeface="ＭＳ Ｐゴシック"/>
              </a:rPr>
              <a:t>Bancorp metric </a:t>
            </a:r>
            <a:r>
              <a:rPr lang="en-US" kern="0" dirty="0">
                <a:solidFill>
                  <a:srgbClr val="000000"/>
                </a:solidFill>
                <a:latin typeface="Arial"/>
                <a:ea typeface="ＭＳ Ｐゴシック"/>
              </a:rPr>
              <a:t>limits (2/3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63"/>
            <a:ext cx="5000959" cy="246221"/>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algn="l">
              <a:lnSpc>
                <a:spcPct val="100000"/>
              </a:lnSpc>
              <a:spcBef>
                <a:spcPts val="0"/>
              </a:spcBef>
              <a:spcAft>
                <a:spcPts val="0"/>
              </a:spcAft>
            </a:pPr>
            <a:r>
              <a:rPr lang="en-US" sz="800" dirty="0" smtClean="0">
                <a:solidFill>
                  <a:srgbClr val="000000"/>
                </a:solidFill>
                <a:latin typeface="Arial" panose="020B0604020202020204" pitchFamily="34" charset="0"/>
                <a:cs typeface="Arial" panose="020B0604020202020204" pitchFamily="34" charset="0"/>
                <a:sym typeface="+mn-lt"/>
              </a:rPr>
              <a:t>1. By </a:t>
            </a:r>
            <a:r>
              <a:rPr lang="en-US" sz="800" dirty="0">
                <a:solidFill>
                  <a:srgbClr val="000000"/>
                </a:solidFill>
                <a:latin typeface="Arial" panose="020B0604020202020204" pitchFamily="34" charset="0"/>
                <a:cs typeface="Arial" panose="020B0604020202020204" pitchFamily="34" charset="0"/>
                <a:sym typeface="+mn-lt"/>
              </a:rPr>
              <a:t>OCC group </a:t>
            </a:r>
          </a:p>
        </p:txBody>
      </p:sp>
      <p:sp>
        <p:nvSpPr>
          <p:cNvPr id="6" name="TextBox 5"/>
          <p:cNvSpPr txBox="1"/>
          <p:nvPr/>
        </p:nvSpPr>
        <p:spPr>
          <a:xfrm>
            <a:off x="6128052" y="111550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116640331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459943848"/>
              </p:ext>
            </p:extLst>
          </p:nvPr>
        </p:nvGraphicFramePr>
        <p:xfrm>
          <a:off x="366654" y="1442862"/>
          <a:ext cx="8760096" cy="3117341"/>
        </p:xfrm>
        <a:graphic>
          <a:graphicData uri="http://schemas.openxmlformats.org/drawingml/2006/table">
            <a:tbl>
              <a:tblPr firstRow="1" bandRow="1"/>
              <a:tblGrid>
                <a:gridCol w="937696"/>
                <a:gridCol w="1963417"/>
                <a:gridCol w="1142249"/>
                <a:gridCol w="1385555"/>
                <a:gridCol w="1110393"/>
                <a:gridCol w="1110393"/>
                <a:gridCol w="1110393"/>
              </a:tblGrid>
              <a:tr h="129441">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Apr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163739">
                <a:tc rowSpan="3">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Liquidity / funding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*Stressed </a:t>
                      </a:r>
                      <a:r>
                        <a:rPr lang="en-US" sz="1000" u="none" strike="noStrike" dirty="0">
                          <a:effectLst/>
                          <a:latin typeface="Arial" panose="020B0604020202020204" pitchFamily="34" charset="0"/>
                          <a:cs typeface="Arial" panose="020B0604020202020204" pitchFamily="34" charset="0"/>
                        </a:rPr>
                        <a:t>Survival </a:t>
                      </a:r>
                      <a:r>
                        <a:rPr lang="en-US" sz="1000" u="none" strike="noStrike" dirty="0" smtClean="0">
                          <a:effectLst/>
                          <a:latin typeface="Arial" panose="020B0604020202020204" pitchFamily="34" charset="0"/>
                          <a:cs typeface="Arial" panose="020B0604020202020204" pitchFamily="34" charset="0"/>
                        </a:rPr>
                        <a:t>Period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000" dirty="0" smtClean="0">
                          <a:latin typeface="Arial" panose="020B0604020202020204" pitchFamily="34" charset="0"/>
                          <a:cs typeface="Arial" panose="020B0604020202020204" pitchFamily="34" charset="0"/>
                        </a:rPr>
                        <a:t>N/Avail</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&lt;=75 days</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&lt;=45 days</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2944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*Structural Funding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atio </a:t>
                      </a:r>
                      <a:r>
                        <a:rPr lang="en-US" sz="1000" u="none" strike="noStrike" dirty="0">
                          <a:effectLst/>
                          <a:latin typeface="Arial" panose="020B0604020202020204" pitchFamily="34" charset="0"/>
                          <a:cs typeface="Arial" panose="020B0604020202020204" pitchFamily="34" charset="0"/>
                        </a:rPr>
                        <a:t>(%)</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109%</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102%</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b="0" i="0" u="none" strike="noStrike" dirty="0" smtClean="0">
                          <a:solidFill>
                            <a:schemeClr val="tx1"/>
                          </a:solidFill>
                          <a:effectLst/>
                          <a:latin typeface="Arial" panose="020B0604020202020204" pitchFamily="34" charset="0"/>
                          <a:cs typeface="Arial" panose="020B0604020202020204" pitchFamily="34" charset="0"/>
                        </a:rPr>
                        <a:t>*Liquidity Coverage Ratio</a:t>
                      </a:r>
                      <a:endParaRPr lang="en-US" sz="1000" b="0" i="0" u="none" strike="noStrike" dirty="0">
                        <a:solidFill>
                          <a:schemeClr val="tx1"/>
                        </a:solidFill>
                        <a:effectLst/>
                        <a:latin typeface="Arial" panose="020B0604020202020204" pitchFamily="34" charset="0"/>
                        <a:cs typeface="Arial" panose="020B0604020202020204" pitchFamily="34" charset="0"/>
                      </a:endParaRPr>
                    </a:p>
                  </a:txBody>
                  <a:tcPr marL="3833" marR="3833" marT="3650"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152%</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110%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100%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129441">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Interest rate</a:t>
                      </a:r>
                      <a:r>
                        <a:rPr lang="en-US" sz="1000" b="1" baseline="0" dirty="0" smtClean="0">
                          <a:solidFill>
                            <a:schemeClr val="tx1"/>
                          </a:solidFill>
                          <a:latin typeface="Arial" panose="020B0604020202020204" pitchFamily="34" charset="0"/>
                          <a:cs typeface="Arial" panose="020B0604020202020204" pitchFamily="34" charset="0"/>
                        </a:rPr>
                        <a:t> risk</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*NII</a:t>
                      </a:r>
                      <a:r>
                        <a:rPr lang="en-US" sz="1000" b="0" i="0" kern="1200" baseline="30000" dirty="0" smtClean="0">
                          <a:solidFill>
                            <a:schemeClr val="tx1"/>
                          </a:solidFill>
                          <a:latin typeface="Arial" panose="020B0604020202020204" pitchFamily="34" charset="0"/>
                          <a:ea typeface="+mn-ea"/>
                          <a:cs typeface="Arial" panose="020B0604020202020204" pitchFamily="34" charset="0"/>
                        </a:rPr>
                        <a:t>1</a:t>
                      </a:r>
                      <a:r>
                        <a:rPr lang="en-US" sz="1000" b="0" i="0" kern="1200" baseline="0" dirty="0" smtClean="0">
                          <a:solidFill>
                            <a:schemeClr val="tx1"/>
                          </a:solidFill>
                          <a:latin typeface="Arial" panose="020B0604020202020204" pitchFamily="34" charset="0"/>
                          <a:ea typeface="+mn-ea"/>
                          <a:cs typeface="Arial" panose="020B0604020202020204" pitchFamily="34" charset="0"/>
                        </a:rPr>
                        <a:t> Sensitivity </a:t>
                      </a:r>
                      <a:r>
                        <a:rPr lang="en-US" sz="1000" b="0" i="0" kern="1200" dirty="0" smtClean="0">
                          <a:solidFill>
                            <a:schemeClr val="tx1"/>
                          </a:solidFill>
                          <a:latin typeface="Arial" panose="020B0604020202020204" pitchFamily="34" charset="0"/>
                          <a:ea typeface="+mn-ea"/>
                          <a:cs typeface="Arial" panose="020B0604020202020204" pitchFamily="34" charset="0"/>
                        </a:rPr>
                        <a:t>(+/- 100bps)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1.63%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-4.0%</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-5.0%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10341">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solidFill>
                        <a:schemeClr val="tx1">
                          <a:lumMod val="65000"/>
                          <a:lumOff val="35000"/>
                        </a:schemeClr>
                      </a:solid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*MVE</a:t>
                      </a:r>
                      <a:r>
                        <a:rPr lang="en-US" sz="1000" b="0" i="0" kern="1200" baseline="30000" dirty="0" smtClean="0">
                          <a:solidFill>
                            <a:schemeClr val="tx1"/>
                          </a:solidFill>
                          <a:latin typeface="Arial" panose="020B0604020202020204" pitchFamily="34" charset="0"/>
                          <a:ea typeface="+mn-ea"/>
                          <a:cs typeface="Arial" panose="020B0604020202020204" pitchFamily="34" charset="0"/>
                        </a:rPr>
                        <a:t>2</a:t>
                      </a:r>
                      <a:r>
                        <a:rPr lang="en-US" sz="1000" b="0" i="0" kern="1200" dirty="0" smtClean="0">
                          <a:solidFill>
                            <a:schemeClr val="tx1"/>
                          </a:solidFill>
                          <a:latin typeface="Arial" panose="020B0604020202020204" pitchFamily="34" charset="0"/>
                          <a:ea typeface="+mn-ea"/>
                          <a:cs typeface="Arial" panose="020B0604020202020204" pitchFamily="34" charset="0"/>
                        </a:rPr>
                        <a:t> Sensitivity (+/- 100bps)</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-1.93%</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-5.4%</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&lt;= -6.0%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CCC"/>
                    </a:solidFill>
                  </a:tcPr>
                </a:tc>
              </a:tr>
              <a:tr h="210341">
                <a:tc row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Operational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smtClean="0">
                          <a:effectLst/>
                          <a:latin typeface="Arial" panose="020B0604020202020204" pitchFamily="34" charset="0"/>
                          <a:cs typeface="Arial" panose="020B0604020202020204" pitchFamily="34" charset="0"/>
                        </a:rPr>
                        <a:t>*</a:t>
                      </a:r>
                      <a:r>
                        <a:rPr lang="en-US" sz="1000" kern="1200" dirty="0" smtClean="0">
                          <a:solidFill>
                            <a:schemeClr val="tx1"/>
                          </a:solidFill>
                          <a:effectLst/>
                          <a:latin typeface="Arial" panose="020B0604020202020204" pitchFamily="34" charset="0"/>
                          <a:ea typeface="+mn-ea"/>
                          <a:cs typeface="Arial" panose="020B0604020202020204" pitchFamily="34" charset="0"/>
                        </a:rPr>
                        <a:t>Gross Op. Risk Losses / Gross Margin </a:t>
                      </a: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p>
                    <a:p>
                      <a:pPr marL="0" marR="0" indent="0" algn="ctr" defTabSz="457200" rtl="0" eaLnBrk="1" fontAlgn="auto" latinLnBrk="0" hangingPunct="1">
                        <a:lnSpc>
                          <a:spcPct val="100000"/>
                        </a:lnSpc>
                        <a:spcBef>
                          <a:spcPts val="0"/>
                        </a:spcBef>
                        <a:spcAft>
                          <a:spcPts val="0"/>
                        </a:spcAft>
                        <a:buClrTx/>
                        <a:buSzTx/>
                        <a:buFontTx/>
                        <a:buNone/>
                        <a:tabLst/>
                        <a:defRPr/>
                      </a:pPr>
                      <a:r>
                        <a:rPr lang="en-US" sz="1000" kern="1200" dirty="0" smtClean="0">
                          <a:solidFill>
                            <a:schemeClr val="tx1"/>
                          </a:solidFill>
                          <a:effectLst/>
                          <a:latin typeface="Arial" panose="020B0604020202020204" pitchFamily="34" charset="0"/>
                          <a:ea typeface="+mn-ea"/>
                          <a:cs typeface="Arial" panose="020B0604020202020204" pitchFamily="34" charset="0"/>
                        </a:rPr>
                        <a:t>(12m</a:t>
                      </a:r>
                      <a:r>
                        <a:rPr lang="en-US" sz="1000" kern="1200" baseline="0" dirty="0" smtClean="0">
                          <a:solidFill>
                            <a:schemeClr val="tx1"/>
                          </a:solidFill>
                          <a:effectLst/>
                          <a:latin typeface="Arial" panose="020B0604020202020204" pitchFamily="34" charset="0"/>
                          <a:ea typeface="+mn-ea"/>
                          <a:cs typeface="Arial" panose="020B0604020202020204" pitchFamily="34" charset="0"/>
                        </a:rPr>
                        <a:t> trailing)</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0.54%</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b="0" i="0" u="none" strike="noStrike" dirty="0" smtClean="0">
                          <a:effectLst/>
                          <a:latin typeface="Arial"/>
                        </a:rPr>
                        <a:t>&gt;=</a:t>
                      </a:r>
                      <a:r>
                        <a:rPr lang="en-US" sz="1000" dirty="0" smtClean="0">
                          <a:latin typeface="Arial" panose="020B0604020202020204" pitchFamily="34" charset="0"/>
                          <a:cs typeface="Arial" panose="020B0604020202020204" pitchFamily="34" charset="0"/>
                        </a:rPr>
                        <a:t>0.71%</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b="0" i="0" u="none" strike="noStrike" dirty="0" smtClean="0">
                          <a:effectLst/>
                          <a:latin typeface="Arial"/>
                        </a:rPr>
                        <a:t>&gt;=</a:t>
                      </a:r>
                      <a:r>
                        <a:rPr lang="en-US" sz="1000" dirty="0" smtClean="0">
                          <a:latin typeface="Arial" panose="020B0604020202020204" pitchFamily="34" charset="0"/>
                          <a:cs typeface="Arial" panose="020B0604020202020204" pitchFamily="34" charset="0"/>
                        </a:rPr>
                        <a:t>0.88%</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166250">
                <a:tc vMerge="1">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100" b="1" dirty="0" smtClean="0">
                        <a:solidFill>
                          <a:srgbClr val="FF0000"/>
                        </a:solidFill>
                        <a:latin typeface="Arial" panose="020B0604020202020204" pitchFamily="34" charset="0"/>
                        <a:cs typeface="Arial" panose="020B0604020202020204" pitchFamily="34" charset="0"/>
                      </a:endParaRPr>
                    </a:p>
                  </a:txBody>
                  <a:tcPr marL="45720" marR="45720" anchor="ctr">
                    <a:lnL w="19050" cap="flat" cmpd="sng" algn="ctr">
                      <a:noFill/>
                      <a:prstDash val="solid"/>
                      <a:round/>
                      <a:headEnd type="none" w="med" len="med"/>
                      <a:tailEnd type="none" w="med" len="med"/>
                    </a:lnL>
                    <a:lnR>
                      <a:noFill/>
                    </a:lnR>
                    <a:lnT w="19050" cap="flat" cmpd="sng" algn="ctr">
                      <a:solidFill>
                        <a:schemeClr val="tx1">
                          <a:lumMod val="65000"/>
                          <a:lumOff val="35000"/>
                        </a:schemeClr>
                      </a:solidFill>
                      <a:prstDash val="solid"/>
                      <a:round/>
                      <a:headEnd type="none" w="med" len="med"/>
                      <a:tailEnd type="none" w="med" len="med"/>
                    </a:lnT>
                    <a:lnB w="1905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kern="1200" dirty="0" smtClean="0">
                          <a:solidFill>
                            <a:schemeClr val="tx1"/>
                          </a:solidFill>
                          <a:effectLst/>
                          <a:latin typeface="Arial" panose="020B0604020202020204" pitchFamily="34" charset="0"/>
                          <a:ea typeface="+mn-ea"/>
                          <a:cs typeface="Arial" panose="020B0604020202020204" pitchFamily="34" charset="0"/>
                        </a:rPr>
                        <a:t>Material Operational Risk Events</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Quarterly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45304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Model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1000" u="none" strike="noStrike" dirty="0" smtClean="0">
                          <a:effectLst/>
                          <a:latin typeface="Arial" panose="020B0604020202020204" pitchFamily="34" charset="0"/>
                          <a:cs typeface="Arial" panose="020B0604020202020204" pitchFamily="34" charset="0"/>
                        </a:rPr>
                        <a:t>Legacy Tier 1 Models in Production w/o Appropriate Approval</a:t>
                      </a:r>
                      <a:endParaRPr lang="en-US" sz="1000" b="0" i="0" u="none" strike="noStrike" dirty="0" smtClean="0">
                        <a:solidFill>
                          <a:srgbClr val="000000"/>
                        </a:solidFill>
                        <a:effectLst/>
                        <a:latin typeface="Arial" panose="020B0604020202020204" pitchFamily="34" charset="0"/>
                        <a:cs typeface="Arial" panose="020B0604020202020204" pitchFamily="34" charset="0"/>
                      </a:endParaRPr>
                    </a:p>
                  </a:txBody>
                  <a:tcPr marL="0"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indent="0" algn="ctr" defTabSz="457200" rtl="0" eaLnBrk="1" fontAlgn="b" latinLnBrk="0" hangingPunct="1">
                        <a:lnSpc>
                          <a:spcPct val="100000"/>
                        </a:lnSpc>
                        <a:spcBef>
                          <a:spcPts val="0"/>
                        </a:spcBef>
                        <a:spcAft>
                          <a:spcPts val="0"/>
                        </a:spcAft>
                        <a:buClrTx/>
                        <a:buSzTx/>
                        <a:buFont typeface="Arial" panose="020B0604020202020204" pitchFamily="34" charset="0"/>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Until</a:t>
                      </a:r>
                      <a:r>
                        <a:rPr lang="en-US" sz="1000" b="0" i="0" kern="1200" baseline="0" dirty="0" smtClean="0">
                          <a:solidFill>
                            <a:schemeClr val="tx1"/>
                          </a:solidFill>
                          <a:latin typeface="Arial" panose="020B0604020202020204" pitchFamily="34" charset="0"/>
                          <a:ea typeface="+mn-ea"/>
                          <a:cs typeface="Arial" panose="020B0604020202020204" pitchFamily="34" charset="0"/>
                        </a:rPr>
                        <a:t> </a:t>
                      </a:r>
                      <a:r>
                        <a:rPr lang="en-US" sz="1000" b="0" i="0" kern="1200" dirty="0" smtClean="0">
                          <a:solidFill>
                            <a:schemeClr val="tx1"/>
                          </a:solidFill>
                          <a:latin typeface="Arial" panose="020B0604020202020204" pitchFamily="34" charset="0"/>
                          <a:ea typeface="+mn-ea"/>
                          <a:cs typeface="Arial" panose="020B0604020202020204" pitchFamily="34" charset="0"/>
                        </a:rPr>
                        <a:t>Q1 2017 &gt;2</a:t>
                      </a:r>
                    </a:p>
                    <a:p>
                      <a:pPr marL="0" marR="0" indent="0" algn="ctr" defTabSz="457200" rtl="0" eaLnBrk="1" fontAlgn="b" latinLnBrk="0" hangingPunct="1">
                        <a:lnSpc>
                          <a:spcPct val="100000"/>
                        </a:lnSpc>
                        <a:spcBef>
                          <a:spcPts val="0"/>
                        </a:spcBef>
                        <a:spcAft>
                          <a:spcPts val="0"/>
                        </a:spcAft>
                        <a:buClrTx/>
                        <a:buSzTx/>
                        <a:buFont typeface="Arial" panose="020B0604020202020204" pitchFamily="34" charset="0"/>
                        <a:buNone/>
                        <a:tabLst/>
                        <a:defRPr/>
                      </a:pPr>
                      <a:r>
                        <a:rPr lang="en-US" sz="1000" b="0" i="0" kern="1200" smtClean="0">
                          <a:solidFill>
                            <a:schemeClr val="tx1"/>
                          </a:solidFill>
                          <a:latin typeface="Arial" panose="020B0604020202020204" pitchFamily="34" charset="0"/>
                          <a:ea typeface="+mn-ea"/>
                          <a:cs typeface="Arial" panose="020B0604020202020204" pitchFamily="34" charset="0"/>
                        </a:rPr>
                        <a:t>+Q1 2017 &gt;0</a:t>
                      </a:r>
                      <a:endParaRPr lang="en-US" sz="1000" b="0" i="0" kern="1200" baseline="0" dirty="0" smtClean="0">
                        <a:solidFill>
                          <a:schemeClr val="tx1"/>
                        </a:solidFill>
                        <a:latin typeface="Arial" panose="020B0604020202020204" pitchFamily="34" charset="0"/>
                        <a:ea typeface="+mn-ea"/>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2912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Compliance risk</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00000"/>
                        </a:lnSpc>
                        <a:spcBef>
                          <a:spcPts val="0"/>
                        </a:spcBef>
                        <a:spcAft>
                          <a:spcPts val="0"/>
                        </a:spcAft>
                      </a:pPr>
                      <a:r>
                        <a:rPr lang="en-US" sz="1000" dirty="0">
                          <a:solidFill>
                            <a:schemeClr val="tx1"/>
                          </a:solidFill>
                          <a:effectLst/>
                          <a:latin typeface="Arial"/>
                          <a:ea typeface="Calibri"/>
                          <a:cs typeface="Times New Roman"/>
                        </a:rPr>
                        <a:t>Open MRIAs or equivalent regulatory matters </a:t>
                      </a:r>
                      <a:r>
                        <a:rPr lang="en-US" sz="1000" dirty="0" smtClean="0">
                          <a:solidFill>
                            <a:schemeClr val="tx1"/>
                          </a:solidFill>
                          <a:effectLst/>
                          <a:latin typeface="Arial"/>
                          <a:ea typeface="Calibri"/>
                          <a:cs typeface="Times New Roman"/>
                        </a:rPr>
                        <a:t>requiring immediate attention</a:t>
                      </a:r>
                      <a:endParaRPr lang="en-US" sz="1000" dirty="0">
                        <a:solidFill>
                          <a:schemeClr val="tx1"/>
                        </a:solidFill>
                        <a:effectLst/>
                        <a:latin typeface="Calibri"/>
                        <a:ea typeface="Calibri"/>
                        <a:cs typeface="Times New Roman"/>
                      </a:endParaRPr>
                    </a:p>
                  </a:txBody>
                  <a:tcPr marL="10003"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Monthly</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0</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N/A</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&gt;0</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3" name="Content Placeholder 2"/>
          <p:cNvSpPr>
            <a:spLocks noGrp="1"/>
          </p:cNvSpPr>
          <p:nvPr>
            <p:ph sz="quarter" idx="11"/>
          </p:nvPr>
        </p:nvSpPr>
        <p:spPr/>
        <p:txBody>
          <a:bodyPr/>
          <a:lstStyle/>
          <a:p>
            <a:pPr lvl="0"/>
            <a:r>
              <a:rPr lang="en-US" kern="0" dirty="0">
                <a:solidFill>
                  <a:srgbClr val="000000"/>
                </a:solidFill>
                <a:latin typeface="Arial"/>
                <a:ea typeface="ＭＳ Ｐゴシック"/>
              </a:rPr>
              <a:t>Proposed </a:t>
            </a:r>
            <a:r>
              <a:rPr lang="en-US" kern="0" dirty="0" smtClean="0">
                <a:solidFill>
                  <a:srgbClr val="000000"/>
                </a:solidFill>
                <a:latin typeface="Arial"/>
                <a:ea typeface="ＭＳ Ｐゴシック"/>
              </a:rPr>
              <a:t>Bancorp metric </a:t>
            </a:r>
            <a:r>
              <a:rPr lang="en-US" kern="0" dirty="0">
                <a:solidFill>
                  <a:srgbClr val="000000"/>
                </a:solidFill>
                <a:latin typeface="Arial"/>
                <a:ea typeface="ＭＳ Ｐゴシック"/>
              </a:rPr>
              <a:t>limits (3/3</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
        <p:nvSpPr>
          <p:cNvPr id="8" name="Footnote"/>
          <p:cNvSpPr/>
          <p:nvPr/>
        </p:nvSpPr>
        <p:spPr>
          <a:xfrm>
            <a:off x="2228525" y="6332539"/>
            <a:ext cx="5000959" cy="369332"/>
          </a:xfrm>
          <a:prstGeom prst="rect">
            <a:avLst/>
          </a:prstGeom>
          <a:extLst/>
        </p:spPr>
        <p:txBody>
          <a:bodyPr vert="horz" wrap="square" lIns="0" tIns="0" rIns="0" bIns="0" numCol="1" anchor="t" anchorCtr="0" compatLnSpc="1">
            <a:prstTxWarp prst="textNoShape">
              <a:avLst/>
            </a:prstTxWarp>
            <a:spAutoFit/>
          </a:bodyPr>
          <a:lstStyle/>
          <a:p>
            <a:pPr algn="l">
              <a:lnSpc>
                <a:spcPct val="100000"/>
              </a:lnSpc>
              <a:spcBef>
                <a:spcPts val="0"/>
              </a:spcBef>
              <a:spcAft>
                <a:spcPts val="0"/>
              </a:spcAft>
            </a:pPr>
            <a:r>
              <a:rPr lang="en-US" sz="800" dirty="0">
                <a:solidFill>
                  <a:srgbClr val="000000"/>
                </a:solidFill>
                <a:latin typeface="Arial" panose="020B0604020202020204" pitchFamily="34" charset="0"/>
                <a:cs typeface="Arial" panose="020B0604020202020204" pitchFamily="34" charset="0"/>
                <a:sym typeface="+mn-lt"/>
              </a:rPr>
              <a:t>See Metric Glossary in appendix for metric </a:t>
            </a:r>
            <a:r>
              <a:rPr lang="en-US" sz="800" dirty="0" smtClean="0">
                <a:solidFill>
                  <a:srgbClr val="000000"/>
                </a:solidFill>
                <a:latin typeface="Arial" panose="020B0604020202020204" pitchFamily="34" charset="0"/>
                <a:cs typeface="Arial" panose="020B0604020202020204" pitchFamily="34" charset="0"/>
                <a:sym typeface="+mn-lt"/>
              </a:rPr>
              <a:t>definitions</a:t>
            </a:r>
          </a:p>
          <a:p>
            <a:pPr marL="114300" indent="-114300" algn="l">
              <a:lnSpc>
                <a:spcPct val="100000"/>
              </a:lnSpc>
              <a:spcBef>
                <a:spcPts val="0"/>
              </a:spcBef>
              <a:spcAft>
                <a:spcPts val="0"/>
              </a:spcAft>
              <a:buFont typeface="+mj-lt"/>
              <a:buAutoNum type="arabicPeriod"/>
            </a:pPr>
            <a:r>
              <a:rPr lang="en-US" sz="800" dirty="0" smtClean="0">
                <a:solidFill>
                  <a:srgbClr val="000000"/>
                </a:solidFill>
                <a:latin typeface="Arial" panose="020B0604020202020204" pitchFamily="34" charset="0"/>
                <a:cs typeface="Arial" panose="020B0604020202020204" pitchFamily="34" charset="0"/>
                <a:sym typeface="+mn-lt"/>
              </a:rPr>
              <a:t>NII: Net </a:t>
            </a:r>
            <a:r>
              <a:rPr lang="en-US" sz="800" dirty="0">
                <a:solidFill>
                  <a:srgbClr val="000000"/>
                </a:solidFill>
                <a:latin typeface="Arial" panose="020B0604020202020204" pitchFamily="34" charset="0"/>
                <a:cs typeface="Arial" panose="020B0604020202020204" pitchFamily="34" charset="0"/>
                <a:sym typeface="+mn-lt"/>
              </a:rPr>
              <a:t>Interest Income</a:t>
            </a:r>
          </a:p>
          <a:p>
            <a:pPr marL="114300" indent="-114300" algn="l">
              <a:lnSpc>
                <a:spcPct val="100000"/>
              </a:lnSpc>
              <a:spcBef>
                <a:spcPts val="0"/>
              </a:spcBef>
              <a:spcAft>
                <a:spcPts val="0"/>
              </a:spcAft>
              <a:buFont typeface="+mj-lt"/>
              <a:buAutoNum type="arabicPeriod"/>
            </a:pPr>
            <a:r>
              <a:rPr lang="en-US" sz="800" dirty="0" smtClean="0">
                <a:solidFill>
                  <a:srgbClr val="000000"/>
                </a:solidFill>
                <a:latin typeface="Arial" panose="020B0604020202020204" pitchFamily="34" charset="0"/>
                <a:cs typeface="Arial" panose="020B0604020202020204" pitchFamily="34" charset="0"/>
                <a:sym typeface="+mn-lt"/>
              </a:rPr>
              <a:t>MVE: Market </a:t>
            </a:r>
            <a:r>
              <a:rPr lang="en-US" sz="800" dirty="0">
                <a:solidFill>
                  <a:srgbClr val="000000"/>
                </a:solidFill>
                <a:latin typeface="Arial" panose="020B0604020202020204" pitchFamily="34" charset="0"/>
                <a:cs typeface="Arial" panose="020B0604020202020204" pitchFamily="34" charset="0"/>
                <a:sym typeface="+mn-lt"/>
              </a:rPr>
              <a:t>Value of Equity</a:t>
            </a:r>
          </a:p>
        </p:txBody>
      </p:sp>
      <p:sp>
        <p:nvSpPr>
          <p:cNvPr id="10" name="TextBox 9"/>
          <p:cNvSpPr txBox="1"/>
          <p:nvPr/>
        </p:nvSpPr>
        <p:spPr>
          <a:xfrm>
            <a:off x="345608" y="5149299"/>
            <a:ext cx="2542363" cy="184666"/>
          </a:xfrm>
          <a:prstGeom prst="rect">
            <a:avLst/>
          </a:prstGeom>
          <a:noFill/>
        </p:spPr>
        <p:txBody>
          <a:bodyPr wrap="none" lIns="0" tIns="0" rIns="0" bIns="0" rtlCol="0">
            <a:spAutoFit/>
          </a:bodyPr>
          <a:lstStyle/>
          <a:p>
            <a:pPr algn="l">
              <a:lnSpc>
                <a:spcPct val="100000"/>
              </a:lnSpc>
            </a:pPr>
            <a:r>
              <a:rPr lang="en-GB" sz="1200" b="1" dirty="0" smtClean="0">
                <a:solidFill>
                  <a:srgbClr val="FF0000"/>
                </a:solidFill>
              </a:rPr>
              <a:t>Annually monitored CCAR outputs</a:t>
            </a:r>
          </a:p>
        </p:txBody>
      </p:sp>
      <p:graphicFrame>
        <p:nvGraphicFramePr>
          <p:cNvPr id="11" name="Table 10"/>
          <p:cNvGraphicFramePr>
            <a:graphicFrameLocks noGrp="1"/>
          </p:cNvGraphicFramePr>
          <p:nvPr>
            <p:extLst>
              <p:ext uri="{D42A27DB-BD31-4B8C-83A1-F6EECF244321}">
                <p14:modId xmlns:p14="http://schemas.microsoft.com/office/powerpoint/2010/main" val="1487686090"/>
              </p:ext>
            </p:extLst>
          </p:nvPr>
        </p:nvGraphicFramePr>
        <p:xfrm>
          <a:off x="366710" y="5376521"/>
          <a:ext cx="8899528" cy="800861"/>
        </p:xfrm>
        <a:graphic>
          <a:graphicData uri="http://schemas.openxmlformats.org/drawingml/2006/table">
            <a:tbl>
              <a:tblPr firstRow="1" bandRow="1"/>
              <a:tblGrid>
                <a:gridCol w="1263124"/>
                <a:gridCol w="1884892"/>
                <a:gridCol w="959703"/>
                <a:gridCol w="1407608"/>
                <a:gridCol w="1128067"/>
                <a:gridCol w="1128067"/>
                <a:gridCol w="1128067"/>
              </a:tblGrid>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r>
                        <a:rPr lang="en-US" sz="1000" b="1" dirty="0" smtClean="0">
                          <a:solidFill>
                            <a:srgbClr val="FF0000"/>
                          </a:solidFill>
                          <a:latin typeface="Arial" panose="020B0604020202020204" pitchFamily="34" charset="0"/>
                          <a:cs typeface="Arial" panose="020B0604020202020204" pitchFamily="34" charset="0"/>
                        </a:rPr>
                        <a:t>Risk type</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dirty="0" smtClean="0">
                          <a:solidFill>
                            <a:srgbClr val="FF0000"/>
                          </a:solidFill>
                          <a:latin typeface="Arial" panose="020B0604020202020204" pitchFamily="34" charset="0"/>
                          <a:cs typeface="Arial" panose="020B0604020202020204" pitchFamily="34" charset="0"/>
                        </a:rPr>
                        <a:t>Annual CCAR metric</a:t>
                      </a:r>
                      <a:endParaRPr lang="en-US" sz="1000" b="1" dirty="0">
                        <a:solidFill>
                          <a:srgbClr val="FF0000"/>
                        </a:solidFill>
                        <a:latin typeface="Arial" panose="020B0604020202020204" pitchFamily="34" charset="0"/>
                        <a:cs typeface="Arial" panose="020B0604020202020204" pitchFamily="34" charset="0"/>
                      </a:endParaRPr>
                    </a:p>
                  </a:txBody>
                  <a:tcPr marL="0"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Frequency</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a:noFill/>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smtClean="0">
                          <a:solidFill>
                            <a:srgbClr val="FF0000"/>
                          </a:solidFill>
                          <a:latin typeface="Arial" panose="020B0604020202020204" pitchFamily="34" charset="0"/>
                          <a:cs typeface="Arial" panose="020B0604020202020204" pitchFamily="34" charset="0"/>
                        </a:rPr>
                        <a:t>Portfolio</a:t>
                      </a:r>
                      <a:endParaRPr lang="en-US" sz="1000" b="1" dirty="0">
                        <a:solidFill>
                          <a:srgbClr val="FF0000"/>
                        </a:solidFill>
                        <a:latin typeface="Arial" panose="020B0604020202020204" pitchFamily="34" charset="0"/>
                        <a:cs typeface="Arial" panose="020B0604020202020204" pitchFamily="34" charset="0"/>
                      </a:endParaRPr>
                    </a:p>
                  </a:txBody>
                  <a:tcPr marL="48014" marR="48014" anchor="b">
                    <a:lnL>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Annual (Mar 16)</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9050" cap="flat" cmpd="sng" algn="ctr">
                      <a:solidFill>
                        <a:schemeClr val="bg1"/>
                      </a:solidFill>
                      <a:prstDash val="solid"/>
                      <a:round/>
                      <a:headEnd type="none" w="med" len="med"/>
                      <a:tailEnd type="none" w="med" len="me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algn="ctr" defTabSz="457200" rtl="0" eaLnBrk="1" latinLnBrk="0" hangingPunct="1"/>
                      <a:r>
                        <a:rPr lang="en-US" sz="1000" b="1" kern="1200" dirty="0" smtClean="0">
                          <a:solidFill>
                            <a:schemeClr val="tx1"/>
                          </a:solidFill>
                          <a:latin typeface="Arial" panose="020B0604020202020204" pitchFamily="34" charset="0"/>
                          <a:ea typeface="+mn-ea"/>
                          <a:cs typeface="Arial" panose="020B0604020202020204" pitchFamily="34" charset="0"/>
                        </a:rPr>
                        <a:t>Amber trigger</a:t>
                      </a:r>
                      <a:endParaRPr lang="en-US" sz="1000" b="1" kern="1200" dirty="0">
                        <a:solidFill>
                          <a:schemeClr val="tx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2700" cmpd="sng">
                      <a:noFill/>
                      <a:prstDash val="soli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indent="0" algn="ctr" defTabSz="457200" rtl="0" eaLnBrk="1" latinLnBrk="0" hangingPunct="1">
                        <a:buFont typeface="Arial" panose="020B0604020202020204" pitchFamily="34" charset="0"/>
                        <a:buNone/>
                      </a:pPr>
                      <a:r>
                        <a:rPr lang="en-US" sz="1000" b="1" kern="1200" dirty="0" smtClean="0">
                          <a:solidFill>
                            <a:schemeClr val="bg1"/>
                          </a:solidFill>
                          <a:latin typeface="Arial" panose="020B0604020202020204" pitchFamily="34" charset="0"/>
                          <a:ea typeface="+mn-ea"/>
                          <a:cs typeface="Arial" panose="020B0604020202020204" pitchFamily="34" charset="0"/>
                        </a:rPr>
                        <a:t>Red limit</a:t>
                      </a:r>
                      <a:endParaRPr lang="en-US" sz="1000" b="1" kern="1200" dirty="0">
                        <a:solidFill>
                          <a:schemeClr val="bg1"/>
                        </a:solidFill>
                        <a:latin typeface="Arial" panose="020B0604020202020204" pitchFamily="34" charset="0"/>
                        <a:ea typeface="+mn-ea"/>
                        <a:cs typeface="Arial" panose="020B0604020202020204" pitchFamily="34" charset="0"/>
                      </a:endParaRPr>
                    </a:p>
                  </a:txBody>
                  <a:tcPr marL="48014" marR="48014" anchor="b">
                    <a:lnL w="12700" cmpd="sng">
                      <a:noFill/>
                      <a:prstDash val="soli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Capital</a:t>
                      </a:r>
                      <a:r>
                        <a:rPr lang="en-US" sz="1000" b="1" baseline="0" dirty="0" smtClean="0">
                          <a:solidFill>
                            <a:schemeClr val="tx1"/>
                          </a:solidFill>
                          <a:latin typeface="Arial" panose="020B0604020202020204" pitchFamily="34" charset="0"/>
                          <a:cs typeface="Arial" panose="020B0604020202020204" pitchFamily="34" charset="0"/>
                        </a:rPr>
                        <a:t> adequacy</a:t>
                      </a:r>
                      <a:endParaRPr lang="en-US" sz="1000" b="1" dirty="0" smtClean="0">
                        <a:solidFill>
                          <a:schemeClr val="tx1"/>
                        </a:solidFill>
                        <a:latin typeface="Arial" panose="020B0604020202020204" pitchFamily="34" charset="0"/>
                        <a:cs typeface="Arial" panose="020B0604020202020204" pitchFamily="34" charset="0"/>
                      </a:endParaRP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lnSpc>
                          <a:spcPct val="100000"/>
                        </a:lnSpc>
                      </a:pPr>
                      <a:r>
                        <a:rPr lang="en-US" sz="1000" u="none" strike="noStrike" dirty="0">
                          <a:effectLst/>
                          <a:latin typeface="Arial" panose="020B0604020202020204" pitchFamily="34" charset="0"/>
                          <a:cs typeface="Arial" panose="020B0604020202020204" pitchFamily="34" charset="0"/>
                        </a:rPr>
                        <a:t>Impairment to </a:t>
                      </a:r>
                      <a:r>
                        <a:rPr lang="en-US" sz="1000" u="none" strike="noStrike" dirty="0" smtClean="0">
                          <a:effectLst/>
                          <a:latin typeface="Arial" panose="020B0604020202020204" pitchFamily="34" charset="0"/>
                          <a:cs typeface="Arial" panose="020B0604020202020204" pitchFamily="34" charset="0"/>
                        </a:rPr>
                        <a:t>Pre-Provision </a:t>
                      </a:r>
                      <a:br>
                        <a:rPr lang="en-US" sz="1000" u="none" strike="noStrike" dirty="0" smtClean="0">
                          <a:effectLst/>
                          <a:latin typeface="Arial" panose="020B0604020202020204" pitchFamily="34" charset="0"/>
                          <a:cs typeface="Arial" panose="020B0604020202020204" pitchFamily="34" charset="0"/>
                        </a:rPr>
                      </a:br>
                      <a:r>
                        <a:rPr lang="en-US" sz="1000" u="none" strike="noStrike" dirty="0" smtClean="0">
                          <a:effectLst/>
                          <a:latin typeface="Arial" panose="020B0604020202020204" pitchFamily="34" charset="0"/>
                          <a:cs typeface="Arial" panose="020B0604020202020204" pitchFamily="34" charset="0"/>
                        </a:rPr>
                        <a:t>Net </a:t>
                      </a:r>
                      <a:r>
                        <a:rPr lang="en-US" sz="1000" u="none" strike="noStrike" dirty="0">
                          <a:effectLst/>
                          <a:latin typeface="Arial" panose="020B0604020202020204" pitchFamily="34" charset="0"/>
                          <a:cs typeface="Arial" panose="020B0604020202020204" pitchFamily="34" charset="0"/>
                        </a:rPr>
                        <a:t>R</a:t>
                      </a:r>
                      <a:r>
                        <a:rPr lang="en-US" sz="1000" u="none" strike="noStrike" dirty="0" smtClean="0">
                          <a:effectLst/>
                          <a:latin typeface="Arial" panose="020B0604020202020204" pitchFamily="34" charset="0"/>
                          <a:cs typeface="Arial" panose="020B0604020202020204" pitchFamily="34" charset="0"/>
                        </a:rPr>
                        <a:t>evenue </a:t>
                      </a:r>
                      <a:r>
                        <a:rPr lang="en-US" sz="1000" u="none" strike="noStrike" dirty="0">
                          <a:effectLst/>
                          <a:latin typeface="Arial" panose="020B0604020202020204" pitchFamily="34" charset="0"/>
                          <a:cs typeface="Arial" panose="020B0604020202020204" pitchFamily="34" charset="0"/>
                        </a:rPr>
                        <a:t>(PPNR) </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8802" marR="8802" marT="8381" marB="0">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Annual</a:t>
                      </a:r>
                      <a:endParaRPr lang="en-US" sz="1000" b="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$255MM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&gt;=$298MM</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&gt;=$323MM</a:t>
                      </a:r>
                      <a:endParaRPr lang="en-US" sz="1000" dirty="0">
                        <a:latin typeface="Arial" panose="020B0604020202020204" pitchFamily="34" charset="0"/>
                        <a:cs typeface="Arial" panose="020B0604020202020204" pitchFamily="34" charset="0"/>
                      </a:endParaRP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r h="0">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000" b="1" dirty="0" smtClean="0">
                          <a:solidFill>
                            <a:schemeClr val="tx1"/>
                          </a:solidFill>
                          <a:latin typeface="Arial" panose="020B0604020202020204" pitchFamily="34" charset="0"/>
                          <a:cs typeface="Arial" panose="020B0604020202020204" pitchFamily="34" charset="0"/>
                        </a:rPr>
                        <a:t>Credit risk (losses)</a:t>
                      </a:r>
                    </a:p>
                  </a:txBody>
                  <a:tcPr marL="0" marR="48014">
                    <a:lnL w="19050" cap="flat" cmpd="sng" algn="ctr">
                      <a:no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000" b="0" i="0" kern="1200" dirty="0" smtClean="0">
                          <a:solidFill>
                            <a:schemeClr val="tx1"/>
                          </a:solidFill>
                          <a:latin typeface="Arial" panose="020B0604020202020204" pitchFamily="34" charset="0"/>
                          <a:ea typeface="+mn-ea"/>
                          <a:cs typeface="Arial" panose="020B0604020202020204" pitchFamily="34" charset="0"/>
                        </a:rPr>
                        <a:t>Total Credit Losses</a:t>
                      </a:r>
                    </a:p>
                  </a:txBody>
                  <a:tcPr marL="0"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dirty="0" smtClean="0">
                          <a:latin typeface="Arial" panose="020B0604020202020204" pitchFamily="34" charset="0"/>
                          <a:cs typeface="Arial" panose="020B0604020202020204" pitchFamily="34" charset="0"/>
                        </a:rPr>
                        <a:t>Annual</a:t>
                      </a:r>
                      <a:endParaRPr lang="en-US" sz="1000" dirty="0">
                        <a:latin typeface="Arial" panose="020B0604020202020204" pitchFamily="34" charset="0"/>
                        <a:cs typeface="Arial" panose="020B0604020202020204" pitchFamily="34" charset="0"/>
                      </a:endParaRP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US" sz="1000" b="0" dirty="0" smtClean="0">
                          <a:latin typeface="Arial" panose="020B0604020202020204" pitchFamily="34" charset="0"/>
                          <a:cs typeface="Arial" panose="020B0604020202020204" pitchFamily="34" charset="0"/>
                        </a:rPr>
                        <a:t>Bancorp</a:t>
                      </a:r>
                      <a:endParaRPr lang="en-US" sz="1000" b="0" dirty="0">
                        <a:latin typeface="Arial" panose="020B0604020202020204" pitchFamily="34" charset="0"/>
                        <a:cs typeface="Arial" panose="020B0604020202020204" pitchFamily="34" charset="0"/>
                      </a:endParaRPr>
                    </a:p>
                  </a:txBody>
                  <a:tcPr marL="48014" marR="48014">
                    <a:lnL>
                      <a:noFill/>
                    </a:lnL>
                    <a:lnR w="19050" cap="flat" cmpd="sng" algn="ctr">
                      <a:solidFill>
                        <a:schemeClr val="bg1"/>
                      </a:solid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algn="ctr">
                        <a:lnSpc>
                          <a:spcPct val="100000"/>
                        </a:lnSpc>
                      </a:pPr>
                      <a:r>
                        <a:rPr lang="en-US" sz="1000" dirty="0" smtClean="0">
                          <a:latin typeface="Arial" panose="020B0604020202020204" pitchFamily="34" charset="0"/>
                          <a:cs typeface="Arial" panose="020B0604020202020204" pitchFamily="34" charset="0"/>
                        </a:rPr>
                        <a:t>$239MM</a:t>
                      </a:r>
                    </a:p>
                  </a:txBody>
                  <a:tcPr marL="48014" marR="48014">
                    <a:lnL w="19050" cap="flat" cmpd="sng" algn="ctr">
                      <a:solidFill>
                        <a:schemeClr val="bg1"/>
                      </a:solidFill>
                      <a:prstDash val="solid"/>
                      <a:round/>
                      <a:headEnd type="none" w="med" len="med"/>
                      <a:tailEnd type="none" w="med" len="med"/>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E8F6E6"/>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$318MM</a:t>
                      </a:r>
                    </a:p>
                  </a:txBody>
                  <a:tcPr marL="48014" marR="48014">
                    <a:lnL>
                      <a:noFill/>
                    </a:lnL>
                    <a:lnR>
                      <a:noFill/>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457200" rtl="0" eaLnBrk="1" latinLnBrk="0" hangingPunct="1">
                        <a:defRPr sz="1800" kern="1200">
                          <a:solidFill>
                            <a:schemeClr val="tx1"/>
                          </a:solidFill>
                          <a:latin typeface="Arial"/>
                          <a:ea typeface="ＭＳ Ｐゴシック"/>
                          <a:cs typeface="ＭＳ Ｐゴシック"/>
                        </a:defRPr>
                      </a:lvl1pPr>
                      <a:lvl2pPr marL="457200" algn="l" defTabSz="457200" rtl="0" eaLnBrk="1" latinLnBrk="0" hangingPunct="1">
                        <a:defRPr sz="1800" kern="1200">
                          <a:solidFill>
                            <a:schemeClr val="tx1"/>
                          </a:solidFill>
                          <a:latin typeface="Arial"/>
                          <a:ea typeface="ＭＳ Ｐゴシック"/>
                          <a:cs typeface="ＭＳ Ｐゴシック"/>
                        </a:defRPr>
                      </a:lvl2pPr>
                      <a:lvl3pPr marL="914400" algn="l" defTabSz="457200" rtl="0" eaLnBrk="1" latinLnBrk="0" hangingPunct="1">
                        <a:defRPr sz="1800" kern="1200">
                          <a:solidFill>
                            <a:schemeClr val="tx1"/>
                          </a:solidFill>
                          <a:latin typeface="Arial"/>
                          <a:ea typeface="ＭＳ Ｐゴシック"/>
                          <a:cs typeface="ＭＳ Ｐゴシック"/>
                        </a:defRPr>
                      </a:lvl3pPr>
                      <a:lvl4pPr marL="1371600" algn="l" defTabSz="457200" rtl="0" eaLnBrk="1" latinLnBrk="0" hangingPunct="1">
                        <a:defRPr sz="1800" kern="1200">
                          <a:solidFill>
                            <a:schemeClr val="tx1"/>
                          </a:solidFill>
                          <a:latin typeface="Arial"/>
                          <a:ea typeface="ＭＳ Ｐゴシック"/>
                          <a:cs typeface="ＭＳ Ｐゴシック"/>
                        </a:defRPr>
                      </a:lvl4pPr>
                      <a:lvl5pPr marL="1828800" algn="l" defTabSz="457200" rtl="0" eaLnBrk="1" latinLnBrk="0" hangingPunct="1">
                        <a:defRPr sz="1800" kern="1200">
                          <a:solidFill>
                            <a:schemeClr val="tx1"/>
                          </a:solidFill>
                          <a:latin typeface="Arial"/>
                          <a:ea typeface="ＭＳ Ｐゴシック"/>
                          <a:cs typeface="ＭＳ Ｐゴシック"/>
                        </a:defRPr>
                      </a:lvl5pPr>
                      <a:lvl6pPr marL="2286000" algn="l" defTabSz="457200" rtl="0" eaLnBrk="1" latinLnBrk="0" hangingPunct="1">
                        <a:defRPr sz="1800" kern="1200">
                          <a:solidFill>
                            <a:schemeClr val="tx1"/>
                          </a:solidFill>
                          <a:latin typeface="Arial"/>
                          <a:ea typeface="ＭＳ Ｐゴシック"/>
                          <a:cs typeface="ＭＳ Ｐゴシック"/>
                        </a:defRPr>
                      </a:lvl6pPr>
                      <a:lvl7pPr marL="2743200" algn="l" defTabSz="457200" rtl="0" eaLnBrk="1" latinLnBrk="0" hangingPunct="1">
                        <a:defRPr sz="1800" kern="1200">
                          <a:solidFill>
                            <a:schemeClr val="tx1"/>
                          </a:solidFill>
                          <a:latin typeface="Arial"/>
                          <a:ea typeface="ＭＳ Ｐゴシック"/>
                          <a:cs typeface="ＭＳ Ｐゴシック"/>
                        </a:defRPr>
                      </a:lvl7pPr>
                      <a:lvl8pPr marL="3200400" algn="l" defTabSz="457200" rtl="0" eaLnBrk="1" latinLnBrk="0" hangingPunct="1">
                        <a:defRPr sz="1800" kern="1200">
                          <a:solidFill>
                            <a:schemeClr val="tx1"/>
                          </a:solidFill>
                          <a:latin typeface="Arial"/>
                          <a:ea typeface="ＭＳ Ｐゴシック"/>
                          <a:cs typeface="ＭＳ Ｐゴシック"/>
                        </a:defRPr>
                      </a:lvl8pPr>
                      <a:lvl9pPr marL="3657600" algn="l" defTabSz="457200" rtl="0" eaLnBrk="1" latinLnBrk="0" hangingPunct="1">
                        <a:defRPr sz="1800" kern="1200">
                          <a:solidFill>
                            <a:schemeClr val="tx1"/>
                          </a:solidFill>
                          <a:latin typeface="Arial"/>
                          <a:ea typeface="ＭＳ Ｐゴシック"/>
                          <a:cs typeface="ＭＳ Ｐゴシック"/>
                        </a:defRPr>
                      </a:lvl9pPr>
                    </a:lstStyle>
                    <a:p>
                      <a:pPr marL="0" marR="0" lvl="1" indent="0" algn="ctr" defTabSz="457200" rtl="0" eaLnBrk="1" fontAlgn="auto" latinLnBrk="0" hangingPunct="1">
                        <a:lnSpc>
                          <a:spcPct val="100000"/>
                        </a:lnSpc>
                        <a:spcBef>
                          <a:spcPts val="0"/>
                        </a:spcBef>
                        <a:spcAft>
                          <a:spcPts val="0"/>
                        </a:spcAft>
                        <a:buClr>
                          <a:schemeClr val="tx1"/>
                        </a:buClr>
                        <a:buSzTx/>
                        <a:buFont typeface="Arial" panose="020B0604020202020204" pitchFamily="34" charset="0"/>
                        <a:buNone/>
                        <a:tabLst/>
                        <a:defRPr/>
                      </a:pPr>
                      <a:r>
                        <a:rPr lang="en-US" sz="1000" dirty="0" smtClean="0">
                          <a:latin typeface="Arial" panose="020B0604020202020204" pitchFamily="34" charset="0"/>
                          <a:cs typeface="Arial" panose="020B0604020202020204" pitchFamily="34" charset="0"/>
                        </a:rPr>
                        <a:t>&gt;=</a:t>
                      </a:r>
                      <a:r>
                        <a:rPr lang="en-US" sz="1000" b="0" i="0" kern="1200" dirty="0" smtClean="0">
                          <a:solidFill>
                            <a:schemeClr val="tx1"/>
                          </a:solidFill>
                          <a:latin typeface="Arial" panose="020B0604020202020204" pitchFamily="34" charset="0"/>
                          <a:ea typeface="+mn-ea"/>
                          <a:cs typeface="Arial" panose="020B0604020202020204" pitchFamily="34" charset="0"/>
                        </a:rPr>
                        <a:t>$344MM</a:t>
                      </a:r>
                    </a:p>
                  </a:txBody>
                  <a:tcPr marL="48014" marR="48014">
                    <a:lnL>
                      <a:noFill/>
                    </a:lnL>
                    <a:lnR w="19050" cap="flat" cmpd="sng" algn="ctr">
                      <a:noFill/>
                      <a:prstDash val="solid"/>
                      <a:round/>
                      <a:headEnd type="none" w="med" len="med"/>
                      <a:tailEnd type="none" w="med" len="me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rgbClr val="FF0000">
                        <a:lumMod val="20000"/>
                        <a:lumOff val="80000"/>
                      </a:srgbClr>
                    </a:solidFill>
                  </a:tcPr>
                </a:tc>
              </a:tr>
            </a:tbl>
          </a:graphicData>
        </a:graphic>
      </p:graphicFrame>
      <p:sp>
        <p:nvSpPr>
          <p:cNvPr id="9" name="TextBox 8"/>
          <p:cNvSpPr txBox="1"/>
          <p:nvPr/>
        </p:nvSpPr>
        <p:spPr>
          <a:xfrm>
            <a:off x="6128052" y="1115509"/>
            <a:ext cx="3227165" cy="224677"/>
          </a:xfrm>
          <a:prstGeom prst="rect">
            <a:avLst/>
          </a:prstGeom>
          <a:noFill/>
        </p:spPr>
        <p:txBody>
          <a:bodyPr wrap="none" rtlCol="0">
            <a:spAutoFit/>
          </a:bodyPr>
          <a:lstStyle/>
          <a:p>
            <a:r>
              <a:rPr lang="en-US" b="1" dirty="0" smtClean="0">
                <a:solidFill>
                  <a:srgbClr val="000000"/>
                </a:solidFill>
                <a:ea typeface="ＭＳ Ｐゴシック"/>
              </a:rPr>
              <a:t>* SHUSA metric reported in Santander Group RAS</a:t>
            </a:r>
            <a:endParaRPr lang="en-US" b="1" dirty="0">
              <a:solidFill>
                <a:srgbClr val="000000"/>
              </a:solidFill>
              <a:ea typeface="ＭＳ Ｐゴシック"/>
            </a:endParaRPr>
          </a:p>
        </p:txBody>
      </p:sp>
    </p:spTree>
    <p:extLst>
      <p:ext uri="{BB962C8B-B14F-4D97-AF65-F5344CB8AC3E}">
        <p14:creationId xmlns:p14="http://schemas.microsoft.com/office/powerpoint/2010/main" val="1075143404"/>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marL="0" indent="0">
              <a:buNone/>
            </a:pPr>
            <a:r>
              <a:rPr lang="en-GB" sz="3200" dirty="0" smtClean="0">
                <a:solidFill>
                  <a:schemeClr val="bg1">
                    <a:lumMod val="50000"/>
                  </a:schemeClr>
                </a:solidFill>
                <a:latin typeface="Arial" panose="020B0604020202020204" pitchFamily="34" charset="0"/>
                <a:cs typeface="Arial" panose="020B0604020202020204" pitchFamily="34" charset="0"/>
              </a:rPr>
              <a:t>Appendix B – Qualitative statements</a:t>
            </a:r>
          </a:p>
        </p:txBody>
      </p:sp>
    </p:spTree>
    <p:extLst>
      <p:ext uri="{BB962C8B-B14F-4D97-AF65-F5344CB8AC3E}">
        <p14:creationId xmlns:p14="http://schemas.microsoft.com/office/powerpoint/2010/main" val="1508478920"/>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862226277"/>
              </p:ext>
            </p:extLst>
          </p:nvPr>
        </p:nvGraphicFramePr>
        <p:xfrm>
          <a:off x="363547" y="1468374"/>
          <a:ext cx="8902699" cy="4571238"/>
        </p:xfrm>
        <a:graphic>
          <a:graphicData uri="http://schemas.openxmlformats.org/drawingml/2006/table">
            <a:tbl>
              <a:tblPr/>
              <a:tblGrid>
                <a:gridCol w="1646236"/>
                <a:gridCol w="7256463"/>
              </a:tblGrid>
              <a:tr h="179884">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Risk type</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1" i="0" u="none" strike="noStrike" dirty="0" smtClean="0">
                          <a:solidFill>
                            <a:srgbClr val="FF0000"/>
                          </a:solidFill>
                          <a:effectLst/>
                          <a:latin typeface="Arial" panose="020B0604020202020204" pitchFamily="34" charset="0"/>
                          <a:cs typeface="Arial" panose="020B0604020202020204" pitchFamily="34" charset="0"/>
                        </a:rPr>
                        <a:t>Qualitative statement</a:t>
                      </a:r>
                      <a:endParaRPr lang="en-US" sz="1100" b="1" i="0" u="none" strike="noStrike" dirty="0">
                        <a:solidFill>
                          <a:srgbClr val="FF0000"/>
                        </a:solidFill>
                        <a:effectLst/>
                        <a:latin typeface="Arial" panose="020B0604020202020204" pitchFamily="34" charset="0"/>
                        <a:cs typeface="Arial" panose="020B0604020202020204" pitchFamily="34" charset="0"/>
                      </a:endParaRPr>
                    </a:p>
                  </a:txBody>
                  <a:tcPr marL="0" marR="0" marT="18288" marB="18288" anchor="b">
                    <a:lnL w="12700" cmpd="sng">
                      <a:noFill/>
                      <a:prstDash val="solid"/>
                    </a:lnL>
                    <a:lnR w="12700" cmpd="sng">
                      <a:noFill/>
                      <a:prstDash val="solid"/>
                    </a:lnR>
                    <a:lnT w="12700" cmpd="sng">
                      <a:noFill/>
                      <a:prstDash val="soli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75078">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Capital</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adequacy</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BSPR </a:t>
                      </a:r>
                      <a:r>
                        <a:rPr lang="en-US" sz="1100" b="0" i="0" u="none" strike="noStrike" dirty="0">
                          <a:solidFill>
                            <a:srgbClr val="000000"/>
                          </a:solidFill>
                          <a:effectLst/>
                          <a:latin typeface="Arial" panose="020B0604020202020204" pitchFamily="34" charset="0"/>
                          <a:cs typeface="Arial" panose="020B0604020202020204" pitchFamily="34" charset="0"/>
                        </a:rPr>
                        <a:t>will hold sufficient capital to satisfy current and future regulatory and internal capital requirements, to ensure continuous access to capital markets and to withstand the impact of potential losses in an economic downturn.</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179884">
                <a:tc rowSpan="4">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Credit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is willing to take credit risks that it understands and that fall within its risk appetite.</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focus on lending products for which in-house knowledge and skills exist from a risk perspective and on which credit risk can be measured and managed.</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monitor and manage portfolio quality and concentrations, including borrower and collateral quality, portfolio diversification across product, industry, geography, collateral type, and client segment.</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ctr"/>
                      <a:r>
                        <a:rPr lang="en-US" sz="1100" b="0" i="0" u="none" strike="noStrike" dirty="0">
                          <a:solidFill>
                            <a:srgbClr val="000000"/>
                          </a:solidFill>
                          <a:effectLst/>
                          <a:latin typeface="Arial"/>
                        </a:rPr>
                        <a:t>BSPR will ensure that the volume of realized and projected loan losses under both baseline and stress does not threaten its capital position and its ability to meet its regulatory requirements.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r>
              <a:tr h="32755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Liquidity / Funding</a:t>
                      </a:r>
                      <a:r>
                        <a:rPr lang="en-US" sz="1100" b="1" i="0" u="none" strike="noStrike" baseline="0" dirty="0" smtClean="0">
                          <a:solidFill>
                            <a:schemeClr val="tx1"/>
                          </a:solidFill>
                          <a:effectLst/>
                          <a:latin typeface="Arial" panose="020B0604020202020204" pitchFamily="34" charset="0"/>
                          <a:cs typeface="Arial" panose="020B0604020202020204" pitchFamily="34" charset="0"/>
                        </a:rPr>
                        <a:t>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ensure that it holds sufficient High Quality Liquid Assets and has an effective Contingency Funding Plan to withstand liquidity shortfalls in a severe stress scenario.</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diversify its funding sources and minimize its dependence on capital markets.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rowSpan="2">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Interest Rate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conservatively manage its Interest Rate Risk exposures, setting a maximum for the sensitivity of the net interest income and market value of equity to interest rates.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9884">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To minimize its exposure to Interest Rate Risk, BSPR will hedge via instruments that it understands.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95304">
                <a:tc>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Mark-to-Market </a:t>
                      </a:r>
                      <a:br>
                        <a:rPr lang="en-US" sz="1100" b="1" i="0" u="none" strike="noStrike" dirty="0" smtClean="0">
                          <a:solidFill>
                            <a:schemeClr val="tx1"/>
                          </a:solidFill>
                          <a:effectLst/>
                          <a:latin typeface="Arial" panose="020B0604020202020204" pitchFamily="34" charset="0"/>
                          <a:cs typeface="Arial" panose="020B0604020202020204" pitchFamily="34" charset="0"/>
                        </a:rPr>
                      </a:br>
                      <a:r>
                        <a:rPr lang="en-US" sz="1100" b="1" i="0" u="none" strike="noStrike" dirty="0" smtClean="0">
                          <a:solidFill>
                            <a:schemeClr val="tx1"/>
                          </a:solidFill>
                          <a:effectLst/>
                          <a:latin typeface="Arial" panose="020B0604020202020204" pitchFamily="34" charset="0"/>
                          <a:cs typeface="Arial" panose="020B0604020202020204" pitchFamily="34" charset="0"/>
                        </a:rPr>
                        <a:t>Portfolio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smtClean="0">
                          <a:solidFill>
                            <a:srgbClr val="000000"/>
                          </a:solidFill>
                          <a:effectLst/>
                          <a:latin typeface="Arial" panose="020B0604020202020204" pitchFamily="34" charset="0"/>
                          <a:cs typeface="Arial" panose="020B0604020202020204" pitchFamily="34" charset="0"/>
                        </a:rPr>
                        <a:t>BSPR </a:t>
                      </a:r>
                      <a:r>
                        <a:rPr lang="en-US" sz="1100" b="0" i="0" u="none" strike="noStrike" dirty="0">
                          <a:solidFill>
                            <a:srgbClr val="000000"/>
                          </a:solidFill>
                          <a:effectLst/>
                          <a:latin typeface="Arial" panose="020B0604020202020204" pitchFamily="34" charset="0"/>
                          <a:cs typeface="Arial" panose="020B0604020202020204" pitchFamily="34" charset="0"/>
                        </a:rPr>
                        <a:t>will only participate in trading for purposes of client facilitation and will maintain a low risk profile on all fair value activities to protect against losses due to adverse market movements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81000">
                <a:tc rowSpan="3">
                  <a:txBody>
                    <a:bodyPr/>
                    <a:lstStyle/>
                    <a:p>
                      <a:pPr algn="l" rtl="0" fontAlgn="ctr"/>
                      <a:r>
                        <a:rPr lang="en-US" sz="1100" b="1" i="0" u="none" strike="noStrike" dirty="0" smtClean="0">
                          <a:solidFill>
                            <a:schemeClr val="tx1"/>
                          </a:solidFill>
                          <a:effectLst/>
                          <a:latin typeface="Arial" panose="020B0604020202020204" pitchFamily="34" charset="0"/>
                          <a:cs typeface="Arial" panose="020B0604020202020204" pitchFamily="34" charset="0"/>
                        </a:rPr>
                        <a:t>Strategic risk</a:t>
                      </a: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strives to deliver consistent performance through pragmatic risk-taking. BSPR will not place an undue amount of earnings or capital at risk for an entity of its size, complexity, and risk profile in any stress scenario.</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 will ensure that adequate governance and oversight processes and controls are in place for all business activities, products, and services.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27550">
                <a:tc vMerge="1">
                  <a:txBody>
                    <a:bodyPr/>
                    <a:lstStyle/>
                    <a:p>
                      <a:pPr algn="l" rtl="0" fontAlgn="ctr"/>
                      <a:endParaRPr lang="en-US" sz="1100" b="1" i="0" u="none" strike="noStrike" dirty="0">
                        <a:solidFill>
                          <a:schemeClr val="tx1"/>
                        </a:solidFill>
                        <a:effectLst/>
                        <a:latin typeface="Arial" panose="020B0604020202020204" pitchFamily="34" charset="0"/>
                        <a:cs typeface="Arial" panose="020B0604020202020204" pitchFamily="34" charset="0"/>
                      </a:endParaRPr>
                    </a:p>
                  </a:txBody>
                  <a:tcPr marL="163259" marR="9070" marT="9525" marB="0" anchor="ctr">
                    <a:lnL w="12700" cmpd="sng">
                      <a:noFill/>
                      <a:prstDash val="solid"/>
                    </a:lnL>
                    <a:lnR w="12700" cmpd="sng">
                      <a:noFill/>
                      <a:prstDash val="soli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rtl="0" fontAlgn="ctr"/>
                      <a:r>
                        <a:rPr lang="en-US" sz="1100" b="0" i="0" u="none" strike="noStrike" dirty="0">
                          <a:solidFill>
                            <a:srgbClr val="000000"/>
                          </a:solidFill>
                          <a:effectLst/>
                          <a:latin typeface="Arial"/>
                        </a:rPr>
                        <a:t>BSPR’s strategic planning process will both consider and work with the risk appetite setting and capital planning processes.</a:t>
                      </a:r>
                    </a:p>
                  </a:txBody>
                  <a:tcPr marL="0" marR="0" marT="18288" marB="18288">
                    <a:lnL w="12700" cmpd="sng">
                      <a:noFill/>
                      <a:prstDash val="solid"/>
                    </a:lnL>
                    <a:lnR w="12700" cmpd="sng">
                      <a:noFill/>
                      <a:prstDash val="solid"/>
                    </a:lnR>
                    <a:lnT w="9525" cap="flat" cmpd="sng" algn="ctr">
                      <a:solidFill>
                        <a:schemeClr val="accent2"/>
                      </a:solidFill>
                      <a:prstDash val="solid"/>
                      <a:round/>
                      <a:headEnd type="none" w="med" len="med"/>
                      <a:tailEnd type="none" w="med" len="med"/>
                    </a:lnT>
                    <a:lnB w="952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4" name="Content Placeholder 3"/>
          <p:cNvSpPr>
            <a:spLocks noGrp="1"/>
          </p:cNvSpPr>
          <p:nvPr>
            <p:ph sz="quarter" idx="11"/>
          </p:nvPr>
        </p:nvSpPr>
        <p:spPr/>
        <p:txBody>
          <a:bodyPr/>
          <a:lstStyle/>
          <a:p>
            <a:pPr lvl="0"/>
            <a:r>
              <a:rPr lang="en-US" kern="0" dirty="0">
                <a:solidFill>
                  <a:srgbClr val="000000"/>
                </a:solidFill>
                <a:latin typeface="Arial"/>
                <a:ea typeface="ＭＳ Ｐゴシック"/>
              </a:rPr>
              <a:t>2016 BSPR Qualitative statements (1/2</a:t>
            </a:r>
            <a:r>
              <a:rPr lang="en-US" kern="0" dirty="0" smtClean="0">
                <a:solidFill>
                  <a:srgbClr val="000000"/>
                </a:solidFill>
                <a:latin typeface="Arial"/>
                <a:ea typeface="ＭＳ Ｐゴシック"/>
              </a:rPr>
              <a:t>)</a:t>
            </a:r>
            <a:endParaRPr lang="en-US" kern="0" dirty="0">
              <a:solidFill>
                <a:srgbClr val="000000"/>
              </a:solidFill>
              <a:latin typeface="Arial"/>
              <a:ea typeface="ＭＳ Ｐゴシック"/>
            </a:endParaRPr>
          </a:p>
        </p:txBody>
      </p:sp>
    </p:spTree>
    <p:extLst>
      <p:ext uri="{BB962C8B-B14F-4D97-AF65-F5344CB8AC3E}">
        <p14:creationId xmlns:p14="http://schemas.microsoft.com/office/powerpoint/2010/main" val="233378418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2f19bde990ad741f46f5ea7ce4e19f2444f18fb"/>
  <p:tag name="THINKCELLPRESENTATIONDONOTDELETE" val="&lt;?xml version=&quot;1.0&quot; encoding=&quot;UTF-16&quot; standalone=&quot;yes&quot;?&gt;&#10;&lt;root reqver=&quot;21047&quot;&gt;&lt;version val=&quot;23263&quot;/&gt;&lt;CPresentation id=&quot;1&quot;&gt;&lt;m_precDefaultNumber&gt;&lt;m_bNumberIsYear val=&quot;1&quot;/&gt;&lt;m_chMinusSymbol&gt;-&lt;/m_chMinusSymbol&gt;&lt;m_chDecimalSymbol17909&gt;.&lt;/m_chDecimalSymbol17909&gt;&lt;m_nGroupingDigits17909 val=&quot;3&quot;/&gt;&lt;m_chGroupingSymbol17909&gt;,&lt;/m_chGroupingSymbol17909&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precDefaultPercent&gt;&lt;m_precDefaultDate&gt;&lt;m_bNumberIsYear val=&quot;0&quot;/&gt;&lt;m_strFormatTime&gt;%d/%m/%Y&lt;/m_strFormatTime&gt;&lt;/m_precDefaultDate&gt;&lt;m_precDefaultYear&gt;&lt;m_bNumberIsYear val=&quot;0&quot;/&gt;&lt;m_strFormatTime&gt;%Y&lt;/m_strFormatTime&gt;&lt;/m_precDefaultYear&gt;&lt;m_precDefaultQuarter&gt;&lt;m_bNumberIsYear val=&quot;0&quot;/&gt;&lt;m_strFormatTime&gt;Q%5&lt;/m_strFormatTime&gt;&lt;/m_precDefaultQuarter&gt;&lt;m_precDefaultMonth/&gt;&lt;m_precDefaultWeek/&gt;&lt;m_precDefaultDay&gt;&lt;m_bNumberIsYear val=&quot;0&quot;/&gt;&lt;m_strFormatTime&gt;%#d&lt;/m_strFormatTime&gt;&lt;/m_precDefaultDay&gt;&lt;m_mruColor&gt;&lt;m_vecMRU length=&quot;4&quot;&gt;&lt;elem m_fUsage=&quot;4.86540966304618920000E+000&quot;&gt;&lt;m_msothmcolidx val=&quot;0&quot;/&gt;&lt;m_rgb r=&quot;eb&quot; g=&quot;3&quot; b=&quot;26&quot;/&gt;&lt;m_ppcolschidx tagver0=&quot;23004&quot; tagname0=&quot;m_ppcolschidxUNRECOGNIZED&quot; val=&quot;0&quot;/&gt;&lt;m_nBrightness val=&quot;0&quot;/&gt;&lt;/elem&gt;&lt;elem m_fUsage=&quot;3.88172892307468010000E+000&quot;&gt;&lt;m_msothmcolidx val=&quot;0&quot;/&gt;&lt;m_rgb r=&quot;ff&quot; g=&quot;bf&quot; b=&quot;27&quot;/&gt;&lt;m_ppcolschidx tagver0=&quot;23004&quot; tagname0=&quot;m_ppcolschidxUNRECOGNIZED&quot; val=&quot;0&quot;/&gt;&lt;m_nBrightness val=&quot;0&quot;/&gt;&lt;/elem&gt;&lt;elem m_fUsage=&quot;1.00000000000000000000E+000&quot;&gt;&lt;m_msothmcolidx val=&quot;0&quot;/&gt;&lt;m_rgb r=&quot;ff&quot; g=&quot;0&quot; b=&quot;0&quot;/&gt;&lt;m_ppcolschidx tagver0=&quot;23004&quot; tagname0=&quot;m_ppcolschidxUNRECOGNIZED&quot; val=&quot;0&quot;/&gt;&lt;m_nBrightness val=&quot;0&quot;/&gt;&lt;/elem&gt;&lt;elem m_fUsage=&quot;8.86293811965250810000E-002&quot;&gt;&lt;m_msothmcolidx val=&quot;0&quot;/&gt;&lt;m_rgb r=&quot;ff&quot; g=&quot;fa&quot; b=&quot;26&quot;/&gt;&lt;m_ppcolschidx tagver0=&quot;23004&quot; tagname0=&quot;m_ppcolschidxUNRECOGNIZED&quot; val=&quot;0&quot;/&gt;&lt;m_nBrightness val=&quot;0&quot;/&gt;&lt;/elem&gt;&lt;/m_vecMRU&gt;&lt;/m_mruColor&gt;&lt;m_eweekdayFirstOfWeek val=&quot;1&quot;/&gt;&lt;m_eweekdayFirstOfWorkweek val=&quot;2&quot;/&gt;&lt;m_eweekdayFirstOfWeekend val=&quot;7&quot;/&gt;&lt;/CPresentation&gt;&lt;/root&gt;"/>
  <p:tag name="THINKCELLUNDODONOTDELETE" val="0"/>
  <p:tag name="ISPRING_RESOURCE_PATHS_HASH_PRESENTER" val="f01d211bc0a0c2ddcfd62f283e8fc92d14a39d5d"/>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5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6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2.xml><?xml version="1.0" encoding="utf-8"?>
<a:theme xmlns:a="http://schemas.openxmlformats.org/drawingml/2006/main" name="3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7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6.xml><?xml version="1.0" encoding="utf-8"?>
<a:theme xmlns:a="http://schemas.openxmlformats.org/drawingml/2006/main" name="Office Theme">
  <a:themeElements>
    <a:clrScheme name="Oliver Wyman">
      <a:dk1>
        <a:srgbClr val="000000"/>
      </a:dk1>
      <a:lt1>
        <a:srgbClr val="FFFFFF"/>
      </a:lt1>
      <a:dk2>
        <a:srgbClr val="002C77"/>
      </a:dk2>
      <a:lt2>
        <a:srgbClr val="FFFFFF"/>
      </a:lt2>
      <a:accent1>
        <a:srgbClr val="008AB3"/>
      </a:accent1>
      <a:accent2>
        <a:srgbClr val="9DE0ED"/>
      </a:accent2>
      <a:accent3>
        <a:srgbClr val="606060"/>
      </a:accent3>
      <a:accent4>
        <a:srgbClr val="BFBFBF"/>
      </a:accent4>
      <a:accent5>
        <a:srgbClr val="E29815"/>
      </a:accent5>
      <a:accent6>
        <a:srgbClr val="FFCF89"/>
      </a:accent6>
      <a:hlink>
        <a:srgbClr val="5B5B5B"/>
      </a:hlink>
      <a:folHlink>
        <a:srgbClr val="BFBFBF"/>
      </a:folHlink>
    </a:clrScheme>
    <a:fontScheme name="Oliver Wyma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7.xml><?xml version="1.0" encoding="utf-8"?>
<a:theme xmlns:a="http://schemas.openxmlformats.org/drawingml/2006/main" name="Office Theme">
  <a:themeElements>
    <a:clrScheme name="Oliver Wyman">
      <a:dk1>
        <a:srgbClr val="000000"/>
      </a:dk1>
      <a:lt1>
        <a:srgbClr val="FFFFFF"/>
      </a:lt1>
      <a:dk2>
        <a:srgbClr val="002C77"/>
      </a:dk2>
      <a:lt2>
        <a:srgbClr val="FFFFFF"/>
      </a:lt2>
      <a:accent1>
        <a:srgbClr val="008AB3"/>
      </a:accent1>
      <a:accent2>
        <a:srgbClr val="9DE0ED"/>
      </a:accent2>
      <a:accent3>
        <a:srgbClr val="606060"/>
      </a:accent3>
      <a:accent4>
        <a:srgbClr val="BFBFBF"/>
      </a:accent4>
      <a:accent5>
        <a:srgbClr val="E29815"/>
      </a:accent5>
      <a:accent6>
        <a:srgbClr val="FFCF89"/>
      </a:accent6>
      <a:hlink>
        <a:srgbClr val="5B5B5B"/>
      </a:hlink>
      <a:folHlink>
        <a:srgbClr val="BFBFBF"/>
      </a:folHlink>
    </a:clrScheme>
    <a:fontScheme name="Oliver Wyma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2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3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4_Body Slide">
  <a:themeElements>
    <a:clrScheme name="Colour Theme propossal">
      <a:dk1>
        <a:srgbClr val="000000"/>
      </a:dk1>
      <a:lt1>
        <a:sysClr val="window" lastClr="FFFFFF"/>
      </a:lt1>
      <a:dk2>
        <a:srgbClr val="000000"/>
      </a:dk2>
      <a:lt2>
        <a:srgbClr val="7F7F7F"/>
      </a:lt2>
      <a:accent1>
        <a:srgbClr val="FF0000"/>
      </a:accent1>
      <a:accent2>
        <a:srgbClr val="A5A5A5"/>
      </a:accent2>
      <a:accent3>
        <a:srgbClr val="FFFFFF"/>
      </a:accent3>
      <a:accent4>
        <a:srgbClr val="3F3F3F"/>
      </a:accent4>
      <a:accent5>
        <a:srgbClr val="FFAAAA"/>
      </a:accent5>
      <a:accent6>
        <a:srgbClr val="AEAEAE"/>
      </a:accent6>
      <a:hlink>
        <a:srgbClr val="777777"/>
      </a:hlink>
      <a:folHlink>
        <a:srgbClr val="29292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20000"/>
            <a:lumOff val="80000"/>
          </a:schemeClr>
        </a:solidFill>
        <a:ln>
          <a:solidFill>
            <a:schemeClr val="tx1"/>
          </a:solidFill>
        </a:ln>
        <a:effectLst/>
      </a:spPr>
      <a:bodyPr rtlCol="0" anchor="ctr"/>
      <a:lstStyle>
        <a:defPPr algn="ctr">
          <a:defRPr sz="1200" dirty="0" smtClean="0">
            <a:solidFill>
              <a:schemeClr val="tx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8.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9.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UI/customUI14.xml><?xml version="1.0" encoding="utf-8"?>
<mso:customUI xmlns:mso="http://schemas.microsoft.com/office/2009/07/customui">
  <mso:ribbon>
    <mso:contextualTabs>
      <mso:tabSet idMso="TabSetTableTools">
        <mso:tab idQ="mso:TabTableToolsDesign">
          <mso:group idQ="mso:GroupTableStylesPowerPoint" visible="false"/>
          <mso:group id="OWTable" label="Table" autoScale="true">
            <mso:gallery idQ="mso:ShadingColorPicker" showInRibbon="false" visible="true"/>
            <mso:control idQ="mso:TableBordersMenu" visible="true"/>
          </mso:group>
        </mso:tab>
      </mso:tabSet>
    </mso:contextualTabs>
  </mso:ribbon>
</mso:customUI>
</file>

<file path=docProps/app.xml><?xml version="1.0" encoding="utf-8"?>
<Properties xmlns="http://schemas.openxmlformats.org/officeDocument/2006/extended-properties" xmlns:vt="http://schemas.openxmlformats.org/officeDocument/2006/docPropsVTypes">
  <Template>blank</Template>
  <TotalTime>687</TotalTime>
  <Words>24446</Words>
  <Application>Microsoft Office PowerPoint</Application>
  <PresentationFormat>Custom</PresentationFormat>
  <Paragraphs>4710</Paragraphs>
  <Slides>141</Slides>
  <Notes>23</Notes>
  <HiddenSlides>0</HiddenSlides>
  <MMClips>0</MMClips>
  <ScaleCrop>false</ScaleCrop>
  <HeadingPairs>
    <vt:vector size="6" baseType="variant">
      <vt:variant>
        <vt:lpstr>Theme</vt:lpstr>
      </vt:variant>
      <vt:variant>
        <vt:i4>15</vt:i4>
      </vt:variant>
      <vt:variant>
        <vt:lpstr>Embedded OLE Servers</vt:lpstr>
      </vt:variant>
      <vt:variant>
        <vt:i4>1</vt:i4>
      </vt:variant>
      <vt:variant>
        <vt:lpstr>Slide Titles</vt:lpstr>
      </vt:variant>
      <vt:variant>
        <vt:i4>141</vt:i4>
      </vt:variant>
    </vt:vector>
  </HeadingPairs>
  <TitlesOfParts>
    <vt:vector size="157" baseType="lpstr">
      <vt:lpstr>1_Body Slide</vt:lpstr>
      <vt:lpstr>1_Office Theme</vt:lpstr>
      <vt:lpstr>1_Custom Design</vt:lpstr>
      <vt:lpstr>2_Body Slide</vt:lpstr>
      <vt:lpstr>3_Body Slide</vt:lpstr>
      <vt:lpstr>4_Body Slide</vt:lpstr>
      <vt:lpstr>2_Office Theme</vt:lpstr>
      <vt:lpstr>2_Custom Design</vt:lpstr>
      <vt:lpstr>3_Custom Design</vt:lpstr>
      <vt:lpstr>5_Body Slide</vt:lpstr>
      <vt:lpstr>6_Body Slide</vt:lpstr>
      <vt:lpstr>3_Office Theme</vt:lpstr>
      <vt:lpstr>4_Custom Design</vt:lpstr>
      <vt:lpstr>5_Custom Design</vt:lpstr>
      <vt:lpstr>7_Body Slide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Part 2: CCAR-based NCO limit - SC Auto NCO anchor point compared against strategic forecast </vt:lpstr>
      <vt:lpstr>Part 2: Auto existing portfolio - 60/61+ DPD limits vs business forecasts</vt:lpstr>
      <vt:lpstr>Part 2: CCAR-linked RAS recalibration: SC Auto follow-up</vt:lpstr>
      <vt:lpstr>Part 2: Auto CCAR-linked 60/61+ DPD limits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Oliver Wyman</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Cheng, Wanxin</dc:creator>
  <cp:keywords>Template version: 2015/07/23;Update Pack: 2015/09/15</cp:keywords>
  <cp:lastModifiedBy>Parrish, Rut</cp:lastModifiedBy>
  <cp:revision>1099</cp:revision>
  <cp:lastPrinted>2016-05-19T16:12:02Z</cp:lastPrinted>
  <dcterms:created xsi:type="dcterms:W3CDTF">2016-03-28T17:49:32Z</dcterms:created>
  <dcterms:modified xsi:type="dcterms:W3CDTF">2016-06-21T14:08:19Z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Version">
    <vt:lpwstr>2015/07/23</vt:lpwstr>
  </property>
  <property fmtid="{D5CDD505-2E9C-101B-9397-08002B2CF9AE}" pid="3" name="DocumentMSOLanguageID">
    <vt:lpwstr>msoLanguageIDEnglishUK</vt:lpwstr>
  </property>
  <property fmtid="{D5CDD505-2E9C-101B-9397-08002B2CF9AE}" pid="4" name="LogoName">
    <vt:lpwstr>Oliver Wyman</vt:lpwstr>
  </property>
</Properties>
</file>